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5" r:id="rId3"/>
    <p:sldId id="258" r:id="rId4"/>
    <p:sldId id="264" r:id="rId5"/>
    <p:sldId id="268" r:id="rId6"/>
    <p:sldId id="269" r:id="rId7"/>
    <p:sldId id="263" r:id="rId8"/>
    <p:sldId id="259" r:id="rId9"/>
    <p:sldId id="262" r:id="rId10"/>
    <p:sldId id="260" r:id="rId11"/>
    <p:sldId id="271" r:id="rId12"/>
    <p:sldId id="261" r:id="rId13"/>
    <p:sldId id="270" r:id="rId14"/>
    <p:sldId id="266" r:id="rId15"/>
    <p:sldId id="27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40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84000" contrast="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bserwator.imgw.pl/ostatnie-miesiace-najcieplejsze-w-historii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bserwator.imgw.pl/ostatnie-miesiace-najcieplejsze-w-histori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. Adobe Stock">
            <a:extLst>
              <a:ext uri="{FF2B5EF4-FFF2-40B4-BE49-F238E27FC236}">
                <a16:creationId xmlns:a16="http://schemas.microsoft.com/office/drawing/2014/main" id="{C26D9B1C-0C22-35C9-D2A7-5D7F5BC32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7729AE-86CA-7ED6-9F3D-A6ECCE27A540}"/>
              </a:ext>
            </a:extLst>
          </p:cNvPr>
          <p:cNvSpPr txBox="1">
            <a:spLocks/>
          </p:cNvSpPr>
          <p:nvPr/>
        </p:nvSpPr>
        <p:spPr>
          <a:xfrm>
            <a:off x="731115" y="808048"/>
            <a:ext cx="4459721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Zmiany klimatu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5E8498-222A-73F0-6AC1-0E8938F18A10}"/>
              </a:ext>
            </a:extLst>
          </p:cNvPr>
          <p:cNvSpPr txBox="1">
            <a:spLocks/>
          </p:cNvSpPr>
          <p:nvPr/>
        </p:nvSpPr>
        <p:spPr>
          <a:xfrm>
            <a:off x="795048" y="2068802"/>
            <a:ext cx="8791575" cy="2410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Czym są i jak nas dotykają?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Barbara </a:t>
            </a:r>
            <a:r>
              <a:rPr lang="pl-PL" dirty="0"/>
              <a:t>Michalska Zastępca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Prezydenta </a:t>
            </a:r>
            <a:r>
              <a:rPr lang="pl-PL" dirty="0"/>
              <a:t>Miasta Świnoujście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9" y="384486"/>
            <a:ext cx="1062869" cy="14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8A2DD45-FC85-44A5-66EB-F85DF09DFD8E}"/>
              </a:ext>
            </a:extLst>
          </p:cNvPr>
          <p:cNvSpPr txBox="1"/>
          <p:nvPr/>
        </p:nvSpPr>
        <p:spPr>
          <a:xfrm>
            <a:off x="1320800" y="846017"/>
            <a:ext cx="910705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Jakie są skutki zmiany klimatu</a:t>
            </a:r>
            <a:r>
              <a:rPr lang="pl-PL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?</a:t>
            </a:r>
          </a:p>
          <a:p>
            <a:pPr algn="just"/>
            <a:endParaRPr lang="pl-PL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Najważniejszym skutkiem zmiany klimatu jest wzrost temperatury na świecie, który wynosi już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1,1°C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w porównaniu z temperaturą sprzed epoki przemysłowej.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Lata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2010–2020 okrzyknięto dekadą wyjątkowo wysokich temperatur, a rok 2019 – drugim najgorętszym rokiem w historii.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Jeżeli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utrzyma się obecna tendencja wzrostowa, do końca tego wieku ocieplenie może wynosić od 3 do 5°C, co może mieć dla nas katastrofalne skutki.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Dla porównania 5°C to tyle, ile wyniosło ocieplenie na przestrzeni ostatnich 10 tysięcy lat</a:t>
            </a: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.</a:t>
            </a:r>
          </a:p>
          <a:p>
            <a:pPr algn="just"/>
            <a:endParaRPr lang="pl-PL" sz="2000" b="0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r>
              <a:rPr lang="pl-PL" dirty="0">
                <a:solidFill>
                  <a:schemeClr val="bg1"/>
                </a:solidFill>
                <a:latin typeface="Work Sans" pitchFamily="2" charset="-18"/>
              </a:rPr>
              <a:t/>
            </a:r>
            <a:br>
              <a:rPr lang="pl-PL" dirty="0">
                <a:solidFill>
                  <a:schemeClr val="bg1"/>
                </a:solidFill>
                <a:latin typeface="Work Sans" pitchFamily="2" charset="-18"/>
              </a:rPr>
            </a:br>
            <a:endParaRPr lang="pl-PL" b="0" i="0" dirty="0">
              <a:solidFill>
                <a:schemeClr val="bg1"/>
              </a:solidFill>
              <a:effectLst/>
              <a:latin typeface="Work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8795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8A2DD45-FC85-44A5-66EB-F85DF09DFD8E}"/>
              </a:ext>
            </a:extLst>
          </p:cNvPr>
          <p:cNvSpPr txBox="1"/>
          <p:nvPr/>
        </p:nvSpPr>
        <p:spPr>
          <a:xfrm>
            <a:off x="1339273" y="799835"/>
            <a:ext cx="936567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Podsumowując - jakie </a:t>
            </a:r>
            <a:r>
              <a:rPr lang="pl-PL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są skutki zmiany klimatu</a:t>
            </a:r>
            <a:r>
              <a:rPr lang="pl-PL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?</a:t>
            </a:r>
          </a:p>
          <a:p>
            <a:pPr algn="just"/>
            <a:endParaRPr lang="pl-PL" b="1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sz="2000" b="0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Wzrost temperatur 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ma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wpływ na topnienie lodu na biegunach, co z kolei powoduje wzrost poziomu mórz skutkujący powodziami i stwarzający zagrożenie dla środowisk przybrzeżnych.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Zmiana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klimatu przyczynia się również do częstszych i intensywniejszych ekstremalnych zdarzeń pogodowych, takich jak burze, susze, fale upałów i pożary lasów. W zależności od regionu uwarunkowania te są bardzo zróżnicowane, a w niektórych częściach świata zmiany są bardziej odczuwalne niż w innych. 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Work Sans" pitchFamily="2" charset="-18"/>
              </a:rPr>
              <a:t/>
            </a:r>
            <a:br>
              <a:rPr lang="pl-PL" dirty="0">
                <a:solidFill>
                  <a:schemeClr val="bg1"/>
                </a:solidFill>
                <a:latin typeface="Work Sans" pitchFamily="2" charset="-18"/>
              </a:rPr>
            </a:br>
            <a:endParaRPr lang="pl-PL" b="0" i="0" dirty="0">
              <a:solidFill>
                <a:schemeClr val="bg1"/>
              </a:solidFill>
              <a:effectLst/>
              <a:latin typeface="Work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19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0D9AC85-DBC2-B084-4593-8F3B38900F01}"/>
              </a:ext>
            </a:extLst>
          </p:cNvPr>
          <p:cNvSpPr txBox="1"/>
          <p:nvPr/>
        </p:nvSpPr>
        <p:spPr>
          <a:xfrm>
            <a:off x="1690255" y="633949"/>
            <a:ext cx="88022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chemeClr val="bg1"/>
                </a:solidFill>
                <a:effectLst/>
                <a:latin typeface="Work Sans" pitchFamily="2" charset="-18"/>
              </a:rPr>
              <a:t>Czy możemy zatrzymać zmianę klimatu</a:t>
            </a:r>
            <a:r>
              <a:rPr lang="pl-PL" b="1" i="1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?</a:t>
            </a:r>
          </a:p>
          <a:p>
            <a:pPr algn="just"/>
            <a:endParaRPr lang="pl-PL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Jeżeli zmiany klimatu nie da się odwrócić, możemy złagodzić jej skutki i dostosować się do jej konsekwencji.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Działania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na rzecz łagodzenia zmian klimatu polegają 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na:</a:t>
            </a:r>
          </a:p>
          <a:p>
            <a:pPr algn="just"/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zmniejszeniu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ilości emisji uwalnianych do atmosfery – na przykład poprzez rozwój źródeł czystej energii i zwiększanie powierzchni lasów.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W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najważniejszych obszarach, takich jak transport, energetyka, przemysł, mieszkalnictwo, gospodarowanie odpadami i rolnictwo, niezbędne są radykalne zmiany. </a:t>
            </a:r>
          </a:p>
        </p:txBody>
      </p:sp>
    </p:spTree>
    <p:extLst>
      <p:ext uri="{BB962C8B-B14F-4D97-AF65-F5344CB8AC3E}">
        <p14:creationId xmlns:p14="http://schemas.microsoft.com/office/powerpoint/2010/main" val="194882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0D9AC85-DBC2-B084-4593-8F3B38900F01}"/>
              </a:ext>
            </a:extLst>
          </p:cNvPr>
          <p:cNvSpPr txBox="1"/>
          <p:nvPr/>
        </p:nvSpPr>
        <p:spPr>
          <a:xfrm>
            <a:off x="1283857" y="421513"/>
            <a:ext cx="951345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chemeClr val="bg1"/>
                </a:solidFill>
                <a:effectLst/>
                <a:latin typeface="Work Sans" pitchFamily="2" charset="-18"/>
              </a:rPr>
              <a:t>Czy możemy zatrzymać zmianę klimatu</a:t>
            </a:r>
            <a:r>
              <a:rPr lang="pl-PL" b="1" i="1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?</a:t>
            </a:r>
          </a:p>
          <a:p>
            <a:pPr algn="just"/>
            <a:endParaRPr lang="pl-PL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Przystosowanie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się do zmiany klimatu 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powinno zmierzać do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zwiększenie odporności społeczeństwa.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Może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to oznaczać na 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przykład: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efektywniejsze wykorzystanie ograniczonych zasobów wodnych, </a:t>
            </a:r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dostosowanie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praktyk rolnych i leśnych, </a:t>
            </a:r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przygotowanie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budynków i infrastruktury na przyszłe warunki klimatyczne i ekstremalne zdarzenia pogodowe. </a:t>
            </a:r>
          </a:p>
          <a:p>
            <a:pPr algn="just"/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Przeciwdziałanie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zmianie klimatu to także wspieranie najbardziej wrażliwych grup i osiąganie postępów w odniesieniu do innych globalnych wyzwań, takich 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jak:</a:t>
            </a:r>
          </a:p>
          <a:p>
            <a:pPr algn="just"/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zwalczanie ubóstwa, nierówności i degradacji środowiska. </a:t>
            </a:r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1319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0D9AC85-DBC2-B084-4593-8F3B38900F01}"/>
              </a:ext>
            </a:extLst>
          </p:cNvPr>
          <p:cNvSpPr txBox="1"/>
          <p:nvPr/>
        </p:nvSpPr>
        <p:spPr>
          <a:xfrm>
            <a:off x="1644072" y="1529876"/>
            <a:ext cx="943032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Co Państwo sądzicie ? </a:t>
            </a:r>
          </a:p>
          <a:p>
            <a:pPr algn="just"/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b="1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Jak ograniczać zmiany klimatu w naszym mieście?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bg1"/>
                </a:solidFill>
                <a:latin typeface="Work Sans" pitchFamily="2" charset="-18"/>
              </a:rPr>
              <a:t>Jak miasto Świnoujście powinno chronić się przed skutkami zmian klimatu?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b="1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8924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0D9AC85-DBC2-B084-4593-8F3B38900F01}"/>
              </a:ext>
            </a:extLst>
          </p:cNvPr>
          <p:cNvSpPr txBox="1"/>
          <p:nvPr/>
        </p:nvSpPr>
        <p:spPr>
          <a:xfrm>
            <a:off x="1320800" y="386710"/>
            <a:ext cx="943032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Obszar zagadnień związanych ze skutkami zmian klimatu</a:t>
            </a:r>
            <a:r>
              <a:rPr lang="pl-PL" sz="2000" b="1" dirty="0">
                <a:solidFill>
                  <a:schemeClr val="bg1"/>
                </a:solidFill>
                <a:latin typeface="Work Sans" pitchFamily="2" charset="-18"/>
              </a:rPr>
              <a:t>:</a:t>
            </a:r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 </a:t>
            </a:r>
          </a:p>
          <a:p>
            <a:pPr algn="just"/>
            <a:endParaRPr lang="pl-PL" sz="2000" b="1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b="1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Działalność Przedsiębiorstwa Energetyki Cieplnej, ogrzewanie indywidualne (emisja CO2)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 smtClean="0">
              <a:solidFill>
                <a:schemeClr val="bg1"/>
              </a:solidFill>
              <a:latin typeface="Work Sans" pitchFamily="2" charset="-18"/>
            </a:endParaRPr>
          </a:p>
          <a:p>
            <a:pPr marL="3543300" lvl="7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Emisje spalin od transportu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 smtClean="0">
              <a:solidFill>
                <a:schemeClr val="bg1"/>
              </a:solidFill>
              <a:latin typeface="Work Sans" pitchFamily="2" charset="-18"/>
            </a:endParaRPr>
          </a:p>
          <a:p>
            <a:pPr marL="3543300" lvl="7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Melioracje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 smtClean="0">
              <a:solidFill>
                <a:schemeClr val="bg1"/>
              </a:solidFill>
              <a:latin typeface="Work Sans" pitchFamily="2" charset="-18"/>
            </a:endParaRPr>
          </a:p>
          <a:p>
            <a:pPr marL="3543300" lvl="7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Tereny zalewowe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 smtClean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Woda pitna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b="1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Inne ?</a:t>
            </a:r>
            <a:endParaRPr lang="pl-PL" b="1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36" y="2113446"/>
            <a:ext cx="3226321" cy="28764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8" y="2113446"/>
            <a:ext cx="3383341" cy="19063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4524685"/>
            <a:ext cx="3462656" cy="19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0D9AC85-DBC2-B084-4593-8F3B38900F01}"/>
              </a:ext>
            </a:extLst>
          </p:cNvPr>
          <p:cNvSpPr txBox="1"/>
          <p:nvPr/>
        </p:nvSpPr>
        <p:spPr>
          <a:xfrm>
            <a:off x="2318328" y="2416566"/>
            <a:ext cx="7250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Work Sans" pitchFamily="2" charset="-18"/>
              </a:rPr>
              <a:t>DZIĘKUJĘ ZA UWAGĘ</a:t>
            </a:r>
          </a:p>
          <a:p>
            <a:pPr algn="ctr"/>
            <a:endParaRPr lang="pl-PL" sz="2400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Work Sans" pitchFamily="2" charset="-18"/>
              </a:rPr>
              <a:t>Barbara Michalska </a:t>
            </a:r>
            <a:endParaRPr lang="pl-PL" sz="2400" b="1" i="0" dirty="0">
              <a:solidFill>
                <a:schemeClr val="bg1"/>
              </a:solidFill>
              <a:effectLst/>
              <a:latin typeface="Work Sans" pitchFamily="2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25" y="4267479"/>
            <a:ext cx="1115150" cy="15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0A9B19A-0C04-B33B-2FC6-E6BF9055E08C}"/>
              </a:ext>
            </a:extLst>
          </p:cNvPr>
          <p:cNvSpPr txBox="1"/>
          <p:nvPr/>
        </p:nvSpPr>
        <p:spPr>
          <a:xfrm>
            <a:off x="1570181" y="1852982"/>
            <a:ext cx="8769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Adaptacja do zmian klimatu </a:t>
            </a:r>
          </a:p>
          <a:p>
            <a:pPr algn="just"/>
            <a:endParaRPr lang="pl-PL" sz="2000" b="1" dirty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Dokumentacja mająca wskazać działania ograniczające skutki zmian klimatu w Świnoujściu </a:t>
            </a:r>
          </a:p>
          <a:p>
            <a:pPr algn="just"/>
            <a:endParaRPr lang="pl-PL" sz="2000" b="1" dirty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Szacowany koszt ok. 300 - 400 tys. zł </a:t>
            </a:r>
          </a:p>
          <a:p>
            <a:pPr algn="just"/>
            <a:endParaRPr lang="pl-PL" sz="2000" b="1" dirty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Dofinansowanie ze środków zewnętrznych </a:t>
            </a:r>
            <a:endParaRPr lang="pl-PL" sz="2000" b="1" dirty="0" smtClean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0A9B19A-0C04-B33B-2FC6-E6BF9055E08C}"/>
              </a:ext>
            </a:extLst>
          </p:cNvPr>
          <p:cNvSpPr txBox="1"/>
          <p:nvPr/>
        </p:nvSpPr>
        <p:spPr>
          <a:xfrm>
            <a:off x="659843" y="2413746"/>
            <a:ext cx="60370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Skutki: </a:t>
            </a:r>
          </a:p>
          <a:p>
            <a:pPr algn="just"/>
            <a:endParaRPr lang="pl-PL" dirty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ekstremalnie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nasilone zjawiska jak powodzie, huragany, </a:t>
            </a:r>
            <a:endParaRPr lang="pl-PL" sz="2000" dirty="0" smtClean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wysokie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temperatury wód oceanów,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drastyczne topnienie 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lodowców,</a:t>
            </a:r>
            <a:endParaRPr lang="pl-PL" sz="2000" dirty="0" smtClean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przesunięcia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pór 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roku, migracje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gatunków w obce dla nich 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regiony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,</a:t>
            </a:r>
            <a:endParaRPr lang="pl-PL" sz="2000" dirty="0" smtClean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n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iektóre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choroby stają się bardziej powszechne i rozprzestrzeniają się na nowe obszary.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A0A8C4-89E7-BB52-0D5D-AA0BA1683887}"/>
              </a:ext>
            </a:extLst>
          </p:cNvPr>
          <p:cNvSpPr txBox="1"/>
          <p:nvPr/>
        </p:nvSpPr>
        <p:spPr>
          <a:xfrm>
            <a:off x="1276927" y="5960402"/>
            <a:ext cx="5271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dirty="0">
                <a:effectLst/>
                <a:latin typeface="Work Sans" pitchFamily="2" charset="-18"/>
              </a:rPr>
              <a:t>Według </a:t>
            </a:r>
            <a:r>
              <a:rPr lang="pl-PL" sz="1400" b="1" dirty="0">
                <a:latin typeface="Work Sans" pitchFamily="2" charset="-18"/>
              </a:rPr>
              <a:t>Raportu z 2022 r. </a:t>
            </a:r>
            <a:r>
              <a:rPr lang="pl-PL" sz="1400" b="1" i="0" dirty="0">
                <a:effectLst/>
                <a:latin typeface="Work Sans" pitchFamily="2" charset="-18"/>
              </a:rPr>
              <a:t>ICPP – Międzynarodowego Zespołu do Zmian Klimatu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4" y="2496873"/>
            <a:ext cx="4913746" cy="417840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0A9B19A-0C04-B33B-2FC6-E6BF9055E08C}"/>
              </a:ext>
            </a:extLst>
          </p:cNvPr>
          <p:cNvSpPr txBox="1"/>
          <p:nvPr/>
        </p:nvSpPr>
        <p:spPr>
          <a:xfrm>
            <a:off x="808180" y="412110"/>
            <a:ext cx="104001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Zmiany klimatu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już dziś powodują widoczne na całym świecie problemy. </a:t>
            </a:r>
            <a:endParaRPr lang="pl-PL" sz="2000" dirty="0" smtClean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Podstawowa przyczyna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zmiany 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klimatu:</a:t>
            </a:r>
          </a:p>
          <a:p>
            <a:pPr algn="just"/>
            <a:endParaRPr lang="pl-PL" dirty="0">
              <a:solidFill>
                <a:schemeClr val="bg1"/>
              </a:solidFill>
              <a:latin typeface="Work Sans" pitchFamily="2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spalanie </a:t>
            </a:r>
            <a:r>
              <a:rPr lang="pl-PL" sz="2000" b="1" dirty="0">
                <a:solidFill>
                  <a:schemeClr val="bg1"/>
                </a:solidFill>
                <a:latin typeface="Work Sans" pitchFamily="2" charset="-18"/>
              </a:rPr>
              <a:t>paliw kopalnych, takich jak ropa naftowa, węgiel kamienny i gaz ziemny, które powoduje emisję gazów cieplarnianych do atmosfery.</a:t>
            </a:r>
            <a:r>
              <a:rPr lang="pl-PL" sz="2000" b="1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 </a:t>
            </a:r>
            <a:endParaRPr lang="pl-PL" sz="2000" b="1" dirty="0" smtClean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3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0A9B19A-0C04-B33B-2FC6-E6BF9055E08C}"/>
              </a:ext>
            </a:extLst>
          </p:cNvPr>
          <p:cNvSpPr txBox="1"/>
          <p:nvPr/>
        </p:nvSpPr>
        <p:spPr>
          <a:xfrm>
            <a:off x="535709" y="712932"/>
            <a:ext cx="10815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i="0" dirty="0" smtClean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Zmiany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klimatu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wywołane przez globalne ocieplenie odnoszą się do długoterminowych warunków pogodowych na Ziemi, takich jak temperatura, poziom mórz i opady.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Na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skutek zmiany klimatu obserwujemy takie zjawiska jak wyjątkowo ciepłe zimy, wymykające się spod kontroli pożary i lodowce topniejące szybciej, niż się spodziewano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A0A8C4-89E7-BB52-0D5D-AA0BA1683887}"/>
              </a:ext>
            </a:extLst>
          </p:cNvPr>
          <p:cNvSpPr txBox="1"/>
          <p:nvPr/>
        </p:nvSpPr>
        <p:spPr>
          <a:xfrm>
            <a:off x="1276926" y="5960402"/>
            <a:ext cx="5049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dirty="0">
                <a:effectLst/>
                <a:latin typeface="Work Sans" pitchFamily="2" charset="-18"/>
              </a:rPr>
              <a:t>Według </a:t>
            </a:r>
            <a:r>
              <a:rPr lang="pl-PL" sz="1400" b="1" dirty="0">
                <a:latin typeface="Work Sans" pitchFamily="2" charset="-18"/>
              </a:rPr>
              <a:t>Raportu z 2022 r. </a:t>
            </a:r>
            <a:r>
              <a:rPr lang="pl-PL" sz="1400" b="1" i="0" dirty="0">
                <a:effectLst/>
                <a:latin typeface="Work Sans" pitchFamily="2" charset="-18"/>
              </a:rPr>
              <a:t>ICPP – Międzynarodowego Zespołu do Zmian Klimatu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1" y="2742500"/>
            <a:ext cx="5305086" cy="347951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0A9B19A-0C04-B33B-2FC6-E6BF9055E08C}"/>
              </a:ext>
            </a:extLst>
          </p:cNvPr>
          <p:cNvSpPr txBox="1"/>
          <p:nvPr/>
        </p:nvSpPr>
        <p:spPr>
          <a:xfrm>
            <a:off x="535710" y="2072935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>
              <a:solidFill>
                <a:schemeClr val="bg1"/>
              </a:solidFill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Straty i szkody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spowodowane zmianami klimatu będą szybko rosnąć wraz z dalszym ociepleniem - stwarzając zagrożenia, do których ludzie i przyroda nie będą w stanie się przystosować.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  <a:cs typeface="Arial" panose="020B0604020202020204" pitchFamily="34" charset="0"/>
            </a:endParaRPr>
          </a:p>
          <a:p>
            <a:pPr algn="just"/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Ocieplenie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zagrozi produkcji żywności, zaopatrzeniu w wodę, zdrowiu ludzi, nadmorskim skupiskom ludzkim, gospodarkom narodowym i przetrwaniu znacznej części środowiska naturalnego.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  <a:cs typeface="Arial" panose="020B0604020202020204" pitchFamily="34" charset="0"/>
              </a:rPr>
              <a:t>Szybsze ograniczanie emisji to jedyny sposób, aby temu zapobiec.</a:t>
            </a:r>
          </a:p>
        </p:txBody>
      </p:sp>
    </p:spTree>
    <p:extLst>
      <p:ext uri="{BB962C8B-B14F-4D97-AF65-F5344CB8AC3E}">
        <p14:creationId xmlns:p14="http://schemas.microsoft.com/office/powerpoint/2010/main" val="272481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81F91D-746A-CA0E-B647-3E4102892ABE}"/>
              </a:ext>
            </a:extLst>
          </p:cNvPr>
          <p:cNvSpPr txBox="1"/>
          <p:nvPr/>
        </p:nvSpPr>
        <p:spPr>
          <a:xfrm>
            <a:off x="877455" y="402027"/>
            <a:ext cx="1023389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danych Copernicus </a:t>
            </a:r>
            <a:r>
              <a:rPr lang="pl-PL" sz="20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 (C3S) (źródło: </a:t>
            </a:r>
            <a:r>
              <a:rPr lang="pl-PL" sz="20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https://obserwator.imgw.pl/ostatnie-miesiace-najcieplejsze-w-historii/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 czerwcu, lipcu i sierpniu 2023 r. na Ziemi odnotowano niespotykane dotąd wartości temperatur powietrza i powierzchni mórz oraz dużą liczbę ekstremalnych zjawisk pogodowych. </a:t>
            </a:r>
            <a:endParaRPr lang="pl-PL" sz="2000" b="1" kern="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Sierpień 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roku był najcieplejszym sierpniem w historii i drugim najgorętszym miesiącem po lipcu 2023 roku. </a:t>
            </a:r>
            <a:endParaRPr lang="pl-PL" sz="2000" kern="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000" kern="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tym okresie odnotowano również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najwyższą średnią miesięczną temperaturę powierzchni morza na świecie, która wyniosła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20,98 st. Celsjusza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000" kern="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Temperatury 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przekraczały poprzedni rekord (marzec 2016 r.) każdego dnia sierpnia.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Cały rok 2023 jest jak na razie drugim najcieplejszym w historii pomiarów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 roku 2016, kiedy pogodę na świecie w dużym stopniu kształtowało zjawiska El </a:t>
            </a:r>
            <a:r>
              <a:rPr lang="pl-PL" sz="2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Niño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000" kern="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81F91D-746A-CA0E-B647-3E4102892ABE}"/>
              </a:ext>
            </a:extLst>
          </p:cNvPr>
          <p:cNvSpPr txBox="1"/>
          <p:nvPr/>
        </p:nvSpPr>
        <p:spPr>
          <a:xfrm>
            <a:off x="1265382" y="836137"/>
            <a:ext cx="941185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 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przekroczył dotychczasowe dane w bardzo dużym stopniu. </a:t>
            </a:r>
            <a:r>
              <a:rPr lang="pl-PL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Podobnie 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wcześniej rok 2022 jak i 2016. </a:t>
            </a:r>
            <a:endParaRPr lang="pl-PL" sz="2000" kern="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Porównując 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sobą opisane zagrożenia </a:t>
            </a:r>
            <a:r>
              <a:rPr lang="pl-PL" sz="2000" kern="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zewnętrzne, 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klimatyczne wydają się być postępujące w czasie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w przyszłości, co będzie skutkowało coraz większymi anomaliami pogodowymi, ekstremalnymi temperaturami i ich długościami, długimi okresami bez opadów i nawalnymi deszczami, obniżeniem poziomu wód gruntowych, większym natężeniem promieniowania słonecznego. </a:t>
            </a:r>
            <a:endParaRPr lang="pl-PL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000" kern="1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Poniżej </a:t>
            </a:r>
            <a:r>
              <a:rPr lang="pl-PL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przedstawiono anomalie temperatury ostatnich kilkudziesięciu lat na wykresach w ujęciu statystycznym. 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FEDD45A4-879E-F57B-DBC0-81784A5B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" t="11785" r="35695" b="15742"/>
          <a:stretch/>
        </p:blipFill>
        <p:spPr bwMode="auto">
          <a:xfrm>
            <a:off x="460332" y="1306980"/>
            <a:ext cx="5614077" cy="3597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40940522-3991-7DA8-BB41-8A787E16A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" t="12792" r="34087" b="9704"/>
          <a:stretch/>
        </p:blipFill>
        <p:spPr bwMode="auto">
          <a:xfrm>
            <a:off x="6226810" y="1281042"/>
            <a:ext cx="5626412" cy="3623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30A0F71-C7EE-F7E8-78B9-52A9A4A8A344}"/>
              </a:ext>
            </a:extLst>
          </p:cNvPr>
          <p:cNvSpPr txBox="1"/>
          <p:nvPr/>
        </p:nvSpPr>
        <p:spPr>
          <a:xfrm>
            <a:off x="6226810" y="5072495"/>
            <a:ext cx="4942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Rys. Wykres anomalii temperatury powierzchni wód mórz na Ziemi z ich ekstremami w roku 2023.   </a:t>
            </a:r>
            <a:endParaRPr lang="pl-PL" b="1" i="1" kern="100" dirty="0" smtClean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i="1" kern="1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b="1" i="1" kern="1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b="1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pl-PL" sz="1400" b="1" i="1" u="sng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https://obserwator.imgw.pl/ostatnie-miesiace-najcieplejsze-w-historii/</a:t>
            </a:r>
            <a:r>
              <a:rPr lang="pl-PL" sz="1400" b="1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endParaRPr lang="pl-PL" sz="1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F439E68-069D-7CF5-5CC4-0564AB62D320}"/>
              </a:ext>
            </a:extLst>
          </p:cNvPr>
          <p:cNvSpPr txBox="1"/>
          <p:nvPr/>
        </p:nvSpPr>
        <p:spPr>
          <a:xfrm>
            <a:off x="754603" y="5072495"/>
            <a:ext cx="5025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Rys.  Wykres anomalii temperatury powietrza na Ziemi od roku 1980 do 2023.  </a:t>
            </a:r>
            <a:endParaRPr lang="pl-PL" b="1" i="1" kern="100" dirty="0" smtClean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i="1" kern="100" dirty="0" smtClean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i="1" kern="1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(źródło: </a:t>
            </a:r>
            <a:r>
              <a:rPr lang="pl-PL" sz="1400" b="1" i="1" u="sng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https://obserwator.imgw.pl/ostatnie-miesiace-najcieplejsze-w-historii/</a:t>
            </a:r>
            <a:r>
              <a:rPr lang="pl-PL" sz="1400" b="1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endParaRPr lang="pl-PL" sz="1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28335" y="355979"/>
            <a:ext cx="10186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Jeżeli ścinanie emisji będzie przebiegało w obecnie planowanym </a:t>
            </a: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tempie,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możliwy </a:t>
            </a:r>
            <a:r>
              <a:rPr lang="pl-PL" sz="2000" b="1" dirty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wzrost temperatur ma wynieść ok. 2,3–2,7 st. C</a:t>
            </a: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  <a:cs typeface="Arial" panose="020B0604020202020204" pitchFamily="34" charset="0"/>
              </a:rPr>
              <a:t>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765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DC67A94-4BB2-F1CA-120A-F94905DA73D9}"/>
              </a:ext>
            </a:extLst>
          </p:cNvPr>
          <p:cNvSpPr txBox="1"/>
          <p:nvPr/>
        </p:nvSpPr>
        <p:spPr>
          <a:xfrm>
            <a:off x="1588656" y="633212"/>
            <a:ext cx="899621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chemeClr val="bg1"/>
                </a:solidFill>
                <a:latin typeface="Work Sans" pitchFamily="2" charset="-18"/>
              </a:rPr>
              <a:t>W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ywołane zmianami klimatu szkody w środowisku naturalnym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są większe, niż przypuszczano.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P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ołowa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wszystkich badanych gatunków zmieniła swoje zasięgi; wiele wyginęło lokalnie, a niektóre całkowicie – wyłącznie wskutek zmian klimatu.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Ekstremalne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upały powodują masową śmierć zwierząt i roślin oraz powszechne pogorszenie stanu ekosystemów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.</a:t>
            </a:r>
          </a:p>
          <a:p>
            <a:pPr algn="just"/>
            <a:endParaRPr lang="pl-PL" sz="2000" b="0" i="0" dirty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algn="just"/>
            <a:r>
              <a:rPr lang="pl-PL" sz="20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Ekstremalne zjawiska pogodowe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mają skutki kaskadowe, np. 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pożary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szkodzą przyrodzie, ludziom, infrastrukturze i 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gospodarce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,</a:t>
            </a:r>
            <a:endParaRPr lang="pl-PL" sz="2000" b="0" i="0" dirty="0" smtClean="0">
              <a:solidFill>
                <a:schemeClr val="bg1"/>
              </a:solidFill>
              <a:effectLst/>
              <a:latin typeface="Work Sans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s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zkody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gospodarcze i społeczne rozprzestrzeniają się też ponad granicami, a ekstremalne zjawiska spowodowane zmianami klimatu zakłócają międzynarodowe łańcuchy dostaw i przepływy zasobów naturalnych</a:t>
            </a:r>
            <a:r>
              <a:rPr lang="pl-PL" sz="2000" b="0" i="0" dirty="0" smtClean="0">
                <a:solidFill>
                  <a:schemeClr val="bg1"/>
                </a:solidFill>
                <a:effectLst/>
                <a:latin typeface="Work Sans" pitchFamily="2" charset="-18"/>
              </a:rPr>
              <a:t>.</a:t>
            </a:r>
          </a:p>
          <a:p>
            <a:pPr algn="just"/>
            <a:endParaRPr lang="pl-PL" b="0" i="0" dirty="0">
              <a:solidFill>
                <a:schemeClr val="bg1"/>
              </a:solidFill>
              <a:effectLst/>
              <a:latin typeface="Work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990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81F91D-746A-CA0E-B647-3E4102892ABE}"/>
              </a:ext>
            </a:extLst>
          </p:cNvPr>
          <p:cNvSpPr txBox="1"/>
          <p:nvPr/>
        </p:nvSpPr>
        <p:spPr>
          <a:xfrm>
            <a:off x="1320800" y="771482"/>
            <a:ext cx="984596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W </a:t>
            </a:r>
            <a:r>
              <a:rPr lang="pl-PL" sz="2000" b="1" dirty="0">
                <a:solidFill>
                  <a:schemeClr val="bg1"/>
                </a:solidFill>
                <a:latin typeface="Work Sans" pitchFamily="2" charset="-18"/>
              </a:rPr>
              <a:t>efekcie niszczenia ekosystemów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– przez zmiany klimatyczne – przyroda i ludzie są bardziej narażeni na skutki zmian klimatu i mniej zdolni do adaptacji. </a:t>
            </a:r>
            <a:endParaRPr lang="pl-PL" sz="2000" dirty="0" smtClean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r>
              <a:rPr lang="pl-PL" sz="2000" b="1" dirty="0">
                <a:solidFill>
                  <a:schemeClr val="bg1"/>
                </a:solidFill>
                <a:latin typeface="Work Sans" pitchFamily="2" charset="-18"/>
              </a:rPr>
              <a:t>Wzrost temperatury </a:t>
            </a:r>
            <a:r>
              <a:rPr lang="pl-PL" sz="2000" b="1" dirty="0" smtClean="0">
                <a:solidFill>
                  <a:schemeClr val="bg1"/>
                </a:solidFill>
                <a:latin typeface="Work Sans" pitchFamily="2" charset="-18"/>
              </a:rPr>
              <a:t>również w Polsce 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prowadzi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do coraz częstszych susz, ekstremalnych zjawisk pogodowych, takich jak deszcze nawalne, gradobicia, </a:t>
            </a:r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huragany. 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Susza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, w tym rolnicza występuje w naszym kraju praktycznie co roku, uniemożliwiając właściwe nawodnienie pól uprawnych, inne zjawiska niszczą plony. </a:t>
            </a:r>
            <a:endParaRPr lang="pl-PL" sz="2000" dirty="0" smtClean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Work Sans" pitchFamily="2" charset="-18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Postępujące 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klimatu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przyczyniają się do przesunięć 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pór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roku. 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Work Sans" pitchFamily="2" charset="-18"/>
              </a:rPr>
              <a:t>Zjawiska </a:t>
            </a:r>
            <a:r>
              <a:rPr lang="pl-PL" sz="2000" dirty="0">
                <a:solidFill>
                  <a:schemeClr val="bg1"/>
                </a:solidFill>
                <a:latin typeface="Work Sans" pitchFamily="2" charset="-18"/>
              </a:rPr>
              <a:t>te wraz z dalszym wzrostem temperatury będą się nasilać.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72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298</TotalTime>
  <Words>1118</Words>
  <Application>Microsoft Office PowerPoint</Application>
  <PresentationFormat>Panoramiczny</PresentationFormat>
  <Paragraphs>139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Trebuchet MS</vt:lpstr>
      <vt:lpstr>Tw Cen MT</vt:lpstr>
      <vt:lpstr>Wingdings</vt:lpstr>
      <vt:lpstr>Work Sans</vt:lpstr>
      <vt:lpstr>Obwód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Jurzyk</dc:creator>
  <cp:lastModifiedBy>Michalska Barbara</cp:lastModifiedBy>
  <cp:revision>21</cp:revision>
  <dcterms:created xsi:type="dcterms:W3CDTF">2023-12-07T20:49:51Z</dcterms:created>
  <dcterms:modified xsi:type="dcterms:W3CDTF">2024-02-24T09:35:48Z</dcterms:modified>
</cp:coreProperties>
</file>