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870" r:id="rId1"/>
  </p:sldMasterIdLst>
  <p:sldIdLst>
    <p:sldId id="354" r:id="rId2"/>
    <p:sldId id="468" r:id="rId3"/>
    <p:sldId id="469" r:id="rId4"/>
    <p:sldId id="470" r:id="rId5"/>
    <p:sldId id="398" r:id="rId6"/>
    <p:sldId id="459" r:id="rId7"/>
    <p:sldId id="418" r:id="rId8"/>
    <p:sldId id="399" r:id="rId9"/>
    <p:sldId id="417" r:id="rId10"/>
    <p:sldId id="419" r:id="rId11"/>
    <p:sldId id="463" r:id="rId12"/>
    <p:sldId id="409" r:id="rId13"/>
    <p:sldId id="421" r:id="rId14"/>
    <p:sldId id="422" r:id="rId15"/>
    <p:sldId id="423" r:id="rId16"/>
    <p:sldId id="424" r:id="rId17"/>
    <p:sldId id="458" r:id="rId18"/>
    <p:sldId id="413" r:id="rId19"/>
    <p:sldId id="464" r:id="rId20"/>
    <p:sldId id="412" r:id="rId21"/>
    <p:sldId id="426" r:id="rId22"/>
    <p:sldId id="429" r:id="rId23"/>
    <p:sldId id="407" r:id="rId24"/>
    <p:sldId id="427" r:id="rId25"/>
    <p:sldId id="428" r:id="rId26"/>
    <p:sldId id="461" r:id="rId27"/>
    <p:sldId id="410" r:id="rId28"/>
    <p:sldId id="460" r:id="rId29"/>
    <p:sldId id="402" r:id="rId30"/>
    <p:sldId id="432" r:id="rId31"/>
    <p:sldId id="435" r:id="rId32"/>
    <p:sldId id="433" r:id="rId33"/>
    <p:sldId id="434" r:id="rId34"/>
    <p:sldId id="405" r:id="rId35"/>
    <p:sldId id="431" r:id="rId36"/>
    <p:sldId id="465" r:id="rId37"/>
    <p:sldId id="466" r:id="rId38"/>
    <p:sldId id="467" r:id="rId39"/>
    <p:sldId id="457" r:id="rId40"/>
    <p:sldId id="400" r:id="rId41"/>
    <p:sldId id="437" r:id="rId42"/>
    <p:sldId id="441" r:id="rId43"/>
    <p:sldId id="444" r:id="rId44"/>
    <p:sldId id="438" r:id="rId45"/>
    <p:sldId id="439" r:id="rId46"/>
    <p:sldId id="440" r:id="rId47"/>
    <p:sldId id="442" r:id="rId48"/>
    <p:sldId id="443" r:id="rId49"/>
    <p:sldId id="445" r:id="rId50"/>
    <p:sldId id="446" r:id="rId51"/>
    <p:sldId id="447" r:id="rId52"/>
    <p:sldId id="448" r:id="rId53"/>
    <p:sldId id="450" r:id="rId54"/>
    <p:sldId id="451" r:id="rId55"/>
    <p:sldId id="452" r:id="rId56"/>
    <p:sldId id="453" r:id="rId57"/>
    <p:sldId id="462" r:id="rId58"/>
    <p:sldId id="414" r:id="rId59"/>
    <p:sldId id="456" r:id="rId60"/>
    <p:sldId id="416" r:id="rId61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A53010"/>
    <a:srgbClr val="FF66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5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88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6F33F-E4DE-49D5-9762-C5608FE123B5}" type="datetimeFigureOut">
              <a:rPr lang="pl-PL" smtClean="0"/>
              <a:t>2022-12-20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16B62CA3-66B2-43FC-9A01-3622DA067E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237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6F33F-E4DE-49D5-9762-C5608FE123B5}" type="datetimeFigureOut">
              <a:rPr lang="pl-PL" smtClean="0"/>
              <a:t>2022-12-20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6B62CA3-66B2-43FC-9A01-3622DA067E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185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6F33F-E4DE-49D5-9762-C5608FE123B5}" type="datetimeFigureOut">
              <a:rPr lang="pl-PL" smtClean="0"/>
              <a:t>2022-12-20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6B62CA3-66B2-43FC-9A01-3622DA067EEA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6574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6F33F-E4DE-49D5-9762-C5608FE123B5}" type="datetimeFigureOut">
              <a:rPr lang="pl-PL" smtClean="0"/>
              <a:t>2022-12-20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6B62CA3-66B2-43FC-9A01-3622DA067E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059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6F33F-E4DE-49D5-9762-C5608FE123B5}" type="datetimeFigureOut">
              <a:rPr lang="pl-PL" smtClean="0"/>
              <a:t>2022-12-20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6B62CA3-66B2-43FC-9A01-3622DA067EEA}" type="slidenum">
              <a:rPr lang="pl-PL" smtClean="0"/>
              <a:t>‹#›</a:t>
            </a:fld>
            <a:endParaRPr lang="pl-PL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5833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6F33F-E4DE-49D5-9762-C5608FE123B5}" type="datetimeFigureOut">
              <a:rPr lang="pl-PL" smtClean="0"/>
              <a:t>2022-12-20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6B62CA3-66B2-43FC-9A01-3622DA067E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6109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6F33F-E4DE-49D5-9762-C5608FE123B5}" type="datetimeFigureOut">
              <a:rPr lang="pl-PL" smtClean="0"/>
              <a:t>2022-12-20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62CA3-66B2-43FC-9A01-3622DA067E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337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6F33F-E4DE-49D5-9762-C5608FE123B5}" type="datetimeFigureOut">
              <a:rPr lang="pl-PL" smtClean="0"/>
              <a:t>2022-12-20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62CA3-66B2-43FC-9A01-3622DA067E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380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6F33F-E4DE-49D5-9762-C5608FE123B5}" type="datetimeFigureOut">
              <a:rPr lang="pl-PL" smtClean="0"/>
              <a:t>2022-12-20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62CA3-66B2-43FC-9A01-3622DA067E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896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6F33F-E4DE-49D5-9762-C5608FE123B5}" type="datetimeFigureOut">
              <a:rPr lang="pl-PL" smtClean="0"/>
              <a:t>2022-12-20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6B62CA3-66B2-43FC-9A01-3622DA067E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649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6F33F-E4DE-49D5-9762-C5608FE123B5}" type="datetimeFigureOut">
              <a:rPr lang="pl-PL" smtClean="0"/>
              <a:t>2022-12-20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6B62CA3-66B2-43FC-9A01-3622DA067E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876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6F33F-E4DE-49D5-9762-C5608FE123B5}" type="datetimeFigureOut">
              <a:rPr lang="pl-PL" smtClean="0"/>
              <a:t>2022-12-20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6B62CA3-66B2-43FC-9A01-3622DA067E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714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6F33F-E4DE-49D5-9762-C5608FE123B5}" type="datetimeFigureOut">
              <a:rPr lang="pl-PL" smtClean="0"/>
              <a:t>2022-12-20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62CA3-66B2-43FC-9A01-3622DA067E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833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6F33F-E4DE-49D5-9762-C5608FE123B5}" type="datetimeFigureOut">
              <a:rPr lang="pl-PL" smtClean="0"/>
              <a:t>2022-12-20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62CA3-66B2-43FC-9A01-3622DA067E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054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6F33F-E4DE-49D5-9762-C5608FE123B5}" type="datetimeFigureOut">
              <a:rPr lang="pl-PL" smtClean="0"/>
              <a:t>2022-12-20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62CA3-66B2-43FC-9A01-3622DA067E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478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6F33F-E4DE-49D5-9762-C5608FE123B5}" type="datetimeFigureOut">
              <a:rPr lang="pl-PL" smtClean="0"/>
              <a:t>2022-12-20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6B62CA3-66B2-43FC-9A01-3622DA067E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417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6F33F-E4DE-49D5-9762-C5608FE123B5}" type="datetimeFigureOut">
              <a:rPr lang="pl-PL" smtClean="0"/>
              <a:t>2022-12-20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6B62CA3-66B2-43FC-9A01-3622DA067E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691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  <p:sldLayoutId id="2147483884" r:id="rId14"/>
    <p:sldLayoutId id="2147483885" r:id="rId15"/>
    <p:sldLayoutId id="2147483886" r:id="rId16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35.png"/><Relationship Id="rId4" Type="http://schemas.microsoft.com/office/2007/relationships/hdphoto" Target="../media/hdphoto7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microsoft.com/office/2007/relationships/hdphoto" Target="../media/hdphoto9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microsoft.com/office/2007/relationships/hdphoto" Target="../media/hdphoto10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jpg"/><Relationship Id="rId4" Type="http://schemas.microsoft.com/office/2007/relationships/hdphoto" Target="../media/hdphoto12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eg"/><Relationship Id="rId4" Type="http://schemas.microsoft.com/office/2007/relationships/hdphoto" Target="../media/hdphoto13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4.wdp"/><Relationship Id="rId4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jpeg"/><Relationship Id="rId4" Type="http://schemas.microsoft.com/office/2007/relationships/hdphoto" Target="../media/hdphoto15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6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7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9.wdp"/><Relationship Id="rId5" Type="http://schemas.openxmlformats.org/officeDocument/2006/relationships/image" Target="../media/image83.png"/><Relationship Id="rId4" Type="http://schemas.microsoft.com/office/2007/relationships/hdphoto" Target="../media/hdphoto18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jpeg"/><Relationship Id="rId4" Type="http://schemas.microsoft.com/office/2007/relationships/hdphoto" Target="../media/hdphoto20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1.wdp"/><Relationship Id="rId4" Type="http://schemas.openxmlformats.org/officeDocument/2006/relationships/image" Target="../media/image8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3.wdp"/><Relationship Id="rId5" Type="http://schemas.openxmlformats.org/officeDocument/2006/relationships/image" Target="../media/image89.png"/><Relationship Id="rId4" Type="http://schemas.microsoft.com/office/2007/relationships/hdphoto" Target="../media/hdphoto22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jpeg"/><Relationship Id="rId4" Type="http://schemas.microsoft.com/office/2007/relationships/hdphoto" Target="../media/hdphoto24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6.wdp"/><Relationship Id="rId5" Type="http://schemas.openxmlformats.org/officeDocument/2006/relationships/image" Target="../media/image96.png"/><Relationship Id="rId4" Type="http://schemas.microsoft.com/office/2007/relationships/hdphoto" Target="../media/hdphoto25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3980" y="244424"/>
            <a:ext cx="933838" cy="1258639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2176271" y="82913"/>
            <a:ext cx="7863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KARSIBÓR W NOWEJ ODSŁONIE</a:t>
            </a:r>
            <a:endParaRPr lang="pl-PL" sz="2800" b="1" dirty="0" smtClean="0">
              <a:latin typeface="Candara" panose="020E0502030303020204" pitchFamily="34" charset="0"/>
            </a:endParaRPr>
          </a:p>
        </p:txBody>
      </p:sp>
      <p:pic>
        <p:nvPicPr>
          <p:cNvPr id="9" name="Picture 11" descr="Map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10" y="831272"/>
            <a:ext cx="7864422" cy="5935287"/>
          </a:xfrm>
          <a:prstGeom prst="roundRect">
            <a:avLst>
              <a:gd name="adj" fmla="val 16667"/>
            </a:avLst>
          </a:prstGeom>
          <a:ln w="44450" cmpd="sng">
            <a:solidFill>
              <a:srgbClr val="00B050"/>
            </a:solidFill>
            <a:prstDash val="sysDot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aśnienie owalne 2"/>
          <p:cNvSpPr/>
          <p:nvPr/>
        </p:nvSpPr>
        <p:spPr>
          <a:xfrm>
            <a:off x="8017763" y="1317155"/>
            <a:ext cx="4044697" cy="4014216"/>
          </a:xfrm>
          <a:prstGeom prst="wedgeEllipseCallout">
            <a:avLst>
              <a:gd name="adj1" fmla="val -60999"/>
              <a:gd name="adj2" fmla="val 20461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ole tekstowe 14"/>
          <p:cNvSpPr txBox="1"/>
          <p:nvPr/>
        </p:nvSpPr>
        <p:spPr>
          <a:xfrm>
            <a:off x="8235696" y="1638600"/>
            <a:ext cx="364845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Karsibór</a:t>
            </a:r>
          </a:p>
          <a:p>
            <a:pPr algn="ctr"/>
            <a:r>
              <a:rPr lang="pl-PL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400" b="1" dirty="0">
                <a:latin typeface="Cambria" panose="02040503050406030204" pitchFamily="18" charset="0"/>
                <a:ea typeface="Cambria" panose="02040503050406030204" pitchFamily="18" charset="0"/>
              </a:rPr>
              <a:t>j</a:t>
            </a:r>
            <a:r>
              <a:rPr lang="pl-PL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edna z</a:t>
            </a:r>
            <a:r>
              <a:rPr lang="pl-PL" sz="2400" b="1" dirty="0">
                <a:latin typeface="Cambria" panose="02040503050406030204" pitchFamily="18" charset="0"/>
                <a:ea typeface="Cambria" panose="02040503050406030204" pitchFamily="18" charset="0"/>
              </a:rPr>
              <a:t> trzech </a:t>
            </a: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największych wysp </a:t>
            </a:r>
            <a:r>
              <a:rPr lang="pl-PL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Świnoujścia</a:t>
            </a:r>
          </a:p>
          <a:p>
            <a:r>
              <a:rPr lang="pl-PL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jedna z </a:t>
            </a:r>
            <a:r>
              <a:rPr lang="pl-P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największych atrakcji Świnoujścia</a:t>
            </a:r>
            <a:endParaRPr lang="pl-P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8315960" y="5845125"/>
            <a:ext cx="318331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Świnoujście, grudzień 2023</a:t>
            </a:r>
            <a:endParaRPr lang="pl-PL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l-PL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pl-PL" b="1" dirty="0" smtClean="0">
                <a:solidFill>
                  <a:schemeClr val="bg1"/>
                </a:solidFill>
              </a:rPr>
              <a:t>p</a:t>
            </a:r>
            <a:endParaRPr lang="pl-P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32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9585" y="99827"/>
            <a:ext cx="628076" cy="846529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3999308" y="99827"/>
            <a:ext cx="4484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Przebudowa 19 dróg</a:t>
            </a:r>
            <a:endParaRPr lang="pl-PL" sz="28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9" y="1707313"/>
            <a:ext cx="5816807" cy="50150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9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76" y="1707313"/>
            <a:ext cx="6104185" cy="5023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51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pole tekstowe 9"/>
          <p:cNvSpPr txBox="1"/>
          <p:nvPr/>
        </p:nvSpPr>
        <p:spPr>
          <a:xfrm>
            <a:off x="234869" y="3045920"/>
            <a:ext cx="18197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solidFill>
                  <a:schemeClr val="bg1"/>
                </a:solidFill>
              </a:rPr>
              <a:t>Tak </a:t>
            </a:r>
            <a:r>
              <a:rPr lang="pl-PL" sz="4000" b="1" dirty="0" smtClean="0">
                <a:solidFill>
                  <a:schemeClr val="bg1"/>
                </a:solidFill>
              </a:rPr>
              <a:t>jest</a:t>
            </a:r>
            <a:endParaRPr lang="pl-PL" sz="3200" b="1" dirty="0">
              <a:solidFill>
                <a:schemeClr val="bg1"/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9916641" y="4305008"/>
            <a:ext cx="18197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solidFill>
                  <a:schemeClr val="bg1"/>
                </a:solidFill>
              </a:rPr>
              <a:t>Tak </a:t>
            </a:r>
            <a:r>
              <a:rPr lang="pl-PL" sz="4000" b="1" dirty="0" smtClean="0">
                <a:solidFill>
                  <a:schemeClr val="bg1"/>
                </a:solidFill>
              </a:rPr>
              <a:t>jest</a:t>
            </a:r>
            <a:endParaRPr lang="pl-PL" sz="32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15937" y="645391"/>
            <a:ext cx="120817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Barkowa – Ogrodowa</a:t>
            </a:r>
            <a:r>
              <a:rPr lang="pl-PL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I Armii Wojska Polskiego - Osadników Wojskowych – Owocowa</a:t>
            </a:r>
            <a:r>
              <a:rPr lang="pl-PL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Prosta </a:t>
            </a:r>
            <a:r>
              <a:rPr lang="pl-PL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Wąska</a:t>
            </a:r>
            <a:r>
              <a:rPr lang="pl-PL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Brzozowa </a:t>
            </a:r>
            <a:r>
              <a:rPr lang="pl-PL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Promowa</a:t>
            </a:r>
            <a:r>
              <a:rPr lang="pl-PL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–Warzywna - Wierzbowa </a:t>
            </a:r>
            <a:r>
              <a:rPr lang="pl-PL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Trzcinowa</a:t>
            </a:r>
            <a:r>
              <a:rPr lang="pl-PL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Miodowa </a:t>
            </a:r>
            <a:r>
              <a:rPr lang="pl-PL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Kanałowa – Głęboka – Łęgowa – Mostowa - Zacisze</a:t>
            </a:r>
          </a:p>
        </p:txBody>
      </p:sp>
    </p:spTree>
    <p:extLst>
      <p:ext uri="{BB962C8B-B14F-4D97-AF65-F5344CB8AC3E}">
        <p14:creationId xmlns:p14="http://schemas.microsoft.com/office/powerpoint/2010/main" val="91226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wój poziomy 2"/>
          <p:cNvSpPr/>
          <p:nvPr/>
        </p:nvSpPr>
        <p:spPr>
          <a:xfrm>
            <a:off x="471340" y="188536"/>
            <a:ext cx="11208468" cy="6502777"/>
          </a:xfrm>
          <a:prstGeom prst="horizontalScroll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l-PL" sz="4000" b="1" dirty="0">
                <a:ln w="0"/>
                <a:solidFill>
                  <a:schemeClr val="tx1"/>
                </a:solidFill>
                <a:latin typeface="+mj-lt"/>
              </a:rPr>
              <a:t>„Przebudowa dróg powiatowych i gminnych w Świnoujściu – utwardzenie dróg gruntowych</a:t>
            </a:r>
            <a:r>
              <a:rPr lang="pl-PL" sz="4000" b="1" dirty="0" smtClean="0">
                <a:ln w="0"/>
                <a:solidFill>
                  <a:schemeClr val="tx1"/>
                </a:solidFill>
                <a:latin typeface="+mj-lt"/>
              </a:rPr>
              <a:t>” </a:t>
            </a:r>
            <a:r>
              <a:rPr lang="pl-PL" sz="4000" b="1" dirty="0">
                <a:ln w="0"/>
                <a:solidFill>
                  <a:schemeClr val="tx1"/>
                </a:solidFill>
                <a:latin typeface="+mj-lt"/>
              </a:rPr>
              <a:t>K</a:t>
            </a:r>
            <a:r>
              <a:rPr lang="pl-PL" sz="4000" b="1" dirty="0" smtClean="0">
                <a:ln w="0"/>
                <a:solidFill>
                  <a:schemeClr val="tx1"/>
                </a:solidFill>
                <a:latin typeface="+mj-lt"/>
              </a:rPr>
              <a:t>arsibór</a:t>
            </a:r>
            <a:endParaRPr lang="pl-PL" sz="2000" b="1" dirty="0" smtClean="0">
              <a:ln w="0"/>
              <a:solidFill>
                <a:schemeClr val="tx1"/>
              </a:solidFill>
              <a:latin typeface="+mj-lt"/>
            </a:endParaRPr>
          </a:p>
          <a:p>
            <a:pPr algn="ctr"/>
            <a:endParaRPr lang="pl-PL" sz="2000" b="1" dirty="0" smtClean="0">
              <a:ln w="0"/>
              <a:solidFill>
                <a:schemeClr val="tx1"/>
              </a:solidFill>
              <a:latin typeface="+mj-lt"/>
            </a:endParaRPr>
          </a:p>
          <a:p>
            <a:pPr algn="ctr"/>
            <a:endParaRPr lang="pl-PL" sz="2000" b="1" dirty="0" smtClean="0">
              <a:ln w="0"/>
              <a:solidFill>
                <a:schemeClr val="tx1"/>
              </a:solidFill>
              <a:latin typeface="+mj-lt"/>
            </a:endParaRPr>
          </a:p>
          <a:p>
            <a:pPr algn="ctr"/>
            <a:endParaRPr lang="pl-PL" sz="2000" b="1" dirty="0" smtClean="0">
              <a:ln w="0"/>
              <a:solidFill>
                <a:schemeClr val="tx1"/>
              </a:solidFill>
              <a:latin typeface="+mj-lt"/>
            </a:endParaRPr>
          </a:p>
          <a:p>
            <a:pPr algn="ctr"/>
            <a:endParaRPr lang="pl-PL" sz="2000" b="1" dirty="0" smtClean="0">
              <a:ln w="0"/>
              <a:solidFill>
                <a:schemeClr val="tx1"/>
              </a:solidFill>
              <a:latin typeface="+mj-lt"/>
            </a:endParaRPr>
          </a:p>
          <a:p>
            <a:r>
              <a:rPr lang="pl-PL" sz="2000" dirty="0" smtClean="0">
                <a:ln w="0"/>
                <a:solidFill>
                  <a:schemeClr val="tx1"/>
                </a:solidFill>
                <a:latin typeface="+mj-lt"/>
              </a:rPr>
              <a:t>Łączny koszt przebudowy dróg na </a:t>
            </a:r>
            <a:r>
              <a:rPr lang="pl-PL" sz="2000" dirty="0">
                <a:ln w="0"/>
                <a:solidFill>
                  <a:schemeClr val="tx1"/>
                </a:solidFill>
                <a:latin typeface="+mj-lt"/>
              </a:rPr>
              <a:t>K</a:t>
            </a:r>
            <a:r>
              <a:rPr lang="pl-PL" sz="2000" dirty="0" smtClean="0">
                <a:ln w="0"/>
                <a:solidFill>
                  <a:schemeClr val="tx1"/>
                </a:solidFill>
                <a:latin typeface="+mj-lt"/>
              </a:rPr>
              <a:t>arsiborze :    			</a:t>
            </a:r>
          </a:p>
          <a:p>
            <a:r>
              <a:rPr lang="pl-PL" sz="2000" b="1" dirty="0">
                <a:ln w="0"/>
                <a:solidFill>
                  <a:schemeClr val="tx1"/>
                </a:solidFill>
                <a:latin typeface="+mj-lt"/>
              </a:rPr>
              <a:t>	</a:t>
            </a:r>
            <a:r>
              <a:rPr lang="pl-PL" sz="2000" b="1" dirty="0" smtClean="0">
                <a:ln w="0"/>
                <a:solidFill>
                  <a:schemeClr val="tx1"/>
                </a:solidFill>
                <a:latin typeface="+mj-lt"/>
              </a:rPr>
              <a:t>					</a:t>
            </a:r>
            <a:r>
              <a:rPr lang="pl-PL" sz="7200" b="1" dirty="0" smtClean="0">
                <a:ln w="0"/>
                <a:solidFill>
                  <a:srgbClr val="002060"/>
                </a:solidFill>
                <a:latin typeface="+mj-lt"/>
              </a:rPr>
              <a:t>14,6 mln zł</a:t>
            </a:r>
          </a:p>
          <a:p>
            <a:endParaRPr lang="pl-PL" sz="2000" dirty="0">
              <a:ln w="0"/>
              <a:solidFill>
                <a:schemeClr val="tx1"/>
              </a:solidFill>
              <a:latin typeface="+mj-lt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8329" y="2658291"/>
            <a:ext cx="856412" cy="115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18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4060" y="35977"/>
            <a:ext cx="628076" cy="846529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2460396" y="115277"/>
            <a:ext cx="7550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NOWA</a:t>
            </a:r>
            <a:r>
              <a:rPr lang="pl-PL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PRZYSTAŃ KAJAKOWA </a:t>
            </a:r>
            <a:endParaRPr lang="pl-PL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983" y="882506"/>
            <a:ext cx="5902036" cy="5819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00" y="882506"/>
            <a:ext cx="5943400" cy="5819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pole tekstowe 11"/>
          <p:cNvSpPr txBox="1"/>
          <p:nvPr/>
        </p:nvSpPr>
        <p:spPr>
          <a:xfrm>
            <a:off x="459335" y="5745198"/>
            <a:ext cx="20010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solidFill>
                  <a:schemeClr val="bg1"/>
                </a:solidFill>
              </a:rPr>
              <a:t>Tak </a:t>
            </a:r>
            <a:r>
              <a:rPr lang="pl-PL" sz="4000" b="1" dirty="0" smtClean="0">
                <a:solidFill>
                  <a:schemeClr val="bg1"/>
                </a:solidFill>
              </a:rPr>
              <a:t>było</a:t>
            </a:r>
            <a:endParaRPr lang="pl-PL" sz="3200" b="1" dirty="0">
              <a:solidFill>
                <a:schemeClr val="bg1"/>
              </a:solidFill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9765367" y="5622651"/>
            <a:ext cx="18197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solidFill>
                  <a:schemeClr val="bg1"/>
                </a:solidFill>
              </a:rPr>
              <a:t>Tak </a:t>
            </a:r>
            <a:r>
              <a:rPr lang="pl-PL" sz="4000" b="1" dirty="0" smtClean="0">
                <a:solidFill>
                  <a:schemeClr val="bg1"/>
                </a:solidFill>
              </a:rPr>
              <a:t>jest</a:t>
            </a:r>
            <a:endParaRPr lang="pl-PL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66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4060" y="35977"/>
            <a:ext cx="628076" cy="846529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2460396" y="106964"/>
            <a:ext cx="7550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NOWA</a:t>
            </a:r>
            <a:r>
              <a:rPr lang="pl-PL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PRZYSTAŃ KAJAKOWA </a:t>
            </a:r>
            <a:endParaRPr lang="pl-PL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735" y="882507"/>
            <a:ext cx="5827222" cy="58516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40" y="882506"/>
            <a:ext cx="5973327" cy="58516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pole tekstowe 11"/>
          <p:cNvSpPr txBox="1"/>
          <p:nvPr/>
        </p:nvSpPr>
        <p:spPr>
          <a:xfrm>
            <a:off x="1065052" y="5834316"/>
            <a:ext cx="20010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solidFill>
                  <a:schemeClr val="bg1"/>
                </a:solidFill>
              </a:rPr>
              <a:t>Tak </a:t>
            </a:r>
            <a:r>
              <a:rPr lang="pl-PL" sz="4000" b="1" dirty="0" smtClean="0">
                <a:solidFill>
                  <a:schemeClr val="bg1"/>
                </a:solidFill>
              </a:rPr>
              <a:t>było</a:t>
            </a:r>
            <a:endParaRPr lang="pl-PL" sz="3200" b="1" dirty="0">
              <a:solidFill>
                <a:schemeClr val="bg1"/>
              </a:solidFill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7578349" y="5834316"/>
            <a:ext cx="18197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solidFill>
                  <a:schemeClr val="bg1"/>
                </a:solidFill>
              </a:rPr>
              <a:t>Tak </a:t>
            </a:r>
            <a:r>
              <a:rPr lang="pl-PL" sz="4000" b="1" dirty="0" smtClean="0">
                <a:solidFill>
                  <a:schemeClr val="bg1"/>
                </a:solidFill>
              </a:rPr>
              <a:t>jest</a:t>
            </a:r>
            <a:endParaRPr lang="pl-PL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10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4060" y="35977"/>
            <a:ext cx="628076" cy="846529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2460396" y="124802"/>
            <a:ext cx="7550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NOWA</a:t>
            </a:r>
            <a:r>
              <a:rPr lang="pl-PL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PRZYSTAŃ KAJAKOWA </a:t>
            </a:r>
            <a:endParaRPr lang="pl-PL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857" y="882506"/>
            <a:ext cx="5902037" cy="58505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82506"/>
            <a:ext cx="6114374" cy="58505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pole tekstowe 11"/>
          <p:cNvSpPr txBox="1"/>
          <p:nvPr/>
        </p:nvSpPr>
        <p:spPr>
          <a:xfrm>
            <a:off x="3062511" y="1186902"/>
            <a:ext cx="18197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/>
              <a:t>Tak </a:t>
            </a:r>
            <a:r>
              <a:rPr lang="pl-PL" sz="4000" b="1" dirty="0" smtClean="0"/>
              <a:t>jest</a:t>
            </a:r>
            <a:endParaRPr lang="pl-PL" sz="3200" b="1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9171479" y="1229760"/>
            <a:ext cx="18197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/>
              <a:t>Tak </a:t>
            </a:r>
            <a:r>
              <a:rPr lang="pl-PL" sz="4000" b="1" dirty="0" smtClean="0"/>
              <a:t>jest</a:t>
            </a:r>
            <a:endParaRPr lang="pl-PL" sz="3200" b="1" dirty="0"/>
          </a:p>
        </p:txBody>
      </p:sp>
    </p:spTree>
    <p:extLst>
      <p:ext uri="{BB962C8B-B14F-4D97-AF65-F5344CB8AC3E}">
        <p14:creationId xmlns:p14="http://schemas.microsoft.com/office/powerpoint/2010/main" val="49625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4060" y="35977"/>
            <a:ext cx="628076" cy="846529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2460396" y="124704"/>
            <a:ext cx="7550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NOWA</a:t>
            </a:r>
            <a:r>
              <a:rPr lang="pl-PL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PRZYSTAŃ KAJAKOWA </a:t>
            </a:r>
            <a:endParaRPr lang="pl-PL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793" y="750842"/>
            <a:ext cx="5902036" cy="6027030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82505"/>
            <a:ext cx="5987875" cy="58953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pole tekstowe 11"/>
          <p:cNvSpPr txBox="1"/>
          <p:nvPr/>
        </p:nvSpPr>
        <p:spPr>
          <a:xfrm>
            <a:off x="2807988" y="975236"/>
            <a:ext cx="18197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solidFill>
                  <a:schemeClr val="bg1"/>
                </a:solidFill>
              </a:rPr>
              <a:t>Tak </a:t>
            </a:r>
            <a:r>
              <a:rPr lang="pl-PL" sz="4000" b="1" dirty="0" smtClean="0">
                <a:solidFill>
                  <a:schemeClr val="bg1"/>
                </a:solidFill>
              </a:rPr>
              <a:t>jest</a:t>
            </a:r>
            <a:endParaRPr lang="pl-PL" sz="3200" b="1" dirty="0">
              <a:solidFill>
                <a:schemeClr val="bg1"/>
              </a:solidFill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9838369" y="5688639"/>
            <a:ext cx="18197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solidFill>
                  <a:schemeClr val="bg1"/>
                </a:solidFill>
              </a:rPr>
              <a:t>Tak </a:t>
            </a:r>
            <a:r>
              <a:rPr lang="pl-PL" sz="4000" b="1" dirty="0" smtClean="0">
                <a:solidFill>
                  <a:schemeClr val="bg1"/>
                </a:solidFill>
              </a:rPr>
              <a:t>jest</a:t>
            </a:r>
            <a:endParaRPr lang="pl-PL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67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4060" y="35977"/>
            <a:ext cx="628076" cy="846529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2460396" y="115277"/>
            <a:ext cx="7550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NOWA</a:t>
            </a:r>
            <a:r>
              <a:rPr lang="pl-PL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PRZYSTAŃ KAJAKOWA </a:t>
            </a:r>
            <a:endParaRPr lang="pl-PL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581" y="823163"/>
            <a:ext cx="6001446" cy="59792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7" y="923827"/>
            <a:ext cx="5830415" cy="57692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pole tekstowe 11"/>
          <p:cNvSpPr txBox="1"/>
          <p:nvPr/>
        </p:nvSpPr>
        <p:spPr>
          <a:xfrm>
            <a:off x="140203" y="5462395"/>
            <a:ext cx="18197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solidFill>
                  <a:schemeClr val="bg1"/>
                </a:solidFill>
              </a:rPr>
              <a:t>Tak </a:t>
            </a:r>
            <a:r>
              <a:rPr lang="pl-PL" sz="4000" b="1" dirty="0" smtClean="0">
                <a:solidFill>
                  <a:schemeClr val="bg1"/>
                </a:solidFill>
              </a:rPr>
              <a:t>jest</a:t>
            </a:r>
            <a:endParaRPr lang="pl-PL" sz="3200" b="1" dirty="0">
              <a:solidFill>
                <a:schemeClr val="bg1"/>
              </a:solidFill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10224298" y="5259281"/>
            <a:ext cx="18197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solidFill>
                  <a:schemeClr val="bg1"/>
                </a:solidFill>
              </a:rPr>
              <a:t>Tak </a:t>
            </a:r>
            <a:r>
              <a:rPr lang="pl-PL" sz="4000" b="1" dirty="0" smtClean="0">
                <a:solidFill>
                  <a:schemeClr val="bg1"/>
                </a:solidFill>
              </a:rPr>
              <a:t>jest</a:t>
            </a:r>
            <a:endParaRPr lang="pl-PL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74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wój poziomy 2"/>
          <p:cNvSpPr/>
          <p:nvPr/>
        </p:nvSpPr>
        <p:spPr>
          <a:xfrm>
            <a:off x="499620" y="688207"/>
            <a:ext cx="11368726" cy="6339185"/>
          </a:xfrm>
          <a:prstGeom prst="horizontalScroll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l-PL" sz="3200" dirty="0" smtClean="0">
                <a:ln w="0"/>
                <a:solidFill>
                  <a:schemeClr val="tx1"/>
                </a:solidFill>
                <a:latin typeface="+mj-lt"/>
              </a:rPr>
              <a:t>„Wzmocnienie </a:t>
            </a:r>
            <a:r>
              <a:rPr lang="pl-PL" sz="3200" dirty="0">
                <a:ln w="0"/>
                <a:solidFill>
                  <a:schemeClr val="tx1"/>
                </a:solidFill>
                <a:latin typeface="+mj-lt"/>
              </a:rPr>
              <a:t>potencjału rozwojowego wyspy Karsibór </a:t>
            </a:r>
            <a:endParaRPr lang="pl-PL" sz="3200" dirty="0" smtClean="0">
              <a:ln w="0"/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pl-PL" sz="3200" dirty="0" smtClean="0">
                <a:ln w="0"/>
                <a:solidFill>
                  <a:schemeClr val="tx1"/>
                </a:solidFill>
                <a:latin typeface="+mj-lt"/>
              </a:rPr>
              <a:t>w </a:t>
            </a:r>
            <a:r>
              <a:rPr lang="pl-PL" sz="3200" dirty="0">
                <a:ln w="0"/>
                <a:solidFill>
                  <a:schemeClr val="tx1"/>
                </a:solidFill>
                <a:latin typeface="+mj-lt"/>
              </a:rPr>
              <a:t>oparciu o cenne walory przyrodnicze i kulturowe – </a:t>
            </a:r>
            <a:r>
              <a:rPr lang="pl-PL" sz="3200" b="1" dirty="0">
                <a:ln w="0"/>
                <a:solidFill>
                  <a:schemeClr val="tx1"/>
                </a:solidFill>
                <a:latin typeface="+mj-lt"/>
              </a:rPr>
              <a:t>budowa przystani kajakowej na wyspie </a:t>
            </a:r>
            <a:r>
              <a:rPr lang="pl-PL" sz="3200" b="1" dirty="0" smtClean="0">
                <a:ln w="0"/>
                <a:solidFill>
                  <a:schemeClr val="tx1"/>
                </a:solidFill>
                <a:latin typeface="+mj-lt"/>
              </a:rPr>
              <a:t>Karsibór”</a:t>
            </a:r>
          </a:p>
          <a:p>
            <a:pPr algn="ctr"/>
            <a:endParaRPr lang="pl-PL" sz="2000" b="1" dirty="0">
              <a:ln w="0"/>
              <a:solidFill>
                <a:schemeClr val="tx1"/>
              </a:solidFill>
              <a:latin typeface="+mj-lt"/>
            </a:endParaRPr>
          </a:p>
          <a:p>
            <a:r>
              <a:rPr lang="pl-PL" sz="2000" dirty="0">
                <a:ln w="0"/>
                <a:solidFill>
                  <a:schemeClr val="tx1"/>
                </a:solidFill>
                <a:latin typeface="+mj-lt"/>
              </a:rPr>
              <a:t>Całkowita wartość projektu: </a:t>
            </a:r>
            <a:r>
              <a:rPr lang="pl-PL" sz="2000" dirty="0" smtClean="0">
                <a:ln w="0"/>
                <a:solidFill>
                  <a:schemeClr val="tx1"/>
                </a:solidFill>
                <a:latin typeface="+mj-lt"/>
              </a:rPr>
              <a:t> 			</a:t>
            </a:r>
            <a:r>
              <a:rPr lang="pl-PL" sz="6000" b="1" dirty="0" smtClean="0">
                <a:ln w="0"/>
                <a:solidFill>
                  <a:srgbClr val="002060"/>
                </a:solidFill>
                <a:latin typeface="+mj-lt"/>
              </a:rPr>
              <a:t>2,2 mln zł</a:t>
            </a:r>
            <a:endParaRPr lang="pl-PL" sz="6000" b="1" dirty="0">
              <a:ln w="0"/>
              <a:solidFill>
                <a:srgbClr val="002060"/>
              </a:solidFill>
              <a:latin typeface="+mj-lt"/>
            </a:endParaRPr>
          </a:p>
          <a:p>
            <a:endParaRPr lang="pl-PL" sz="2000" dirty="0">
              <a:ln w="0"/>
              <a:solidFill>
                <a:schemeClr val="tx1"/>
              </a:solidFill>
              <a:latin typeface="+mj-lt"/>
            </a:endParaRPr>
          </a:p>
          <a:p>
            <a:r>
              <a:rPr lang="pl-PL" sz="2000" dirty="0">
                <a:ln w="0"/>
                <a:solidFill>
                  <a:schemeClr val="tx1"/>
                </a:solidFill>
                <a:latin typeface="+mj-lt"/>
              </a:rPr>
              <a:t>Kwota </a:t>
            </a:r>
            <a:r>
              <a:rPr lang="pl-PL" sz="2000" dirty="0" smtClean="0">
                <a:ln w="0"/>
                <a:solidFill>
                  <a:schemeClr val="tx1"/>
                </a:solidFill>
                <a:latin typeface="+mj-lt"/>
              </a:rPr>
              <a:t>dofinansowania: 				     </a:t>
            </a:r>
            <a:r>
              <a:rPr lang="pl-PL" sz="2800" dirty="0" smtClean="0">
                <a:ln w="0"/>
                <a:solidFill>
                  <a:schemeClr val="tx1"/>
                </a:solidFill>
                <a:latin typeface="+mj-lt"/>
              </a:rPr>
              <a:t>482 tys. zł</a:t>
            </a:r>
            <a:endParaRPr lang="pl-PL" sz="2800" dirty="0">
              <a:ln w="0"/>
              <a:solidFill>
                <a:schemeClr val="tx1"/>
              </a:solidFill>
              <a:latin typeface="+mj-lt"/>
            </a:endParaRPr>
          </a:p>
          <a:p>
            <a:endParaRPr lang="pl-PL" sz="2000" dirty="0">
              <a:ln w="0"/>
              <a:solidFill>
                <a:schemeClr val="tx1"/>
              </a:solidFill>
              <a:latin typeface="+mj-lt"/>
            </a:endParaRPr>
          </a:p>
          <a:p>
            <a:r>
              <a:rPr lang="pl-PL" sz="2000" dirty="0">
                <a:ln w="0"/>
                <a:solidFill>
                  <a:schemeClr val="tx1"/>
                </a:solidFill>
                <a:latin typeface="+mj-lt"/>
              </a:rPr>
              <a:t>Termin rozpoczęcia </a:t>
            </a:r>
            <a:r>
              <a:rPr lang="pl-PL" sz="2000" dirty="0" smtClean="0">
                <a:ln w="0"/>
                <a:solidFill>
                  <a:schemeClr val="tx1"/>
                </a:solidFill>
                <a:latin typeface="+mj-lt"/>
              </a:rPr>
              <a:t>projektu 			       Sierpień 2017</a:t>
            </a:r>
            <a:endParaRPr lang="pl-PL" sz="2000" dirty="0">
              <a:ln w="0"/>
              <a:solidFill>
                <a:schemeClr val="tx1"/>
              </a:solidFill>
              <a:latin typeface="+mj-lt"/>
            </a:endParaRPr>
          </a:p>
          <a:p>
            <a:endParaRPr lang="pl-PL" sz="2000" dirty="0">
              <a:ln w="0"/>
              <a:solidFill>
                <a:schemeClr val="tx1"/>
              </a:solidFill>
              <a:latin typeface="+mj-lt"/>
            </a:endParaRPr>
          </a:p>
          <a:p>
            <a:r>
              <a:rPr lang="pl-PL" sz="2000" dirty="0">
                <a:ln w="0"/>
                <a:solidFill>
                  <a:schemeClr val="tx1"/>
                </a:solidFill>
                <a:latin typeface="+mj-lt"/>
              </a:rPr>
              <a:t>Termin zakończenia </a:t>
            </a:r>
            <a:r>
              <a:rPr lang="pl-PL" sz="2000" dirty="0" smtClean="0">
                <a:ln w="0"/>
                <a:solidFill>
                  <a:schemeClr val="tx1"/>
                </a:solidFill>
                <a:latin typeface="+mj-lt"/>
              </a:rPr>
              <a:t>projektu 	</a:t>
            </a:r>
            <a:r>
              <a:rPr lang="pl-PL" sz="2000" b="1" dirty="0" smtClean="0">
                <a:ln w="0"/>
                <a:solidFill>
                  <a:schemeClr val="tx1"/>
                </a:solidFill>
                <a:latin typeface="+mj-lt"/>
              </a:rPr>
              <a:t>		</a:t>
            </a:r>
            <a:r>
              <a:rPr lang="pl-PL" sz="2000" dirty="0" smtClean="0">
                <a:ln w="0"/>
                <a:solidFill>
                  <a:schemeClr val="tx1"/>
                </a:solidFill>
                <a:latin typeface="+mj-lt"/>
              </a:rPr>
              <a:t>Lipiec 2020</a:t>
            </a:r>
            <a:endParaRPr lang="pl-PL" sz="2000" dirty="0">
              <a:ln w="0"/>
              <a:solidFill>
                <a:schemeClr val="tx1"/>
              </a:solidFill>
              <a:latin typeface="+mj-lt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9292" y="4313262"/>
            <a:ext cx="856412" cy="1154285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96" y="94268"/>
            <a:ext cx="8630440" cy="66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29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4060" y="35977"/>
            <a:ext cx="628076" cy="846529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1357460" y="109605"/>
            <a:ext cx="9809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NOWA REMIZA OCHOTNICZEJ STRAŻY POŻARNEJ</a:t>
            </a:r>
            <a:endParaRPr lang="pl-PL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Obraz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862" y="927779"/>
            <a:ext cx="5596274" cy="58016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pole tekstowe 10"/>
          <p:cNvSpPr txBox="1"/>
          <p:nvPr/>
        </p:nvSpPr>
        <p:spPr>
          <a:xfrm>
            <a:off x="9542947" y="6359030"/>
            <a:ext cx="16241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www.swinoujskie.info</a:t>
            </a:r>
            <a:endParaRPr lang="pl-PL" sz="1100" b="1" dirty="0">
              <a:solidFill>
                <a:schemeClr val="bg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79" y="816251"/>
            <a:ext cx="5954066" cy="5891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3840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wój poziomy 2"/>
          <p:cNvSpPr/>
          <p:nvPr/>
        </p:nvSpPr>
        <p:spPr>
          <a:xfrm>
            <a:off x="838986" y="970961"/>
            <a:ext cx="10699421" cy="5807512"/>
          </a:xfrm>
          <a:prstGeom prst="horizontalScroll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ln w="0"/>
                <a:solidFill>
                  <a:schemeClr val="tx1"/>
                </a:solidFill>
                <a:latin typeface="+mj-lt"/>
              </a:rPr>
              <a:t>Budowa nowej remizy Ochotniczej Straży Pożarnej</a:t>
            </a:r>
          </a:p>
          <a:p>
            <a:pPr algn="ctr"/>
            <a:endParaRPr lang="pl-PL" sz="2800" b="1" dirty="0" smtClean="0">
              <a:ln w="0"/>
              <a:solidFill>
                <a:schemeClr val="tx1"/>
              </a:solidFill>
              <a:latin typeface="+mj-lt"/>
            </a:endParaRPr>
          </a:p>
          <a:p>
            <a:pPr algn="ctr"/>
            <a:endParaRPr lang="pl-PL" sz="2800" b="1" dirty="0" smtClean="0">
              <a:ln w="0"/>
              <a:solidFill>
                <a:schemeClr val="tx1"/>
              </a:solidFill>
              <a:latin typeface="+mj-lt"/>
            </a:endParaRPr>
          </a:p>
          <a:p>
            <a:endParaRPr lang="pl-PL" sz="2000" b="1" dirty="0">
              <a:ln w="0"/>
              <a:solidFill>
                <a:schemeClr val="tx1"/>
              </a:solidFill>
              <a:latin typeface="+mj-lt"/>
            </a:endParaRPr>
          </a:p>
          <a:p>
            <a:r>
              <a:rPr lang="pl-PL" sz="2000" dirty="0" smtClean="0">
                <a:ln w="0"/>
                <a:solidFill>
                  <a:schemeClr val="tx1"/>
                </a:solidFill>
                <a:latin typeface="+mj-lt"/>
              </a:rPr>
              <a:t>Łączny koszt budowy:</a:t>
            </a:r>
            <a:r>
              <a:rPr lang="pl-PL" sz="2000" dirty="0">
                <a:ln w="0"/>
                <a:solidFill>
                  <a:schemeClr val="tx1"/>
                </a:solidFill>
                <a:latin typeface="+mj-lt"/>
              </a:rPr>
              <a:t> </a:t>
            </a:r>
            <a:r>
              <a:rPr lang="pl-PL" sz="2000" dirty="0" smtClean="0">
                <a:ln w="0"/>
                <a:solidFill>
                  <a:schemeClr val="tx1"/>
                </a:solidFill>
                <a:latin typeface="+mj-lt"/>
              </a:rPr>
              <a:t> 			</a:t>
            </a:r>
            <a:r>
              <a:rPr lang="pl-PL" sz="5400" b="1" dirty="0" smtClean="0">
                <a:ln w="0"/>
                <a:solidFill>
                  <a:srgbClr val="002060"/>
                </a:solidFill>
                <a:latin typeface="+mj-lt"/>
              </a:rPr>
              <a:t>968,0</a:t>
            </a:r>
            <a:r>
              <a:rPr lang="pl-PL" sz="3200" dirty="0" smtClean="0">
                <a:ln w="0"/>
                <a:solidFill>
                  <a:schemeClr val="tx1"/>
                </a:solidFill>
                <a:latin typeface="+mj-lt"/>
              </a:rPr>
              <a:t> </a:t>
            </a:r>
            <a:r>
              <a:rPr lang="pl-PL" sz="5400" b="1" dirty="0" smtClean="0">
                <a:ln w="0"/>
                <a:solidFill>
                  <a:srgbClr val="002060"/>
                </a:solidFill>
                <a:latin typeface="+mj-lt"/>
              </a:rPr>
              <a:t>tys. zł</a:t>
            </a:r>
            <a:endParaRPr lang="pl-PL" sz="5400" b="1" dirty="0">
              <a:ln w="0"/>
              <a:solidFill>
                <a:srgbClr val="002060"/>
              </a:solidFill>
              <a:latin typeface="+mj-lt"/>
            </a:endParaRPr>
          </a:p>
          <a:p>
            <a:endParaRPr lang="pl-PL" sz="2000" dirty="0">
              <a:ln w="0"/>
              <a:solidFill>
                <a:schemeClr val="tx1"/>
              </a:solidFill>
              <a:latin typeface="+mj-lt"/>
            </a:endParaRPr>
          </a:p>
          <a:p>
            <a:r>
              <a:rPr lang="pl-PL" sz="2000" dirty="0">
                <a:ln w="0"/>
                <a:solidFill>
                  <a:schemeClr val="tx1"/>
                </a:solidFill>
                <a:latin typeface="+mj-lt"/>
              </a:rPr>
              <a:t>Kwota </a:t>
            </a:r>
            <a:r>
              <a:rPr lang="pl-PL" sz="2000" dirty="0" smtClean="0">
                <a:ln w="0"/>
                <a:solidFill>
                  <a:schemeClr val="tx1"/>
                </a:solidFill>
                <a:latin typeface="+mj-lt"/>
              </a:rPr>
              <a:t>dofinansowania: 				     </a:t>
            </a:r>
            <a:r>
              <a:rPr lang="pl-PL" sz="2800" dirty="0" smtClean="0">
                <a:ln w="0"/>
                <a:solidFill>
                  <a:schemeClr val="tx1"/>
                </a:solidFill>
                <a:latin typeface="+mj-lt"/>
              </a:rPr>
              <a:t>500,0 tys. zł</a:t>
            </a:r>
            <a:endParaRPr lang="pl-PL" sz="2800" dirty="0">
              <a:ln w="0"/>
              <a:solidFill>
                <a:schemeClr val="tx1"/>
              </a:solidFill>
              <a:latin typeface="+mj-lt"/>
            </a:endParaRPr>
          </a:p>
          <a:p>
            <a:endParaRPr lang="pl-PL" sz="2000" dirty="0">
              <a:ln w="0"/>
              <a:solidFill>
                <a:schemeClr val="tx1"/>
              </a:solidFill>
              <a:latin typeface="+mj-lt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8463" y="3248033"/>
            <a:ext cx="856412" cy="1154285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62" y="401948"/>
            <a:ext cx="70866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79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811" y="258618"/>
            <a:ext cx="5415363" cy="30461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8808" y="5603411"/>
            <a:ext cx="628076" cy="846529"/>
          </a:xfrm>
          <a:prstGeom prst="rect">
            <a:avLst/>
          </a:prstGeom>
        </p:spPr>
      </p:pic>
      <p:pic>
        <p:nvPicPr>
          <p:cNvPr id="25" name="Obraz 2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977" y="3581901"/>
            <a:ext cx="5802179" cy="30158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8" name="pole tekstowe 27"/>
          <p:cNvSpPr txBox="1"/>
          <p:nvPr/>
        </p:nvSpPr>
        <p:spPr>
          <a:xfrm>
            <a:off x="2294950" y="3877725"/>
            <a:ext cx="2632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Piękno dziewiczej natury</a:t>
            </a:r>
            <a:endParaRPr lang="pl-PL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1508760" y="103883"/>
            <a:ext cx="6062511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Karsibór jaki znamy</a:t>
            </a:r>
            <a:r>
              <a:rPr lang="pl-PL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pl-PL" sz="28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l-PL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przepiękne położenie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l-PL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przyroda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l-PL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agroturystyka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l-PL" sz="2000" dirty="0">
                <a:latin typeface="Cambria" panose="02040503050406030204" pitchFamily="18" charset="0"/>
                <a:ea typeface="Cambria" panose="02040503050406030204" pitchFamily="18" charset="0"/>
              </a:rPr>
              <a:t>w</a:t>
            </a:r>
            <a:r>
              <a:rPr lang="pl-PL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ędkarstwo, sporty wodne</a:t>
            </a:r>
          </a:p>
          <a:p>
            <a:endParaRPr lang="pl-PL" sz="28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pl-PL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raz……..coraz </a:t>
            </a: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więcej </a:t>
            </a:r>
            <a:r>
              <a:rPr lang="pl-PL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atrakcji</a:t>
            </a:r>
            <a:endParaRPr lang="pl-PL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l-PL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pl-PL" b="1" dirty="0" smtClean="0">
                <a:solidFill>
                  <a:schemeClr val="bg1"/>
                </a:solidFill>
              </a:rPr>
              <a:t>p</a:t>
            </a:r>
            <a:endParaRPr lang="pl-P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074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4060" y="35977"/>
            <a:ext cx="628076" cy="846529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1577222" y="45404"/>
            <a:ext cx="9052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PLAC WYPOCZYNKOWY PO DAWNEJ REMIZIE</a:t>
            </a:r>
            <a:endParaRPr lang="pl-PL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3" y="961535"/>
            <a:ext cx="5738672" cy="57974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460" y="961535"/>
            <a:ext cx="6042676" cy="57974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pole tekstowe 10"/>
          <p:cNvSpPr txBox="1"/>
          <p:nvPr/>
        </p:nvSpPr>
        <p:spPr>
          <a:xfrm>
            <a:off x="8810053" y="5833438"/>
            <a:ext cx="18197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solidFill>
                  <a:schemeClr val="bg1"/>
                </a:solidFill>
              </a:rPr>
              <a:t>Tak </a:t>
            </a:r>
            <a:r>
              <a:rPr lang="pl-PL" sz="4000" b="1" dirty="0" smtClean="0">
                <a:solidFill>
                  <a:schemeClr val="bg1"/>
                </a:solidFill>
              </a:rPr>
              <a:t>jest</a:t>
            </a:r>
            <a:endParaRPr lang="pl-PL" sz="3200" b="1" dirty="0">
              <a:solidFill>
                <a:schemeClr val="bg1"/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3579299" y="5833438"/>
            <a:ext cx="18197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solidFill>
                  <a:schemeClr val="bg1"/>
                </a:solidFill>
              </a:rPr>
              <a:t>Tak </a:t>
            </a:r>
            <a:r>
              <a:rPr lang="pl-PL" sz="4000" b="1" dirty="0" smtClean="0">
                <a:solidFill>
                  <a:schemeClr val="bg1"/>
                </a:solidFill>
              </a:rPr>
              <a:t>jest</a:t>
            </a:r>
            <a:endParaRPr lang="pl-PL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57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4060" y="35977"/>
            <a:ext cx="628076" cy="846529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1577222" y="35977"/>
            <a:ext cx="9052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PLAC WYPOCZYNKOWY PO DAWNEJ REMIZIE</a:t>
            </a:r>
            <a:endParaRPr lang="pl-PL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1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658"/>
          <a:stretch/>
        </p:blipFill>
        <p:spPr>
          <a:xfrm>
            <a:off x="94538" y="882507"/>
            <a:ext cx="6031942" cy="5876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210" y="1008669"/>
            <a:ext cx="5740926" cy="5750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pole tekstowe 10"/>
          <p:cNvSpPr txBox="1"/>
          <p:nvPr/>
        </p:nvSpPr>
        <p:spPr>
          <a:xfrm>
            <a:off x="9838369" y="5768327"/>
            <a:ext cx="18197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solidFill>
                  <a:schemeClr val="bg1"/>
                </a:solidFill>
              </a:rPr>
              <a:t>Tak </a:t>
            </a:r>
            <a:r>
              <a:rPr lang="pl-PL" sz="4000" b="1" dirty="0" smtClean="0">
                <a:solidFill>
                  <a:schemeClr val="bg1"/>
                </a:solidFill>
              </a:rPr>
              <a:t>jest</a:t>
            </a:r>
            <a:endParaRPr lang="pl-PL" sz="3200" b="1" dirty="0">
              <a:solidFill>
                <a:schemeClr val="bg1"/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3433228" y="5768327"/>
            <a:ext cx="18197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solidFill>
                  <a:schemeClr val="bg1"/>
                </a:solidFill>
              </a:rPr>
              <a:t>Tak </a:t>
            </a:r>
            <a:r>
              <a:rPr lang="pl-PL" sz="4000" b="1" dirty="0" smtClean="0">
                <a:solidFill>
                  <a:schemeClr val="bg1"/>
                </a:solidFill>
              </a:rPr>
              <a:t>jest</a:t>
            </a:r>
            <a:endParaRPr lang="pl-PL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60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74" y="0"/>
            <a:ext cx="6722792" cy="801277"/>
          </a:xfrm>
          <a:prstGeom prst="rect">
            <a:avLst/>
          </a:prstGeom>
        </p:spPr>
      </p:pic>
      <p:sp>
        <p:nvSpPr>
          <p:cNvPr id="3" name="Zwój poziomy 2"/>
          <p:cNvSpPr/>
          <p:nvPr/>
        </p:nvSpPr>
        <p:spPr>
          <a:xfrm>
            <a:off x="923826" y="0"/>
            <a:ext cx="10605155" cy="6829961"/>
          </a:xfrm>
          <a:prstGeom prst="horizontalScroll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dirty="0">
                <a:ln w="0"/>
                <a:solidFill>
                  <a:schemeClr val="tx1"/>
                </a:solidFill>
                <a:latin typeface="+mj-lt"/>
              </a:rPr>
              <a:t>„Wzmocnienie potencjału rozwojowego wyspy Karsibór </a:t>
            </a:r>
            <a:endParaRPr lang="pl-PL" sz="2800" dirty="0" smtClean="0">
              <a:ln w="0"/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pl-PL" sz="2800" dirty="0" smtClean="0">
                <a:ln w="0"/>
                <a:solidFill>
                  <a:schemeClr val="tx1"/>
                </a:solidFill>
                <a:latin typeface="+mj-lt"/>
              </a:rPr>
              <a:t>w </a:t>
            </a:r>
            <a:r>
              <a:rPr lang="pl-PL" sz="2800" dirty="0">
                <a:ln w="0"/>
                <a:solidFill>
                  <a:schemeClr val="tx1"/>
                </a:solidFill>
                <a:latin typeface="+mj-lt"/>
              </a:rPr>
              <a:t>oparciu o cenne walory przyrodnicze i kulturowe – </a:t>
            </a:r>
            <a:r>
              <a:rPr lang="pl-PL" sz="2800" b="1" dirty="0">
                <a:ln w="0"/>
                <a:solidFill>
                  <a:schemeClr val="tx1"/>
                </a:solidFill>
                <a:latin typeface="+mj-lt"/>
              </a:rPr>
              <a:t>zagospodarowanie terenu po byłej straży pożarnej na wyspie Karsibór w </a:t>
            </a:r>
            <a:r>
              <a:rPr lang="pl-PL" sz="2800" b="1" dirty="0" smtClean="0">
                <a:ln w="0"/>
                <a:solidFill>
                  <a:schemeClr val="tx1"/>
                </a:solidFill>
                <a:latin typeface="+mj-lt"/>
              </a:rPr>
              <a:t>Świnoujściu”</a:t>
            </a:r>
          </a:p>
          <a:p>
            <a:pPr algn="ctr"/>
            <a:endParaRPr lang="pl-PL" sz="2800" b="1" dirty="0" smtClean="0">
              <a:ln w="0"/>
              <a:solidFill>
                <a:schemeClr val="tx1"/>
              </a:solidFill>
              <a:latin typeface="+mj-lt"/>
            </a:endParaRPr>
          </a:p>
          <a:p>
            <a:endParaRPr lang="pl-PL" sz="2000" b="1" dirty="0">
              <a:ln w="0"/>
              <a:solidFill>
                <a:schemeClr val="tx1"/>
              </a:solidFill>
              <a:latin typeface="+mj-lt"/>
            </a:endParaRPr>
          </a:p>
          <a:p>
            <a:r>
              <a:rPr lang="pl-PL" sz="2000" dirty="0">
                <a:ln w="0"/>
                <a:solidFill>
                  <a:schemeClr val="tx1"/>
                </a:solidFill>
                <a:latin typeface="+mj-lt"/>
              </a:rPr>
              <a:t>Całkowita wartość projektu: </a:t>
            </a:r>
            <a:r>
              <a:rPr lang="pl-PL" sz="2000" dirty="0" smtClean="0">
                <a:ln w="0"/>
                <a:solidFill>
                  <a:schemeClr val="tx1"/>
                </a:solidFill>
                <a:latin typeface="+mj-lt"/>
              </a:rPr>
              <a:t> 			</a:t>
            </a:r>
            <a:r>
              <a:rPr lang="pl-PL" sz="4000" b="1" dirty="0" smtClean="0">
                <a:ln w="0"/>
                <a:solidFill>
                  <a:srgbClr val="002060"/>
                </a:solidFill>
                <a:latin typeface="+mj-lt"/>
              </a:rPr>
              <a:t>212,3</a:t>
            </a:r>
            <a:r>
              <a:rPr lang="pl-PL" sz="2000" dirty="0" smtClean="0">
                <a:ln w="0"/>
                <a:solidFill>
                  <a:schemeClr val="tx1"/>
                </a:solidFill>
                <a:latin typeface="+mj-lt"/>
              </a:rPr>
              <a:t> </a:t>
            </a:r>
            <a:r>
              <a:rPr lang="pl-PL" sz="4000" b="1" dirty="0" smtClean="0">
                <a:ln w="0"/>
                <a:solidFill>
                  <a:srgbClr val="002060"/>
                </a:solidFill>
                <a:latin typeface="+mj-lt"/>
              </a:rPr>
              <a:t>tys. zł</a:t>
            </a:r>
            <a:endParaRPr lang="pl-PL" sz="4000" b="1" dirty="0">
              <a:ln w="0"/>
              <a:solidFill>
                <a:srgbClr val="002060"/>
              </a:solidFill>
              <a:latin typeface="+mj-lt"/>
            </a:endParaRPr>
          </a:p>
          <a:p>
            <a:endParaRPr lang="pl-PL" sz="2000" dirty="0">
              <a:ln w="0"/>
              <a:solidFill>
                <a:schemeClr val="tx1"/>
              </a:solidFill>
              <a:latin typeface="+mj-lt"/>
            </a:endParaRPr>
          </a:p>
          <a:p>
            <a:r>
              <a:rPr lang="pl-PL" sz="2000" dirty="0">
                <a:ln w="0"/>
                <a:solidFill>
                  <a:schemeClr val="tx1"/>
                </a:solidFill>
                <a:latin typeface="+mj-lt"/>
              </a:rPr>
              <a:t>Kwota </a:t>
            </a:r>
            <a:r>
              <a:rPr lang="pl-PL" sz="2000" dirty="0" smtClean="0">
                <a:ln w="0"/>
                <a:solidFill>
                  <a:schemeClr val="tx1"/>
                </a:solidFill>
                <a:latin typeface="+mj-lt"/>
              </a:rPr>
              <a:t>dofinansowania: 				     </a:t>
            </a:r>
            <a:r>
              <a:rPr lang="pl-PL" sz="2800" dirty="0" smtClean="0">
                <a:ln w="0"/>
                <a:solidFill>
                  <a:schemeClr val="tx1"/>
                </a:solidFill>
                <a:latin typeface="+mj-lt"/>
              </a:rPr>
              <a:t>180,5 tys. zł</a:t>
            </a:r>
            <a:endParaRPr lang="pl-PL" sz="2800" dirty="0">
              <a:ln w="0"/>
              <a:solidFill>
                <a:schemeClr val="tx1"/>
              </a:solidFill>
              <a:latin typeface="+mj-lt"/>
            </a:endParaRPr>
          </a:p>
          <a:p>
            <a:endParaRPr lang="pl-PL" sz="2000" dirty="0">
              <a:ln w="0"/>
              <a:solidFill>
                <a:schemeClr val="tx1"/>
              </a:solidFill>
              <a:latin typeface="+mj-lt"/>
            </a:endParaRPr>
          </a:p>
          <a:p>
            <a:r>
              <a:rPr lang="pl-PL" sz="2000" dirty="0">
                <a:ln w="0"/>
                <a:solidFill>
                  <a:schemeClr val="tx1"/>
                </a:solidFill>
                <a:latin typeface="+mj-lt"/>
              </a:rPr>
              <a:t>Termin rozpoczęcia </a:t>
            </a:r>
            <a:r>
              <a:rPr lang="pl-PL" sz="2000" dirty="0" smtClean="0">
                <a:ln w="0"/>
                <a:solidFill>
                  <a:schemeClr val="tx1"/>
                </a:solidFill>
                <a:latin typeface="+mj-lt"/>
              </a:rPr>
              <a:t>projektu 			       Lipiec 2020r.</a:t>
            </a:r>
            <a:endParaRPr lang="pl-PL" sz="2000" dirty="0">
              <a:ln w="0"/>
              <a:solidFill>
                <a:schemeClr val="tx1"/>
              </a:solidFill>
              <a:latin typeface="+mj-lt"/>
            </a:endParaRPr>
          </a:p>
          <a:p>
            <a:endParaRPr lang="pl-PL" sz="2000" dirty="0">
              <a:ln w="0"/>
              <a:solidFill>
                <a:schemeClr val="tx1"/>
              </a:solidFill>
              <a:latin typeface="+mj-lt"/>
            </a:endParaRPr>
          </a:p>
          <a:p>
            <a:r>
              <a:rPr lang="pl-PL" sz="2000" dirty="0">
                <a:ln w="0"/>
                <a:solidFill>
                  <a:schemeClr val="tx1"/>
                </a:solidFill>
                <a:latin typeface="+mj-lt"/>
              </a:rPr>
              <a:t>Termin zakończenia </a:t>
            </a:r>
            <a:r>
              <a:rPr lang="pl-PL" sz="2000" dirty="0" smtClean="0">
                <a:ln w="0"/>
                <a:solidFill>
                  <a:schemeClr val="tx1"/>
                </a:solidFill>
                <a:latin typeface="+mj-lt"/>
              </a:rPr>
              <a:t>projektu 	</a:t>
            </a:r>
            <a:r>
              <a:rPr lang="pl-PL" sz="2000" b="1" dirty="0" smtClean="0">
                <a:ln w="0"/>
                <a:solidFill>
                  <a:schemeClr val="tx1"/>
                </a:solidFill>
                <a:latin typeface="+mj-lt"/>
              </a:rPr>
              <a:t>	</a:t>
            </a:r>
            <a:r>
              <a:rPr lang="pl-PL" sz="2000" b="1" dirty="0">
                <a:ln w="0"/>
                <a:solidFill>
                  <a:schemeClr val="tx1"/>
                </a:solidFill>
                <a:latin typeface="+mj-lt"/>
              </a:rPr>
              <a:t> </a:t>
            </a:r>
            <a:r>
              <a:rPr lang="pl-PL" sz="2000" b="1" dirty="0" smtClean="0">
                <a:ln w="0"/>
                <a:solidFill>
                  <a:schemeClr val="tx1"/>
                </a:solidFill>
                <a:latin typeface="+mj-lt"/>
              </a:rPr>
              <a:t>  </a:t>
            </a:r>
            <a:r>
              <a:rPr lang="pl-PL" sz="2000" dirty="0" smtClean="0">
                <a:ln w="0"/>
                <a:solidFill>
                  <a:schemeClr val="tx1"/>
                </a:solidFill>
                <a:latin typeface="+mj-lt"/>
              </a:rPr>
              <a:t>Październik 2020r.</a:t>
            </a:r>
            <a:endParaRPr lang="pl-PL" sz="2000" dirty="0">
              <a:ln w="0"/>
              <a:solidFill>
                <a:schemeClr val="tx1"/>
              </a:solidFill>
              <a:latin typeface="+mj-lt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9292" y="4313262"/>
            <a:ext cx="856412" cy="115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72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4060" y="35977"/>
            <a:ext cx="628076" cy="846529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3035431" y="158542"/>
            <a:ext cx="5533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PLAC PIKNIKOWY </a:t>
            </a:r>
            <a:endParaRPr lang="pl-PL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443"/>
                    </a14:imgEffect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73" y="961534"/>
            <a:ext cx="5775538" cy="5852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538" y="931988"/>
            <a:ext cx="6003597" cy="58820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pole tekstowe 10"/>
          <p:cNvSpPr txBox="1"/>
          <p:nvPr/>
        </p:nvSpPr>
        <p:spPr>
          <a:xfrm>
            <a:off x="2887285" y="6037429"/>
            <a:ext cx="20010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solidFill>
                  <a:schemeClr val="bg1"/>
                </a:solidFill>
              </a:rPr>
              <a:t>Tak </a:t>
            </a:r>
            <a:r>
              <a:rPr lang="pl-PL" sz="4000" b="1" dirty="0" smtClean="0">
                <a:solidFill>
                  <a:schemeClr val="bg1"/>
                </a:solidFill>
              </a:rPr>
              <a:t>było</a:t>
            </a:r>
            <a:endParaRPr lang="pl-PL" sz="3200" b="1" dirty="0">
              <a:solidFill>
                <a:schemeClr val="bg1"/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6463115" y="6037429"/>
            <a:ext cx="18197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solidFill>
                  <a:schemeClr val="bg1"/>
                </a:solidFill>
              </a:rPr>
              <a:t>Tak </a:t>
            </a:r>
            <a:r>
              <a:rPr lang="pl-PL" sz="4000" b="1" dirty="0" smtClean="0">
                <a:solidFill>
                  <a:schemeClr val="bg1"/>
                </a:solidFill>
              </a:rPr>
              <a:t>jest</a:t>
            </a:r>
            <a:endParaRPr lang="pl-PL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68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4060" y="35977"/>
            <a:ext cx="628076" cy="846529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3035431" y="176380"/>
            <a:ext cx="5533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PLAC PIKNIKOWY </a:t>
            </a:r>
            <a:endParaRPr lang="pl-PL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14"/>
          <a:stretch/>
        </p:blipFill>
        <p:spPr>
          <a:xfrm>
            <a:off x="106494" y="961534"/>
            <a:ext cx="5898380" cy="5852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8"/>
          <a:stretch/>
        </p:blipFill>
        <p:spPr>
          <a:xfrm>
            <a:off x="6109393" y="1084082"/>
            <a:ext cx="5862743" cy="56372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pole tekstowe 10"/>
          <p:cNvSpPr txBox="1"/>
          <p:nvPr/>
        </p:nvSpPr>
        <p:spPr>
          <a:xfrm>
            <a:off x="3870623" y="5639593"/>
            <a:ext cx="19046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solidFill>
                  <a:schemeClr val="bg1"/>
                </a:solidFill>
              </a:rPr>
              <a:t>Tak </a:t>
            </a:r>
            <a:r>
              <a:rPr lang="pl-PL" sz="4400" b="1" dirty="0" smtClean="0">
                <a:solidFill>
                  <a:schemeClr val="bg1"/>
                </a:solidFill>
              </a:rPr>
              <a:t>jest</a:t>
            </a:r>
            <a:endParaRPr lang="pl-PL" sz="3600" b="1" dirty="0">
              <a:solidFill>
                <a:schemeClr val="bg1"/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6186609" y="5639593"/>
            <a:ext cx="19046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solidFill>
                  <a:schemeClr val="bg1"/>
                </a:solidFill>
              </a:rPr>
              <a:t>Tak </a:t>
            </a:r>
            <a:r>
              <a:rPr lang="pl-PL" sz="4400" b="1" dirty="0" smtClean="0">
                <a:solidFill>
                  <a:schemeClr val="bg1"/>
                </a:solidFill>
              </a:rPr>
              <a:t>jest</a:t>
            </a:r>
            <a:endParaRPr lang="pl-PL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44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4060" y="35977"/>
            <a:ext cx="628076" cy="846529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3035431" y="166855"/>
            <a:ext cx="5533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PLAC PIKNIKOWY </a:t>
            </a:r>
            <a:endParaRPr lang="pl-PL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4" y="751630"/>
            <a:ext cx="6219887" cy="59696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6"/>
          <a:stretch/>
        </p:blipFill>
        <p:spPr>
          <a:xfrm>
            <a:off x="6400801" y="858601"/>
            <a:ext cx="5693789" cy="58627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pole tekstowe 10"/>
          <p:cNvSpPr txBox="1"/>
          <p:nvPr/>
        </p:nvSpPr>
        <p:spPr>
          <a:xfrm>
            <a:off x="793360" y="5890876"/>
            <a:ext cx="18197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/>
              <a:t>Tak </a:t>
            </a:r>
            <a:r>
              <a:rPr lang="pl-PL" sz="4000" b="1" dirty="0" smtClean="0"/>
              <a:t>jest</a:t>
            </a:r>
            <a:endParaRPr lang="pl-PL" sz="3200" b="1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8890629" y="5890876"/>
            <a:ext cx="18197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solidFill>
                  <a:schemeClr val="bg1"/>
                </a:solidFill>
              </a:rPr>
              <a:t>Tak </a:t>
            </a:r>
            <a:r>
              <a:rPr lang="pl-PL" sz="4000" b="1" dirty="0" smtClean="0">
                <a:solidFill>
                  <a:schemeClr val="bg1"/>
                </a:solidFill>
              </a:rPr>
              <a:t>jest</a:t>
            </a:r>
            <a:endParaRPr lang="pl-PL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95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22792" cy="1282045"/>
          </a:xfrm>
          <a:prstGeom prst="rect">
            <a:avLst/>
          </a:prstGeom>
        </p:spPr>
      </p:pic>
      <p:sp>
        <p:nvSpPr>
          <p:cNvPr id="3" name="Zwój poziomy 2"/>
          <p:cNvSpPr/>
          <p:nvPr/>
        </p:nvSpPr>
        <p:spPr>
          <a:xfrm>
            <a:off x="593889" y="191631"/>
            <a:ext cx="11076494" cy="6666369"/>
          </a:xfrm>
          <a:prstGeom prst="horizontalScroll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l-PL" sz="2000" dirty="0" smtClean="0">
                <a:ln w="0"/>
                <a:solidFill>
                  <a:schemeClr val="tx1"/>
                </a:solidFill>
                <a:latin typeface="+mj-lt"/>
              </a:rPr>
              <a:t>„</a:t>
            </a:r>
            <a:r>
              <a:rPr lang="pl-PL" sz="3200" dirty="0" smtClean="0">
                <a:ln w="0"/>
                <a:solidFill>
                  <a:schemeClr val="tx1"/>
                </a:solidFill>
                <a:latin typeface="+mj-lt"/>
              </a:rPr>
              <a:t>Wzmocnienie </a:t>
            </a:r>
            <a:r>
              <a:rPr lang="pl-PL" sz="3200" dirty="0">
                <a:ln w="0"/>
                <a:solidFill>
                  <a:schemeClr val="tx1"/>
                </a:solidFill>
                <a:latin typeface="+mj-lt"/>
              </a:rPr>
              <a:t>potencjału rozwojowego wyspy Karsibór w oparciu o cenne walory przyrodnicze i kulturowe - </a:t>
            </a:r>
            <a:r>
              <a:rPr lang="pl-PL" sz="3200" b="1" dirty="0">
                <a:ln w="0"/>
                <a:solidFill>
                  <a:schemeClr val="tx1"/>
                </a:solidFill>
                <a:latin typeface="+mj-lt"/>
              </a:rPr>
              <a:t>zagospodarowanie terenu na miejsca piknikowe </a:t>
            </a:r>
            <a:endParaRPr lang="pl-PL" sz="3200" b="1" dirty="0" smtClean="0">
              <a:ln w="0"/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pl-PL" sz="3200" b="1" dirty="0" smtClean="0">
                <a:ln w="0"/>
                <a:solidFill>
                  <a:schemeClr val="tx1"/>
                </a:solidFill>
                <a:latin typeface="+mj-lt"/>
              </a:rPr>
              <a:t>do </a:t>
            </a:r>
            <a:r>
              <a:rPr lang="pl-PL" sz="3200" b="1" dirty="0">
                <a:ln w="0"/>
                <a:solidFill>
                  <a:schemeClr val="tx1"/>
                </a:solidFill>
                <a:latin typeface="+mj-lt"/>
              </a:rPr>
              <a:t>grillowania na wyspie Karsibór w </a:t>
            </a:r>
            <a:r>
              <a:rPr lang="pl-PL" sz="3200" b="1" dirty="0" smtClean="0">
                <a:ln w="0"/>
                <a:solidFill>
                  <a:schemeClr val="tx1"/>
                </a:solidFill>
                <a:latin typeface="+mj-lt"/>
              </a:rPr>
              <a:t>Świnoujściu”</a:t>
            </a:r>
            <a:endParaRPr lang="pl-PL" sz="3200" b="1" dirty="0">
              <a:ln w="0"/>
              <a:solidFill>
                <a:schemeClr val="tx1"/>
              </a:solidFill>
              <a:latin typeface="+mj-lt"/>
            </a:endParaRPr>
          </a:p>
          <a:p>
            <a:endParaRPr lang="pl-PL" sz="2000" b="1" dirty="0">
              <a:ln w="0"/>
              <a:solidFill>
                <a:schemeClr val="tx1"/>
              </a:solidFill>
              <a:latin typeface="+mj-lt"/>
            </a:endParaRPr>
          </a:p>
          <a:p>
            <a:r>
              <a:rPr lang="pl-PL" sz="2000" dirty="0">
                <a:ln w="0"/>
                <a:solidFill>
                  <a:schemeClr val="tx1"/>
                </a:solidFill>
                <a:latin typeface="+mj-lt"/>
              </a:rPr>
              <a:t>Całkowita wartość projektu: </a:t>
            </a:r>
            <a:r>
              <a:rPr lang="pl-PL" sz="2000" dirty="0" smtClean="0">
                <a:ln w="0"/>
                <a:solidFill>
                  <a:schemeClr val="tx1"/>
                </a:solidFill>
                <a:latin typeface="+mj-lt"/>
              </a:rPr>
              <a:t> 			</a:t>
            </a:r>
            <a:r>
              <a:rPr lang="pl-PL" sz="4400" b="1" dirty="0" smtClean="0">
                <a:ln w="0"/>
                <a:solidFill>
                  <a:srgbClr val="002060"/>
                </a:solidFill>
                <a:latin typeface="+mj-lt"/>
              </a:rPr>
              <a:t>360 tys. zł</a:t>
            </a:r>
            <a:endParaRPr lang="pl-PL" sz="4400" b="1" dirty="0">
              <a:ln w="0"/>
              <a:solidFill>
                <a:srgbClr val="002060"/>
              </a:solidFill>
              <a:latin typeface="+mj-lt"/>
            </a:endParaRPr>
          </a:p>
          <a:p>
            <a:endParaRPr lang="pl-PL" sz="2000" dirty="0">
              <a:ln w="0"/>
              <a:solidFill>
                <a:schemeClr val="tx1"/>
              </a:solidFill>
              <a:latin typeface="+mj-lt"/>
            </a:endParaRPr>
          </a:p>
          <a:p>
            <a:r>
              <a:rPr lang="pl-PL" sz="2000" dirty="0">
                <a:ln w="0"/>
                <a:solidFill>
                  <a:schemeClr val="tx1"/>
                </a:solidFill>
                <a:latin typeface="+mj-lt"/>
              </a:rPr>
              <a:t>Kwota </a:t>
            </a:r>
            <a:r>
              <a:rPr lang="pl-PL" sz="2000" dirty="0" smtClean="0">
                <a:ln w="0"/>
                <a:solidFill>
                  <a:schemeClr val="tx1"/>
                </a:solidFill>
                <a:latin typeface="+mj-lt"/>
              </a:rPr>
              <a:t>dofinansowania: 				     </a:t>
            </a:r>
            <a:r>
              <a:rPr lang="pl-PL" sz="2800" dirty="0" smtClean="0">
                <a:ln w="0"/>
                <a:solidFill>
                  <a:schemeClr val="tx1"/>
                </a:solidFill>
                <a:latin typeface="+mj-lt"/>
              </a:rPr>
              <a:t>143,</a:t>
            </a:r>
            <a:r>
              <a:rPr lang="pl-PL" sz="2800" dirty="0">
                <a:ln w="0"/>
                <a:solidFill>
                  <a:schemeClr val="tx1"/>
                </a:solidFill>
                <a:latin typeface="+mj-lt"/>
              </a:rPr>
              <a:t> </a:t>
            </a:r>
            <a:r>
              <a:rPr lang="pl-PL" sz="2800" dirty="0" smtClean="0">
                <a:ln w="0"/>
                <a:solidFill>
                  <a:schemeClr val="tx1"/>
                </a:solidFill>
                <a:latin typeface="+mj-lt"/>
              </a:rPr>
              <a:t>6  tys. zł</a:t>
            </a:r>
            <a:endParaRPr lang="pl-PL" sz="2800" dirty="0">
              <a:ln w="0"/>
              <a:solidFill>
                <a:schemeClr val="tx1"/>
              </a:solidFill>
              <a:latin typeface="+mj-lt"/>
            </a:endParaRPr>
          </a:p>
          <a:p>
            <a:endParaRPr lang="pl-PL" sz="2000" dirty="0">
              <a:ln w="0"/>
              <a:solidFill>
                <a:schemeClr val="tx1"/>
              </a:solidFill>
              <a:latin typeface="+mj-lt"/>
            </a:endParaRPr>
          </a:p>
          <a:p>
            <a:r>
              <a:rPr lang="pl-PL" sz="2000" dirty="0">
                <a:ln w="0"/>
                <a:solidFill>
                  <a:schemeClr val="tx1"/>
                </a:solidFill>
                <a:latin typeface="+mj-lt"/>
              </a:rPr>
              <a:t>Termin rozpoczęcia </a:t>
            </a:r>
            <a:r>
              <a:rPr lang="pl-PL" sz="2000" dirty="0" smtClean="0">
                <a:ln w="0"/>
                <a:solidFill>
                  <a:schemeClr val="tx1"/>
                </a:solidFill>
                <a:latin typeface="+mj-lt"/>
              </a:rPr>
              <a:t>projektu 			       Kwiecień </a:t>
            </a:r>
            <a:r>
              <a:rPr lang="pl-PL" sz="2000" dirty="0">
                <a:ln w="0"/>
                <a:solidFill>
                  <a:schemeClr val="tx1"/>
                </a:solidFill>
                <a:latin typeface="+mj-lt"/>
              </a:rPr>
              <a:t>2021</a:t>
            </a:r>
          </a:p>
          <a:p>
            <a:endParaRPr lang="pl-PL" sz="2000" dirty="0">
              <a:ln w="0"/>
              <a:solidFill>
                <a:schemeClr val="tx1"/>
              </a:solidFill>
              <a:latin typeface="+mj-lt"/>
            </a:endParaRPr>
          </a:p>
          <a:p>
            <a:r>
              <a:rPr lang="pl-PL" sz="2000" dirty="0">
                <a:ln w="0"/>
                <a:solidFill>
                  <a:schemeClr val="tx1"/>
                </a:solidFill>
                <a:latin typeface="+mj-lt"/>
              </a:rPr>
              <a:t>Termin zakończenia </a:t>
            </a:r>
            <a:r>
              <a:rPr lang="pl-PL" sz="2000" dirty="0" smtClean="0">
                <a:ln w="0"/>
                <a:solidFill>
                  <a:schemeClr val="tx1"/>
                </a:solidFill>
                <a:latin typeface="+mj-lt"/>
              </a:rPr>
              <a:t>projektu 	</a:t>
            </a:r>
            <a:r>
              <a:rPr lang="pl-PL" sz="2000" b="1" dirty="0" smtClean="0">
                <a:ln w="0"/>
                <a:solidFill>
                  <a:schemeClr val="tx1"/>
                </a:solidFill>
                <a:latin typeface="+mj-lt"/>
              </a:rPr>
              <a:t>		</a:t>
            </a:r>
            <a:r>
              <a:rPr lang="pl-PL" sz="2000" dirty="0" smtClean="0">
                <a:ln w="0"/>
                <a:solidFill>
                  <a:schemeClr val="tx1"/>
                </a:solidFill>
                <a:latin typeface="+mj-lt"/>
              </a:rPr>
              <a:t>Sierpień </a:t>
            </a:r>
            <a:r>
              <a:rPr lang="pl-PL" sz="2000" dirty="0">
                <a:ln w="0"/>
                <a:solidFill>
                  <a:schemeClr val="tx1"/>
                </a:solidFill>
                <a:latin typeface="+mj-lt"/>
              </a:rPr>
              <a:t>2021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9292" y="4313262"/>
            <a:ext cx="856412" cy="115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27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4060" y="35977"/>
            <a:ext cx="628076" cy="846529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2114550" y="109605"/>
            <a:ext cx="9052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ZABYTKOWY KOŚCIÓŁ - </a:t>
            </a:r>
            <a:r>
              <a:rPr lang="pl-PL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renowacja </a:t>
            </a:r>
            <a:r>
              <a:rPr lang="pl-PL" sz="3200" dirty="0">
                <a:latin typeface="Cambria" panose="02040503050406030204" pitchFamily="18" charset="0"/>
                <a:ea typeface="Cambria" panose="02040503050406030204" pitchFamily="18" charset="0"/>
              </a:rPr>
              <a:t>stolarki okiennej i drzwiowej</a:t>
            </a:r>
          </a:p>
          <a:p>
            <a:pPr algn="ctr"/>
            <a:r>
              <a:rPr lang="pl-PL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pl-PL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05"/>
          <a:stretch/>
        </p:blipFill>
        <p:spPr>
          <a:xfrm>
            <a:off x="6259399" y="1329179"/>
            <a:ext cx="5860024" cy="53732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2" descr="E:\Zdjęcia\Zdjęcia - podsumowanie kadencji\Kościół w Karsiborzu\IMG_2046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06" y="1329179"/>
            <a:ext cx="5955463" cy="53732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066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wój poziomy 2"/>
          <p:cNvSpPr/>
          <p:nvPr/>
        </p:nvSpPr>
        <p:spPr>
          <a:xfrm>
            <a:off x="197963" y="124606"/>
            <a:ext cx="11792931" cy="6577852"/>
          </a:xfrm>
          <a:prstGeom prst="horizontalScroll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l-PL" sz="3200" b="1" dirty="0" smtClean="0">
                <a:ln w="0"/>
                <a:solidFill>
                  <a:schemeClr val="tx1"/>
                </a:solidFill>
                <a:latin typeface="+mj-lt"/>
              </a:rPr>
              <a:t>Dotacja na renowację </a:t>
            </a:r>
          </a:p>
          <a:p>
            <a:pPr algn="ctr"/>
            <a:r>
              <a:rPr lang="pl-PL" sz="3200" b="1" dirty="0" smtClean="0">
                <a:ln w="0"/>
                <a:solidFill>
                  <a:schemeClr val="tx1"/>
                </a:solidFill>
                <a:latin typeface="+mj-lt"/>
              </a:rPr>
              <a:t>stolarki </a:t>
            </a:r>
            <a:r>
              <a:rPr lang="pl-PL" sz="3200" b="1" dirty="0">
                <a:ln w="0"/>
                <a:solidFill>
                  <a:schemeClr val="tx1"/>
                </a:solidFill>
                <a:latin typeface="+mj-lt"/>
              </a:rPr>
              <a:t>okiennej i </a:t>
            </a:r>
            <a:r>
              <a:rPr lang="pl-PL" sz="3200" b="1" dirty="0" smtClean="0">
                <a:ln w="0"/>
                <a:solidFill>
                  <a:schemeClr val="tx1"/>
                </a:solidFill>
                <a:latin typeface="+mj-lt"/>
              </a:rPr>
              <a:t>drzwiowej 2019r</a:t>
            </a:r>
            <a:r>
              <a:rPr lang="pl-PL" sz="3200" dirty="0" smtClean="0">
                <a:ln w="0"/>
                <a:solidFill>
                  <a:schemeClr val="tx1"/>
                </a:solidFill>
                <a:latin typeface="+mj-lt"/>
              </a:rPr>
              <a:t>.</a:t>
            </a:r>
            <a:endParaRPr lang="pl-PL" sz="3200" dirty="0">
              <a:ln w="0"/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pl-PL" sz="3200" dirty="0">
                <a:ln w="0"/>
                <a:solidFill>
                  <a:schemeClr val="tx1"/>
                </a:solidFill>
                <a:latin typeface="+mj-lt"/>
              </a:rPr>
              <a:t> </a:t>
            </a:r>
          </a:p>
          <a:p>
            <a:endParaRPr lang="pl-PL" sz="2000" b="1" dirty="0">
              <a:ln w="0"/>
              <a:solidFill>
                <a:schemeClr val="tx1"/>
              </a:solidFill>
              <a:latin typeface="+mj-lt"/>
            </a:endParaRPr>
          </a:p>
          <a:p>
            <a:endParaRPr lang="pl-PL" sz="2000" b="1" dirty="0" smtClean="0">
              <a:ln w="0"/>
              <a:solidFill>
                <a:schemeClr val="tx1"/>
              </a:solidFill>
              <a:latin typeface="+mj-lt"/>
            </a:endParaRPr>
          </a:p>
          <a:p>
            <a:endParaRPr lang="pl-PL" sz="2000" b="1" dirty="0">
              <a:ln w="0"/>
              <a:solidFill>
                <a:schemeClr val="tx1"/>
              </a:solidFill>
              <a:latin typeface="+mj-lt"/>
            </a:endParaRPr>
          </a:p>
          <a:p>
            <a:r>
              <a:rPr lang="pl-PL" sz="2000" dirty="0" smtClean="0">
                <a:ln w="0"/>
                <a:solidFill>
                  <a:schemeClr val="tx1"/>
                </a:solidFill>
                <a:latin typeface="+mj-lt"/>
              </a:rPr>
              <a:t>Całkowita kwota dotacji:</a:t>
            </a:r>
            <a:r>
              <a:rPr lang="pl-PL" sz="2000" dirty="0">
                <a:ln w="0"/>
                <a:solidFill>
                  <a:schemeClr val="tx1"/>
                </a:solidFill>
                <a:latin typeface="+mj-lt"/>
              </a:rPr>
              <a:t> </a:t>
            </a:r>
            <a:r>
              <a:rPr lang="pl-PL" sz="2000" dirty="0" smtClean="0">
                <a:ln w="0"/>
                <a:solidFill>
                  <a:schemeClr val="tx1"/>
                </a:solidFill>
                <a:latin typeface="+mj-lt"/>
              </a:rPr>
              <a:t> 			</a:t>
            </a:r>
            <a:r>
              <a:rPr lang="pl-PL" sz="5400" b="1" dirty="0" smtClean="0">
                <a:ln w="0"/>
                <a:solidFill>
                  <a:srgbClr val="002060"/>
                </a:solidFill>
                <a:latin typeface="+mj-lt"/>
              </a:rPr>
              <a:t>168,8 tys. zł</a:t>
            </a:r>
          </a:p>
          <a:p>
            <a:endParaRPr lang="pl-PL" sz="4000" b="1" dirty="0">
              <a:ln w="0"/>
              <a:solidFill>
                <a:srgbClr val="002060"/>
              </a:solidFill>
              <a:latin typeface="+mj-lt"/>
            </a:endParaRPr>
          </a:p>
          <a:p>
            <a:r>
              <a:rPr lang="pl-PL" sz="4000" b="1" dirty="0">
                <a:ln w="0"/>
                <a:solidFill>
                  <a:srgbClr val="002060"/>
                </a:solidFill>
                <a:latin typeface="+mj-lt"/>
              </a:rPr>
              <a:t>w</a:t>
            </a:r>
            <a:r>
              <a:rPr lang="pl-PL" sz="4000" b="1" dirty="0" smtClean="0">
                <a:ln w="0"/>
                <a:solidFill>
                  <a:srgbClr val="002060"/>
                </a:solidFill>
                <a:latin typeface="+mj-lt"/>
              </a:rPr>
              <a:t> całości ze środków budżetu miasta</a:t>
            </a:r>
            <a:endParaRPr lang="pl-PL" sz="4000" b="1" dirty="0">
              <a:ln w="0"/>
              <a:solidFill>
                <a:srgbClr val="002060"/>
              </a:solidFill>
              <a:latin typeface="+mj-lt"/>
            </a:endParaRPr>
          </a:p>
          <a:p>
            <a:endParaRPr lang="pl-PL" sz="2000" dirty="0">
              <a:ln w="0"/>
              <a:solidFill>
                <a:schemeClr val="tx1"/>
              </a:solidFill>
              <a:latin typeface="+mj-lt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156" y="3050070"/>
            <a:ext cx="856412" cy="115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44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9770" y="261338"/>
            <a:ext cx="628076" cy="846529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2784455" y="183733"/>
            <a:ext cx="7801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MODERNIZACJA PRZYSTANI RYBACKIEJ </a:t>
            </a:r>
            <a:endParaRPr lang="pl-PL" sz="28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139" y="970961"/>
            <a:ext cx="6141024" cy="56843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3" y="927666"/>
            <a:ext cx="5750264" cy="5850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Prostokąt 2"/>
          <p:cNvSpPr/>
          <p:nvPr/>
        </p:nvSpPr>
        <p:spPr>
          <a:xfrm>
            <a:off x="3438026" y="5773257"/>
            <a:ext cx="17993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dirty="0">
                <a:solidFill>
                  <a:schemeClr val="bg1"/>
                </a:solidFill>
              </a:rPr>
              <a:t>Tak </a:t>
            </a:r>
            <a:r>
              <a:rPr lang="pl-PL" sz="3600" b="1" dirty="0" smtClean="0">
                <a:solidFill>
                  <a:schemeClr val="bg1"/>
                </a:solidFill>
              </a:rPr>
              <a:t>było</a:t>
            </a:r>
            <a:endParaRPr lang="pl-PL" sz="2800" b="1" dirty="0">
              <a:solidFill>
                <a:schemeClr val="bg1"/>
              </a:solidFill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9188290" y="5773256"/>
            <a:ext cx="16345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dirty="0">
                <a:solidFill>
                  <a:schemeClr val="bg1"/>
                </a:solidFill>
              </a:rPr>
              <a:t>Tak </a:t>
            </a:r>
            <a:r>
              <a:rPr lang="pl-PL" sz="3600" b="1" dirty="0" smtClean="0">
                <a:solidFill>
                  <a:schemeClr val="bg1"/>
                </a:solidFill>
              </a:rPr>
              <a:t>jest</a:t>
            </a:r>
            <a:endParaRPr lang="pl-PL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62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3980" y="244424"/>
            <a:ext cx="628076" cy="846529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504449" y="244424"/>
            <a:ext cx="59471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>
              <a:latin typeface="Candara" panose="020E0502030303020204" pitchFamily="34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/>
          <a:srcRect l="7011" t="6223" r="2965" b="4576"/>
          <a:stretch/>
        </p:blipFill>
        <p:spPr>
          <a:xfrm>
            <a:off x="1764792" y="2066545"/>
            <a:ext cx="5005258" cy="4176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" b="1258"/>
          <a:stretch/>
        </p:blipFill>
        <p:spPr>
          <a:xfrm>
            <a:off x="6770050" y="2066545"/>
            <a:ext cx="5026583" cy="4176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pole tekstowe 14"/>
          <p:cNvSpPr txBox="1"/>
          <p:nvPr/>
        </p:nvSpPr>
        <p:spPr>
          <a:xfrm>
            <a:off x="621792" y="224532"/>
            <a:ext cx="963777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pl-PL" sz="2400" b="1" u="sng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oczątki</a:t>
            </a:r>
            <a:r>
              <a:rPr lang="pl-PL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Wyspy Karsibór - </a:t>
            </a:r>
            <a:r>
              <a:rPr lang="pl-PL" sz="2000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pl-PL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awniej </a:t>
            </a:r>
            <a:r>
              <a:rPr lang="pl-PL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- część </a:t>
            </a:r>
            <a:r>
              <a:rPr lang="pl-PL" sz="2000" dirty="0">
                <a:latin typeface="Cambria" panose="02040503050406030204" pitchFamily="18" charset="0"/>
                <a:ea typeface="Cambria" panose="02040503050406030204" pitchFamily="18" charset="0"/>
              </a:rPr>
              <a:t>wyspy Uznam. W czasie przekopywania Kanału Piastowskiego (Cesarskiego) w latach 1874 - 1880 odcięto część wyspy wraz z mieszczącą się tam osadą, tworząc w ten sposób nową wyspę o powierzchni </a:t>
            </a:r>
            <a:r>
              <a:rPr lang="pl-PL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14 </a:t>
            </a:r>
            <a:r>
              <a:rPr lang="pl-PL" sz="2000" b="1" dirty="0">
                <a:latin typeface="Cambria" panose="02040503050406030204" pitchFamily="18" charset="0"/>
                <a:ea typeface="Cambria" panose="02040503050406030204" pitchFamily="18" charset="0"/>
              </a:rPr>
              <a:t>km².</a:t>
            </a:r>
            <a:endParaRPr lang="pl-PL" sz="20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pl-P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818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9770" y="202783"/>
            <a:ext cx="628076" cy="846529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2784455" y="212210"/>
            <a:ext cx="8160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MODERNIZACJA PRZYSTANI RYBACKIEJ </a:t>
            </a:r>
            <a:endParaRPr lang="pl-PL" sz="28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4" y="942680"/>
            <a:ext cx="6105267" cy="58257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29" t="-1" b="3805"/>
          <a:stretch/>
        </p:blipFill>
        <p:spPr>
          <a:xfrm>
            <a:off x="6207810" y="1005840"/>
            <a:ext cx="5928356" cy="56711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Prostokąt 9"/>
          <p:cNvSpPr/>
          <p:nvPr/>
        </p:nvSpPr>
        <p:spPr>
          <a:xfrm>
            <a:off x="3259699" y="5876953"/>
            <a:ext cx="17219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dirty="0" smtClean="0">
                <a:solidFill>
                  <a:schemeClr val="bg1"/>
                </a:solidFill>
              </a:rPr>
              <a:t>Maj 2022</a:t>
            </a:r>
            <a:endParaRPr lang="pl-PL" sz="2800" b="1" dirty="0">
              <a:solidFill>
                <a:schemeClr val="bg1"/>
              </a:solidFill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6864487" y="5942941"/>
            <a:ext cx="17219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dirty="0" smtClean="0">
                <a:solidFill>
                  <a:schemeClr val="bg1"/>
                </a:solidFill>
              </a:rPr>
              <a:t>Maj 2022</a:t>
            </a:r>
            <a:endParaRPr lang="pl-PL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47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9770" y="261338"/>
            <a:ext cx="628076" cy="846529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2784455" y="183733"/>
            <a:ext cx="8160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MODERNIZACJA PRZYSTANI RYBACKIEJ </a:t>
            </a:r>
            <a:endParaRPr lang="pl-PL" sz="28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2" y="768507"/>
            <a:ext cx="10661217" cy="59969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Prostokąt 9"/>
          <p:cNvSpPr/>
          <p:nvPr/>
        </p:nvSpPr>
        <p:spPr>
          <a:xfrm>
            <a:off x="7463433" y="5792112"/>
            <a:ext cx="30869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dirty="0" smtClean="0">
                <a:solidFill>
                  <a:schemeClr val="bg1"/>
                </a:solidFill>
              </a:rPr>
              <a:t>Październik 2022</a:t>
            </a:r>
            <a:endParaRPr lang="pl-PL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86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9770" y="261338"/>
            <a:ext cx="628076" cy="846529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2784455" y="183733"/>
            <a:ext cx="8160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MODERNIZACJA PRZYSTANI RYBACKIEJ </a:t>
            </a:r>
            <a:endParaRPr lang="pl-PL" sz="28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7" y="895546"/>
            <a:ext cx="6171301" cy="55706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" r="10432"/>
          <a:stretch/>
        </p:blipFill>
        <p:spPr>
          <a:xfrm>
            <a:off x="6277042" y="952107"/>
            <a:ext cx="5786826" cy="55140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Prostokąt 9"/>
          <p:cNvSpPr/>
          <p:nvPr/>
        </p:nvSpPr>
        <p:spPr>
          <a:xfrm>
            <a:off x="959559" y="1653745"/>
            <a:ext cx="30869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dirty="0" smtClean="0">
                <a:solidFill>
                  <a:schemeClr val="bg1"/>
                </a:solidFill>
              </a:rPr>
              <a:t>Październik 2022</a:t>
            </a:r>
            <a:endParaRPr lang="pl-PL" sz="2800" b="1" dirty="0">
              <a:solidFill>
                <a:schemeClr val="bg1"/>
              </a:solidFill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6487415" y="5594150"/>
            <a:ext cx="30952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dirty="0" smtClean="0">
                <a:solidFill>
                  <a:schemeClr val="bg1"/>
                </a:solidFill>
              </a:rPr>
              <a:t>Październik 2022</a:t>
            </a:r>
            <a:endParaRPr lang="pl-PL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92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9770" y="261338"/>
            <a:ext cx="628076" cy="846529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2784455" y="183733"/>
            <a:ext cx="8160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MODERNIZACJA PRZYSTANI RYBACKIEJ </a:t>
            </a:r>
            <a:endParaRPr lang="pl-PL" sz="28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87" y="768507"/>
            <a:ext cx="11095348" cy="59905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Prostokąt 9"/>
          <p:cNvSpPr/>
          <p:nvPr/>
        </p:nvSpPr>
        <p:spPr>
          <a:xfrm>
            <a:off x="1817398" y="2473877"/>
            <a:ext cx="30869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dirty="0" smtClean="0">
                <a:solidFill>
                  <a:schemeClr val="bg1"/>
                </a:solidFill>
              </a:rPr>
              <a:t>Październik 2022</a:t>
            </a:r>
            <a:endParaRPr lang="pl-PL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6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9770" y="261338"/>
            <a:ext cx="628076" cy="846529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2784455" y="183733"/>
            <a:ext cx="8160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MODERNIZACJA PRZYSTANI RYBACKIEJ </a:t>
            </a:r>
            <a:endParaRPr lang="pl-PL" sz="28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4" y="1061602"/>
            <a:ext cx="5833256" cy="57256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08" y="1058332"/>
            <a:ext cx="6002340" cy="57289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Prostokąt 9"/>
          <p:cNvSpPr/>
          <p:nvPr/>
        </p:nvSpPr>
        <p:spPr>
          <a:xfrm>
            <a:off x="948091" y="5839245"/>
            <a:ext cx="25441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dirty="0" smtClean="0">
                <a:solidFill>
                  <a:schemeClr val="bg1"/>
                </a:solidFill>
              </a:rPr>
              <a:t>Listopad 2022</a:t>
            </a:r>
            <a:endParaRPr lang="pl-PL" sz="2800" b="1" dirty="0">
              <a:solidFill>
                <a:schemeClr val="bg1"/>
              </a:solidFill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6818454" y="5839245"/>
            <a:ext cx="25441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dirty="0" smtClean="0">
                <a:solidFill>
                  <a:schemeClr val="bg1"/>
                </a:solidFill>
              </a:rPr>
              <a:t>Listopad 2022</a:t>
            </a:r>
            <a:endParaRPr lang="pl-PL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8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7418" y="183733"/>
            <a:ext cx="628076" cy="846529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2784455" y="183733"/>
            <a:ext cx="8160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MODERNIZACJA PRZYSTANI RYBACKIEJ </a:t>
            </a:r>
            <a:endParaRPr lang="pl-PL" sz="28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6" y="904974"/>
            <a:ext cx="5885881" cy="57692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142" y="904974"/>
            <a:ext cx="5936352" cy="57692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Prostokąt 9"/>
          <p:cNvSpPr/>
          <p:nvPr/>
        </p:nvSpPr>
        <p:spPr>
          <a:xfrm>
            <a:off x="1344017" y="5942941"/>
            <a:ext cx="25441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dirty="0" smtClean="0">
                <a:solidFill>
                  <a:schemeClr val="bg1"/>
                </a:solidFill>
              </a:rPr>
              <a:t>Listopad 2022</a:t>
            </a:r>
            <a:endParaRPr lang="pl-PL" sz="2800" b="1" dirty="0">
              <a:solidFill>
                <a:schemeClr val="bg1"/>
              </a:solidFill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6864487" y="5942941"/>
            <a:ext cx="25441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dirty="0" smtClean="0">
                <a:solidFill>
                  <a:schemeClr val="bg1"/>
                </a:solidFill>
              </a:rPr>
              <a:t>Listopad 2022</a:t>
            </a:r>
            <a:endParaRPr lang="pl-PL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07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7418" y="183733"/>
            <a:ext cx="628076" cy="846529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2784455" y="183733"/>
            <a:ext cx="8160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MODERNIZACJA PRZYSTANI RYBACKIEJ </a:t>
            </a:r>
            <a:endParaRPr lang="pl-PL" sz="28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6" y="1030262"/>
            <a:ext cx="5885881" cy="56816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142" y="1030263"/>
            <a:ext cx="5936352" cy="56816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Prostokąt 9"/>
          <p:cNvSpPr/>
          <p:nvPr/>
        </p:nvSpPr>
        <p:spPr>
          <a:xfrm>
            <a:off x="418452" y="1210685"/>
            <a:ext cx="26340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dirty="0" smtClean="0">
                <a:solidFill>
                  <a:schemeClr val="bg1"/>
                </a:solidFill>
              </a:rPr>
              <a:t>Grudzień 2022</a:t>
            </a:r>
            <a:endParaRPr lang="pl-PL" sz="2800" b="1" dirty="0">
              <a:solidFill>
                <a:schemeClr val="bg1"/>
              </a:solidFill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9226396" y="1292017"/>
            <a:ext cx="26340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dirty="0" smtClean="0">
                <a:solidFill>
                  <a:schemeClr val="bg1"/>
                </a:solidFill>
              </a:rPr>
              <a:t>Grudzień 2022</a:t>
            </a:r>
            <a:endParaRPr lang="pl-PL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87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5847" y="183733"/>
            <a:ext cx="628076" cy="846529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2784455" y="183733"/>
            <a:ext cx="8160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MODERNIZACJA PRZYSTANI RYBACKIEJ </a:t>
            </a:r>
            <a:endParaRPr lang="pl-PL" sz="28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5" b="4189"/>
          <a:stretch/>
        </p:blipFill>
        <p:spPr>
          <a:xfrm>
            <a:off x="744718" y="768508"/>
            <a:ext cx="10482605" cy="60112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Prostokąt 9"/>
          <p:cNvSpPr/>
          <p:nvPr/>
        </p:nvSpPr>
        <p:spPr>
          <a:xfrm>
            <a:off x="1700497" y="1030262"/>
            <a:ext cx="26340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dirty="0" smtClean="0">
                <a:solidFill>
                  <a:schemeClr val="bg1"/>
                </a:solidFill>
              </a:rPr>
              <a:t>Grudzień 2022</a:t>
            </a:r>
            <a:endParaRPr lang="pl-PL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23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7418" y="183733"/>
            <a:ext cx="628076" cy="846529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2784455" y="183733"/>
            <a:ext cx="8160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MODERNIZACJA PRZYSTANI RYBACKIEJ </a:t>
            </a:r>
            <a:endParaRPr lang="pl-PL" sz="28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6" y="867266"/>
            <a:ext cx="5885881" cy="58446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142" y="946735"/>
            <a:ext cx="5936352" cy="5750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Prostokąt 9"/>
          <p:cNvSpPr/>
          <p:nvPr/>
        </p:nvSpPr>
        <p:spPr>
          <a:xfrm>
            <a:off x="418452" y="1210685"/>
            <a:ext cx="26340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dirty="0" smtClean="0">
                <a:solidFill>
                  <a:schemeClr val="bg1"/>
                </a:solidFill>
              </a:rPr>
              <a:t>Grudzień 2022</a:t>
            </a:r>
            <a:endParaRPr lang="pl-PL" sz="2800" b="1" dirty="0">
              <a:solidFill>
                <a:schemeClr val="bg1"/>
              </a:solidFill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9198115" y="1210685"/>
            <a:ext cx="26340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dirty="0" smtClean="0">
                <a:solidFill>
                  <a:schemeClr val="bg1"/>
                </a:solidFill>
              </a:rPr>
              <a:t>Grudzień 2022</a:t>
            </a:r>
            <a:endParaRPr lang="pl-PL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27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1371" cy="1620022"/>
          </a:xfrm>
          <a:prstGeom prst="rect">
            <a:avLst/>
          </a:prstGeom>
        </p:spPr>
      </p:pic>
      <p:sp>
        <p:nvSpPr>
          <p:cNvPr id="3" name="Zwój poziomy 2"/>
          <p:cNvSpPr/>
          <p:nvPr/>
        </p:nvSpPr>
        <p:spPr>
          <a:xfrm>
            <a:off x="490196" y="810010"/>
            <a:ext cx="11180188" cy="6052899"/>
          </a:xfrm>
          <a:prstGeom prst="horizontalScroll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ln w="0"/>
                <a:solidFill>
                  <a:schemeClr val="tx1"/>
                </a:solidFill>
                <a:latin typeface="+mj-lt"/>
              </a:rPr>
              <a:t>„Modernizacja </a:t>
            </a:r>
            <a:r>
              <a:rPr lang="pl-PL" sz="2800" b="1" dirty="0">
                <a:ln w="0"/>
                <a:solidFill>
                  <a:schemeClr val="tx1"/>
                </a:solidFill>
                <a:latin typeface="+mj-lt"/>
              </a:rPr>
              <a:t>przystani rybackiej w Świnoujściu-Karsiborze </a:t>
            </a:r>
            <a:r>
              <a:rPr lang="pl-PL" sz="2800" dirty="0">
                <a:ln w="0"/>
                <a:solidFill>
                  <a:schemeClr val="tx1"/>
                </a:solidFill>
                <a:latin typeface="+mj-lt"/>
              </a:rPr>
              <a:t>w celu poprawy bezpieczeństwa </a:t>
            </a:r>
            <a:r>
              <a:rPr lang="pl-PL" sz="2800" dirty="0" smtClean="0">
                <a:ln w="0"/>
                <a:solidFill>
                  <a:schemeClr val="tx1"/>
                </a:solidFill>
                <a:latin typeface="+mj-lt"/>
              </a:rPr>
              <a:t>rybaków”</a:t>
            </a:r>
          </a:p>
          <a:p>
            <a:pPr algn="ctr"/>
            <a:endParaRPr lang="pl-PL" sz="2000" b="1" dirty="0">
              <a:ln w="0"/>
              <a:solidFill>
                <a:schemeClr val="tx1"/>
              </a:solidFill>
              <a:latin typeface="+mj-lt"/>
            </a:endParaRPr>
          </a:p>
          <a:p>
            <a:pPr algn="ctr"/>
            <a:endParaRPr lang="pl-PL" sz="2000" b="1" dirty="0">
              <a:ln w="0"/>
              <a:solidFill>
                <a:schemeClr val="tx1"/>
              </a:solidFill>
              <a:latin typeface="+mj-lt"/>
            </a:endParaRPr>
          </a:p>
          <a:p>
            <a:r>
              <a:rPr lang="pl-PL" sz="2000" dirty="0">
                <a:ln w="0"/>
                <a:solidFill>
                  <a:schemeClr val="tx1"/>
                </a:solidFill>
                <a:latin typeface="+mj-lt"/>
              </a:rPr>
              <a:t>Całkowita wartość projektu: </a:t>
            </a:r>
            <a:r>
              <a:rPr lang="pl-PL" sz="2000" dirty="0" smtClean="0">
                <a:ln w="0"/>
                <a:solidFill>
                  <a:schemeClr val="tx1"/>
                </a:solidFill>
                <a:latin typeface="+mj-lt"/>
              </a:rPr>
              <a:t> 		</a:t>
            </a:r>
            <a:r>
              <a:rPr lang="pl-PL" sz="2000" dirty="0">
                <a:ln w="0"/>
                <a:solidFill>
                  <a:schemeClr val="tx1"/>
                </a:solidFill>
                <a:latin typeface="+mj-lt"/>
              </a:rPr>
              <a:t> </a:t>
            </a:r>
            <a:r>
              <a:rPr lang="pl-PL" sz="5400" b="1" dirty="0" smtClean="0">
                <a:ln w="0"/>
                <a:solidFill>
                  <a:srgbClr val="002060"/>
                </a:solidFill>
                <a:latin typeface="+mj-lt"/>
              </a:rPr>
              <a:t>11,7 mln zł</a:t>
            </a:r>
            <a:endParaRPr lang="pl-PL" sz="5400" b="1" dirty="0">
              <a:ln w="0"/>
              <a:solidFill>
                <a:srgbClr val="002060"/>
              </a:solidFill>
              <a:latin typeface="+mj-lt"/>
            </a:endParaRPr>
          </a:p>
          <a:p>
            <a:endParaRPr lang="pl-PL" sz="2000" dirty="0">
              <a:ln w="0"/>
              <a:solidFill>
                <a:schemeClr val="tx1"/>
              </a:solidFill>
              <a:latin typeface="+mj-lt"/>
            </a:endParaRPr>
          </a:p>
          <a:p>
            <a:r>
              <a:rPr lang="pl-PL" sz="2000" dirty="0">
                <a:ln w="0"/>
                <a:solidFill>
                  <a:schemeClr val="tx1"/>
                </a:solidFill>
                <a:latin typeface="+mj-lt"/>
              </a:rPr>
              <a:t>P</a:t>
            </a:r>
            <a:r>
              <a:rPr lang="pl-PL" sz="2000" dirty="0" smtClean="0">
                <a:ln w="0"/>
                <a:solidFill>
                  <a:schemeClr val="tx1"/>
                </a:solidFill>
                <a:latin typeface="+mj-lt"/>
              </a:rPr>
              <a:t>oziom dofinansowania: 				     </a:t>
            </a:r>
            <a:r>
              <a:rPr lang="pl-PL" sz="4000" b="1" dirty="0" smtClean="0">
                <a:ln w="0"/>
                <a:solidFill>
                  <a:schemeClr val="tx1"/>
                </a:solidFill>
                <a:latin typeface="+mj-lt"/>
              </a:rPr>
              <a:t>100 %</a:t>
            </a:r>
            <a:endParaRPr lang="pl-PL" sz="2000" b="1" dirty="0">
              <a:ln w="0"/>
              <a:solidFill>
                <a:schemeClr val="tx1"/>
              </a:solidFill>
              <a:latin typeface="+mj-lt"/>
            </a:endParaRPr>
          </a:p>
          <a:p>
            <a:endParaRPr lang="pl-PL" sz="2000" dirty="0">
              <a:ln w="0"/>
              <a:solidFill>
                <a:schemeClr val="tx1"/>
              </a:solidFill>
              <a:latin typeface="+mj-lt"/>
            </a:endParaRPr>
          </a:p>
          <a:p>
            <a:r>
              <a:rPr lang="pl-PL" sz="2000" dirty="0">
                <a:ln w="0"/>
                <a:solidFill>
                  <a:schemeClr val="tx1"/>
                </a:solidFill>
                <a:latin typeface="+mj-lt"/>
              </a:rPr>
              <a:t>Termin rozpoczęcia </a:t>
            </a:r>
            <a:r>
              <a:rPr lang="pl-PL" sz="2000" dirty="0" smtClean="0">
                <a:ln w="0"/>
                <a:solidFill>
                  <a:schemeClr val="tx1"/>
                </a:solidFill>
                <a:latin typeface="+mj-lt"/>
              </a:rPr>
              <a:t>projektu 			        2020r.</a:t>
            </a:r>
            <a:endParaRPr lang="pl-PL" sz="2000" dirty="0">
              <a:ln w="0"/>
              <a:solidFill>
                <a:schemeClr val="tx1"/>
              </a:solidFill>
              <a:latin typeface="+mj-lt"/>
            </a:endParaRPr>
          </a:p>
          <a:p>
            <a:endParaRPr lang="pl-PL" sz="2000" dirty="0">
              <a:ln w="0"/>
              <a:solidFill>
                <a:schemeClr val="tx1"/>
              </a:solidFill>
              <a:latin typeface="+mj-lt"/>
            </a:endParaRPr>
          </a:p>
          <a:p>
            <a:r>
              <a:rPr lang="pl-PL" sz="2000" dirty="0">
                <a:ln w="0"/>
                <a:solidFill>
                  <a:schemeClr val="tx1"/>
                </a:solidFill>
                <a:latin typeface="+mj-lt"/>
              </a:rPr>
              <a:t>Termin zakończenia </a:t>
            </a:r>
            <a:r>
              <a:rPr lang="pl-PL" sz="2000" dirty="0" smtClean="0">
                <a:ln w="0"/>
                <a:solidFill>
                  <a:schemeClr val="tx1"/>
                </a:solidFill>
                <a:latin typeface="+mj-lt"/>
              </a:rPr>
              <a:t>projektu 	</a:t>
            </a:r>
            <a:r>
              <a:rPr lang="pl-PL" sz="2000" b="1" dirty="0" smtClean="0">
                <a:ln w="0"/>
                <a:solidFill>
                  <a:schemeClr val="tx1"/>
                </a:solidFill>
                <a:latin typeface="+mj-lt"/>
              </a:rPr>
              <a:t>		</a:t>
            </a:r>
            <a:r>
              <a:rPr lang="pl-PL" sz="2000" dirty="0" smtClean="0">
                <a:ln w="0"/>
                <a:solidFill>
                  <a:schemeClr val="tx1"/>
                </a:solidFill>
                <a:latin typeface="+mj-lt"/>
              </a:rPr>
              <a:t>2022r.</a:t>
            </a:r>
            <a:endParaRPr lang="pl-PL" sz="2000" dirty="0">
              <a:ln w="0"/>
              <a:solidFill>
                <a:schemeClr val="tx1"/>
              </a:solidFill>
              <a:latin typeface="+mj-lt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2403" y="3951124"/>
            <a:ext cx="856412" cy="115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0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9333" y="263531"/>
            <a:ext cx="628076" cy="846529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504449" y="244424"/>
            <a:ext cx="59471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>
              <a:latin typeface="Candara" panose="020E0502030303020204" pitchFamily="34" charset="0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1062991" y="379674"/>
            <a:ext cx="105003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Karsibór </a:t>
            </a:r>
            <a:r>
              <a:rPr lang="pl-PL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pl-PL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wyspa przechodzi gruntowne </a:t>
            </a:r>
            <a:r>
              <a:rPr lang="pl-PL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zmiany </a:t>
            </a:r>
          </a:p>
          <a:p>
            <a:endParaRPr lang="pl-PL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w</a:t>
            </a:r>
            <a:r>
              <a:rPr lang="pl-PL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spólne z Mieszkańcami -  opracowanie turystycznej koncepcji zagospodarowania Wyspy</a:t>
            </a:r>
          </a:p>
          <a:p>
            <a:endParaRPr lang="pl-PL" sz="2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pl-PL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ealizacja założonej koncepcji  - nowe inwestycje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pl-PL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pl-PL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el            poprawa jakości </a:t>
            </a: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ż</a:t>
            </a:r>
            <a:r>
              <a:rPr lang="pl-PL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ycia Mieszkańców </a:t>
            </a:r>
          </a:p>
          <a:p>
            <a:r>
              <a:rPr lang="pl-PL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	      </a:t>
            </a: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pl-PL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      perełka turystyki</a:t>
            </a:r>
          </a:p>
          <a:p>
            <a:r>
              <a:rPr lang="pl-PL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2" name="Strzałka w prawo 1"/>
          <p:cNvSpPr/>
          <p:nvPr/>
        </p:nvSpPr>
        <p:spPr>
          <a:xfrm>
            <a:off x="2141982" y="3270590"/>
            <a:ext cx="338328" cy="16459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Strzałka w prawo 12"/>
          <p:cNvSpPr/>
          <p:nvPr/>
        </p:nvSpPr>
        <p:spPr>
          <a:xfrm>
            <a:off x="2141982" y="3658849"/>
            <a:ext cx="338328" cy="16459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1773936" y="4675414"/>
            <a:ext cx="104593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Początek zmian</a:t>
            </a:r>
          </a:p>
          <a:p>
            <a:pPr algn="just"/>
            <a:endParaRPr lang="pl-PL" sz="3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pl-PL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nowy Most - </a:t>
            </a:r>
            <a:r>
              <a:rPr lang="pl-PL" sz="2800" dirty="0">
                <a:latin typeface="Cambria" panose="02040503050406030204" pitchFamily="18" charset="0"/>
                <a:ea typeface="Cambria" panose="02040503050406030204" pitchFamily="18" charset="0"/>
              </a:rPr>
              <a:t>inwestycja w pełni sfinansowana przez M</a:t>
            </a:r>
            <a:r>
              <a:rPr lang="pl-PL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iasto  </a:t>
            </a:r>
            <a:endParaRPr lang="pl-PL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549" y="1777197"/>
            <a:ext cx="4379364" cy="257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306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6732" y="154474"/>
            <a:ext cx="628076" cy="846529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000"/>
                    </a14:imgEffect>
                    <a14:imgEffect>
                      <a14:saturation sat="98000"/>
                    </a14:imgEffect>
                    <a14:imgEffect>
                      <a14:brightnessContrast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5" y="1328945"/>
            <a:ext cx="5994007" cy="53167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37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7" name="pole tekstowe 26"/>
          <p:cNvSpPr txBox="1"/>
          <p:nvPr/>
        </p:nvSpPr>
        <p:spPr>
          <a:xfrm>
            <a:off x="1442773" y="805725"/>
            <a:ext cx="9932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WRAZ Z BUDOWĄ DEPTAKA</a:t>
            </a:r>
            <a:endParaRPr lang="pl-PL" sz="2800" dirty="0" smtClean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pole tekstowe 27"/>
          <p:cNvSpPr txBox="1"/>
          <p:nvPr/>
        </p:nvSpPr>
        <p:spPr>
          <a:xfrm>
            <a:off x="3411232" y="239554"/>
            <a:ext cx="6571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MODERNIZACJA ULICY 1 MAJA </a:t>
            </a:r>
            <a:endParaRPr lang="pl-PL" sz="3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1" name="Obraz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971" y="1454981"/>
            <a:ext cx="5825765" cy="52474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pole tekstowe 9"/>
          <p:cNvSpPr txBox="1"/>
          <p:nvPr/>
        </p:nvSpPr>
        <p:spPr>
          <a:xfrm>
            <a:off x="3064408" y="5713880"/>
            <a:ext cx="21025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solidFill>
                  <a:schemeClr val="bg1"/>
                </a:solidFill>
              </a:rPr>
              <a:t>Tak </a:t>
            </a:r>
            <a:r>
              <a:rPr lang="pl-PL" sz="4400" b="1" dirty="0" smtClean="0">
                <a:solidFill>
                  <a:schemeClr val="bg1"/>
                </a:solidFill>
              </a:rPr>
              <a:t>było</a:t>
            </a:r>
            <a:endParaRPr lang="pl-PL" sz="3600" b="1" dirty="0">
              <a:solidFill>
                <a:schemeClr val="bg1"/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8629604" y="5789295"/>
            <a:ext cx="21025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solidFill>
                  <a:schemeClr val="bg1"/>
                </a:solidFill>
              </a:rPr>
              <a:t>Tak </a:t>
            </a:r>
            <a:r>
              <a:rPr lang="pl-PL" sz="4400" b="1" dirty="0" smtClean="0">
                <a:solidFill>
                  <a:schemeClr val="bg1"/>
                </a:solidFill>
              </a:rPr>
              <a:t>było</a:t>
            </a:r>
            <a:endParaRPr lang="pl-PL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60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6732" y="154474"/>
            <a:ext cx="628076" cy="846529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94" y="1353281"/>
            <a:ext cx="6014955" cy="52087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37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7" name="pole tekstowe 26"/>
          <p:cNvSpPr txBox="1"/>
          <p:nvPr/>
        </p:nvSpPr>
        <p:spPr>
          <a:xfrm>
            <a:off x="1452298" y="834202"/>
            <a:ext cx="9932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WRAZ Z BUDOWĄ DEPTAKA</a:t>
            </a:r>
            <a:endParaRPr lang="pl-PL" sz="2800" dirty="0" smtClean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pole tekstowe 27"/>
          <p:cNvSpPr txBox="1"/>
          <p:nvPr/>
        </p:nvSpPr>
        <p:spPr>
          <a:xfrm>
            <a:off x="3411232" y="239554"/>
            <a:ext cx="6571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MODERNIZACJA ULICY 1 MAJA </a:t>
            </a:r>
            <a:endParaRPr lang="pl-PL" sz="3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1" name="Obraz 3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311" y="1343757"/>
            <a:ext cx="5731497" cy="52087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pole tekstowe 9"/>
          <p:cNvSpPr txBox="1"/>
          <p:nvPr/>
        </p:nvSpPr>
        <p:spPr>
          <a:xfrm>
            <a:off x="1442773" y="5655159"/>
            <a:ext cx="21025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solidFill>
                  <a:schemeClr val="bg1"/>
                </a:solidFill>
              </a:rPr>
              <a:t>Tak </a:t>
            </a:r>
            <a:r>
              <a:rPr lang="pl-PL" sz="4400" b="1" dirty="0" smtClean="0">
                <a:solidFill>
                  <a:schemeClr val="bg1"/>
                </a:solidFill>
              </a:rPr>
              <a:t>było</a:t>
            </a:r>
            <a:endParaRPr lang="pl-PL" sz="3600" b="1" dirty="0">
              <a:solidFill>
                <a:schemeClr val="bg1"/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8765882" y="5730574"/>
            <a:ext cx="21025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solidFill>
                  <a:schemeClr val="bg1"/>
                </a:solidFill>
              </a:rPr>
              <a:t>Tak </a:t>
            </a:r>
            <a:r>
              <a:rPr lang="pl-PL" sz="4400" b="1" dirty="0" smtClean="0">
                <a:solidFill>
                  <a:schemeClr val="bg1"/>
                </a:solidFill>
              </a:rPr>
              <a:t>było</a:t>
            </a:r>
            <a:endParaRPr lang="pl-PL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5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6732" y="154474"/>
            <a:ext cx="628076" cy="846529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83" y="1328945"/>
            <a:ext cx="5637864" cy="53940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37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7" name="pole tekstowe 26"/>
          <p:cNvSpPr txBox="1"/>
          <p:nvPr/>
        </p:nvSpPr>
        <p:spPr>
          <a:xfrm>
            <a:off x="1442773" y="805725"/>
            <a:ext cx="9932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WRAZ Z BUDOWĄ DEPTAKA</a:t>
            </a:r>
            <a:endParaRPr lang="pl-PL" sz="2800" dirty="0" smtClean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pole tekstowe 27"/>
          <p:cNvSpPr txBox="1"/>
          <p:nvPr/>
        </p:nvSpPr>
        <p:spPr>
          <a:xfrm>
            <a:off x="3411232" y="239554"/>
            <a:ext cx="6571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MODERNIZACJA ULICY 1 MAJA </a:t>
            </a:r>
            <a:endParaRPr lang="pl-PL" sz="3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1" name="Obraz 3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996" y="1328944"/>
            <a:ext cx="5811398" cy="53940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pole tekstowe 9"/>
          <p:cNvSpPr txBox="1"/>
          <p:nvPr/>
        </p:nvSpPr>
        <p:spPr>
          <a:xfrm>
            <a:off x="877165" y="5824841"/>
            <a:ext cx="1794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solidFill>
                  <a:schemeClr val="bg1"/>
                </a:solidFill>
              </a:rPr>
              <a:t>Tak było</a:t>
            </a:r>
            <a:endParaRPr lang="pl-PL" sz="3200" b="1" dirty="0">
              <a:solidFill>
                <a:schemeClr val="bg1"/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6515029" y="5845811"/>
            <a:ext cx="30219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solidFill>
                  <a:schemeClr val="bg1"/>
                </a:solidFill>
              </a:rPr>
              <a:t>Wrzesień 2022</a:t>
            </a:r>
            <a:endParaRPr lang="pl-PL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98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6732" y="154474"/>
            <a:ext cx="628076" cy="846529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1" y="1328945"/>
            <a:ext cx="5738673" cy="54436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37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7" name="pole tekstowe 26"/>
          <p:cNvSpPr txBox="1"/>
          <p:nvPr/>
        </p:nvSpPr>
        <p:spPr>
          <a:xfrm>
            <a:off x="1442773" y="805725"/>
            <a:ext cx="9932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WRAZ Z BUDOWĄ DEPTAKA</a:t>
            </a:r>
            <a:endParaRPr lang="pl-PL" sz="2800" dirty="0" smtClean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pole tekstowe 27"/>
          <p:cNvSpPr txBox="1"/>
          <p:nvPr/>
        </p:nvSpPr>
        <p:spPr>
          <a:xfrm>
            <a:off x="3411232" y="239554"/>
            <a:ext cx="6571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MODERNIZACJA ULICY 1 MAJA </a:t>
            </a:r>
            <a:endParaRPr lang="pl-PL" sz="3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2280286" y="6129558"/>
            <a:ext cx="30869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>
                <a:solidFill>
                  <a:schemeClr val="bg1"/>
                </a:solidFill>
              </a:rPr>
              <a:t>Październik 2022</a:t>
            </a:r>
            <a:endParaRPr lang="pl-PL" sz="2800" b="1" dirty="0">
              <a:solidFill>
                <a:schemeClr val="bg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892"/>
          <a:stretch/>
        </p:blipFill>
        <p:spPr>
          <a:xfrm>
            <a:off x="6134100" y="1328945"/>
            <a:ext cx="6062460" cy="54436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37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pole tekstowe 8"/>
          <p:cNvSpPr txBox="1"/>
          <p:nvPr/>
        </p:nvSpPr>
        <p:spPr>
          <a:xfrm>
            <a:off x="6409108" y="1656887"/>
            <a:ext cx="30869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/>
              <a:t>Październik 2022</a:t>
            </a:r>
            <a:endParaRPr lang="pl-PL" sz="2800" b="1" dirty="0"/>
          </a:p>
        </p:txBody>
      </p:sp>
    </p:spTree>
    <p:extLst>
      <p:ext uri="{BB962C8B-B14F-4D97-AF65-F5344CB8AC3E}">
        <p14:creationId xmlns:p14="http://schemas.microsoft.com/office/powerpoint/2010/main" val="25465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6732" y="154474"/>
            <a:ext cx="628076" cy="846529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1" y="1328945"/>
            <a:ext cx="6318527" cy="54300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37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7" name="pole tekstowe 26"/>
          <p:cNvSpPr txBox="1"/>
          <p:nvPr/>
        </p:nvSpPr>
        <p:spPr>
          <a:xfrm>
            <a:off x="1442773" y="805725"/>
            <a:ext cx="9932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WRAZ Z BUDOWĄ DEPTAKA</a:t>
            </a:r>
            <a:endParaRPr lang="pl-PL" sz="2800" dirty="0" smtClean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pole tekstowe 27"/>
          <p:cNvSpPr txBox="1"/>
          <p:nvPr/>
        </p:nvSpPr>
        <p:spPr>
          <a:xfrm>
            <a:off x="3411232" y="239554"/>
            <a:ext cx="6571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MODERNIZACJA ULICY 1 MAJA </a:t>
            </a:r>
            <a:endParaRPr lang="pl-PL" sz="3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1" name="Obraz 3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393" y="1328946"/>
            <a:ext cx="5667918" cy="54300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pole tekstowe 9"/>
          <p:cNvSpPr txBox="1"/>
          <p:nvPr/>
        </p:nvSpPr>
        <p:spPr>
          <a:xfrm>
            <a:off x="1442773" y="5655159"/>
            <a:ext cx="19046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solidFill>
                  <a:schemeClr val="bg1"/>
                </a:solidFill>
              </a:rPr>
              <a:t>Tak </a:t>
            </a:r>
            <a:r>
              <a:rPr lang="pl-PL" sz="4400" b="1" dirty="0" smtClean="0">
                <a:solidFill>
                  <a:schemeClr val="bg1"/>
                </a:solidFill>
              </a:rPr>
              <a:t>jest</a:t>
            </a:r>
            <a:endParaRPr lang="pl-PL" sz="3600" b="1" dirty="0">
              <a:solidFill>
                <a:schemeClr val="bg1"/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9689709" y="5730574"/>
            <a:ext cx="19046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solidFill>
                  <a:schemeClr val="bg1"/>
                </a:solidFill>
              </a:rPr>
              <a:t>Tak </a:t>
            </a:r>
            <a:r>
              <a:rPr lang="pl-PL" sz="4400" b="1" dirty="0" smtClean="0">
                <a:solidFill>
                  <a:schemeClr val="bg1"/>
                </a:solidFill>
              </a:rPr>
              <a:t>jest</a:t>
            </a:r>
            <a:endParaRPr lang="pl-PL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51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6732" y="154474"/>
            <a:ext cx="628076" cy="846529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4" y="1452055"/>
            <a:ext cx="5999789" cy="53352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37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7" name="pole tekstowe 26"/>
          <p:cNvSpPr txBox="1"/>
          <p:nvPr/>
        </p:nvSpPr>
        <p:spPr>
          <a:xfrm>
            <a:off x="1442773" y="805725"/>
            <a:ext cx="9932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WRAZ Z BUDOWĄ DEPTAKA</a:t>
            </a:r>
            <a:endParaRPr lang="pl-PL" sz="2800" dirty="0" smtClean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pole tekstowe 27"/>
          <p:cNvSpPr txBox="1"/>
          <p:nvPr/>
        </p:nvSpPr>
        <p:spPr>
          <a:xfrm>
            <a:off x="3411232" y="239554"/>
            <a:ext cx="6571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MODERNIZACJA ULICY 1 MAJA </a:t>
            </a:r>
            <a:endParaRPr lang="pl-PL" sz="3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1" name="Obraz 3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027" y="1328945"/>
            <a:ext cx="5745769" cy="54583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pole tekstowe 9"/>
          <p:cNvSpPr txBox="1"/>
          <p:nvPr/>
        </p:nvSpPr>
        <p:spPr>
          <a:xfrm>
            <a:off x="320984" y="5824841"/>
            <a:ext cx="19046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solidFill>
                  <a:schemeClr val="bg1"/>
                </a:solidFill>
              </a:rPr>
              <a:t>Tak </a:t>
            </a:r>
            <a:r>
              <a:rPr lang="pl-PL" sz="4400" b="1" dirty="0" smtClean="0">
                <a:solidFill>
                  <a:schemeClr val="bg1"/>
                </a:solidFill>
              </a:rPr>
              <a:t>jest</a:t>
            </a:r>
            <a:endParaRPr lang="pl-PL" sz="3600" b="1" dirty="0">
              <a:solidFill>
                <a:schemeClr val="bg1"/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9879292" y="5824841"/>
            <a:ext cx="19046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solidFill>
                  <a:schemeClr val="bg1"/>
                </a:solidFill>
              </a:rPr>
              <a:t>Tak </a:t>
            </a:r>
            <a:r>
              <a:rPr lang="pl-PL" sz="4400" b="1" dirty="0" smtClean="0">
                <a:solidFill>
                  <a:schemeClr val="bg1"/>
                </a:solidFill>
              </a:rPr>
              <a:t>jest</a:t>
            </a:r>
            <a:endParaRPr lang="pl-PL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05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6732" y="154474"/>
            <a:ext cx="628076" cy="846529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7" t="16257" r="16963" b="229"/>
          <a:stretch/>
        </p:blipFill>
        <p:spPr>
          <a:xfrm>
            <a:off x="99566" y="1206631"/>
            <a:ext cx="6085238" cy="55465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37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7" name="pole tekstowe 26"/>
          <p:cNvSpPr txBox="1"/>
          <p:nvPr/>
        </p:nvSpPr>
        <p:spPr>
          <a:xfrm>
            <a:off x="1442773" y="824775"/>
            <a:ext cx="9932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WRAZ Z BUDOWĄ DEPTAKA</a:t>
            </a:r>
            <a:endParaRPr lang="pl-PL" sz="2800" dirty="0" smtClean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pole tekstowe 27"/>
          <p:cNvSpPr txBox="1"/>
          <p:nvPr/>
        </p:nvSpPr>
        <p:spPr>
          <a:xfrm>
            <a:off x="3411232" y="239554"/>
            <a:ext cx="6571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MODERNIZACJA ULICY 1 MAJA </a:t>
            </a:r>
            <a:endParaRPr lang="pl-PL" sz="3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1" name="Obraz 3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4"/>
          <a:stretch/>
        </p:blipFill>
        <p:spPr>
          <a:xfrm>
            <a:off x="6409108" y="1347995"/>
            <a:ext cx="5724350" cy="54052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pole tekstowe 9"/>
          <p:cNvSpPr txBox="1"/>
          <p:nvPr/>
        </p:nvSpPr>
        <p:spPr>
          <a:xfrm>
            <a:off x="877165" y="5824841"/>
            <a:ext cx="28832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solidFill>
                  <a:schemeClr val="bg1"/>
                </a:solidFill>
              </a:rPr>
              <a:t>Listopad 2022</a:t>
            </a:r>
            <a:endParaRPr lang="pl-PL" sz="3200" b="1" dirty="0">
              <a:solidFill>
                <a:schemeClr val="bg1"/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8707225" y="1804962"/>
            <a:ext cx="28832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solidFill>
                  <a:schemeClr val="bg1"/>
                </a:solidFill>
              </a:rPr>
              <a:t>Listopad 2022</a:t>
            </a:r>
            <a:endParaRPr lang="pl-PL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23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6732" y="154474"/>
            <a:ext cx="628076" cy="846529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0" b="11581"/>
          <a:stretch/>
        </p:blipFill>
        <p:spPr>
          <a:xfrm>
            <a:off x="867738" y="1312597"/>
            <a:ext cx="10416146" cy="54558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37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7" name="pole tekstowe 26"/>
          <p:cNvSpPr txBox="1"/>
          <p:nvPr/>
        </p:nvSpPr>
        <p:spPr>
          <a:xfrm>
            <a:off x="1442773" y="805725"/>
            <a:ext cx="9932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WRAZ Z BUDOWĄ DEPTAKA</a:t>
            </a:r>
            <a:endParaRPr lang="pl-PL" sz="2800" dirty="0" smtClean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pole tekstowe 27"/>
          <p:cNvSpPr txBox="1"/>
          <p:nvPr/>
        </p:nvSpPr>
        <p:spPr>
          <a:xfrm>
            <a:off x="3411232" y="239554"/>
            <a:ext cx="6571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MODERNIZACJA ULICY 1 MAJA </a:t>
            </a:r>
            <a:endParaRPr lang="pl-PL" sz="3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669016" y="1602728"/>
            <a:ext cx="20986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Tak </a:t>
            </a:r>
            <a:r>
              <a:rPr lang="pl-PL" sz="4400" b="1" dirty="0" smtClean="0">
                <a:solidFill>
                  <a:schemeClr val="bg1"/>
                </a:solidFill>
              </a:rPr>
              <a:t>jest</a:t>
            </a:r>
            <a:endParaRPr lang="pl-PL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50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6732" y="154474"/>
            <a:ext cx="628076" cy="846529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02" y="1253529"/>
            <a:ext cx="10284641" cy="55290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37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7" name="pole tekstowe 26"/>
          <p:cNvSpPr txBox="1"/>
          <p:nvPr/>
        </p:nvSpPr>
        <p:spPr>
          <a:xfrm>
            <a:off x="1442773" y="805725"/>
            <a:ext cx="9932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WRAZ Z BUDOWĄ DEPTAKA</a:t>
            </a:r>
            <a:endParaRPr lang="pl-PL" sz="2800" dirty="0" smtClean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pole tekstowe 27"/>
          <p:cNvSpPr txBox="1"/>
          <p:nvPr/>
        </p:nvSpPr>
        <p:spPr>
          <a:xfrm>
            <a:off x="3411232" y="239554"/>
            <a:ext cx="6571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MODERNIZACJA ULICY 1 MAJA </a:t>
            </a:r>
            <a:endParaRPr lang="pl-PL" sz="3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810418" y="5788229"/>
            <a:ext cx="35536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Listopad 2022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7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6732" y="154474"/>
            <a:ext cx="628076" cy="846529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242" y="1328945"/>
            <a:ext cx="9169449" cy="54017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37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7" name="pole tekstowe 26"/>
          <p:cNvSpPr txBox="1"/>
          <p:nvPr/>
        </p:nvSpPr>
        <p:spPr>
          <a:xfrm>
            <a:off x="1442773" y="805725"/>
            <a:ext cx="9932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WRAZ Z BUDOWĄ DEPTAKA</a:t>
            </a:r>
            <a:endParaRPr lang="pl-PL" sz="2800" dirty="0" smtClean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pole tekstowe 27"/>
          <p:cNvSpPr txBox="1"/>
          <p:nvPr/>
        </p:nvSpPr>
        <p:spPr>
          <a:xfrm>
            <a:off x="3411232" y="239554"/>
            <a:ext cx="6571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MODERNIZACJA ULICY 1 MAJA </a:t>
            </a:r>
            <a:endParaRPr lang="pl-PL" sz="3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2075233" y="1852165"/>
            <a:ext cx="21820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Tak </a:t>
            </a:r>
            <a:r>
              <a:rPr lang="pl-PL" sz="4800" b="1" dirty="0" smtClean="0">
                <a:solidFill>
                  <a:schemeClr val="bg1"/>
                </a:solidFill>
              </a:rPr>
              <a:t>jest</a:t>
            </a:r>
            <a:endParaRPr lang="pl-PL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65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9770" y="261338"/>
            <a:ext cx="628076" cy="846529"/>
          </a:xfrm>
          <a:prstGeom prst="rect">
            <a:avLst/>
          </a:prstGeom>
        </p:spPr>
      </p:pic>
      <p:sp>
        <p:nvSpPr>
          <p:cNvPr id="15" name="pole tekstowe 14"/>
          <p:cNvSpPr txBox="1"/>
          <p:nvPr/>
        </p:nvSpPr>
        <p:spPr>
          <a:xfrm>
            <a:off x="552585" y="179001"/>
            <a:ext cx="5319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STARY MOST PIASTOWSKI</a:t>
            </a:r>
            <a:endParaRPr lang="pl-PL" sz="32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7678256" y="179001"/>
            <a:ext cx="297332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NOWY MOST</a:t>
            </a:r>
            <a:endParaRPr lang="pl-PL" sz="32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l-PL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endParaRPr lang="pl-PL" sz="2000" b="1" dirty="0">
              <a:solidFill>
                <a:schemeClr val="bg1"/>
              </a:solidFill>
            </a:endParaRPr>
          </a:p>
        </p:txBody>
      </p:sp>
      <p:pic>
        <p:nvPicPr>
          <p:cNvPr id="1025" name="Picture 1" descr="https://fotopolska.eu/511/511222/1047/Swinoujscie_Stary_Most_Piastowski.jpg?m=1392583327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048"/>
                    </a14:imgEffect>
                    <a14:imgEffect>
                      <a14:brightnessContrast bright="2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3" t="7566"/>
          <a:stretch/>
        </p:blipFill>
        <p:spPr bwMode="auto">
          <a:xfrm>
            <a:off x="177661" y="1071553"/>
            <a:ext cx="5694251" cy="56626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Obraz 18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"/>
                    </a14:imgEffect>
                    <a14:imgEffect>
                      <a14:colorTemperature colorTemp="5608"/>
                    </a14:imgEffect>
                    <a14:imgEffect>
                      <a14:saturation sat="64000"/>
                    </a14:imgEffect>
                    <a14:imgEffect>
                      <a14:brightnessContrast bright="12000" contras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5" t="10906" r="1083"/>
          <a:stretch/>
        </p:blipFill>
        <p:spPr>
          <a:xfrm>
            <a:off x="5985164" y="1071553"/>
            <a:ext cx="5999054" cy="5662621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Prostokąt 19"/>
          <p:cNvSpPr/>
          <p:nvPr/>
        </p:nvSpPr>
        <p:spPr>
          <a:xfrm>
            <a:off x="9083341" y="6127542"/>
            <a:ext cx="26085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  <a:r>
              <a:rPr lang="pl-PL" sz="2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grudnia 2012 </a:t>
            </a:r>
            <a:r>
              <a:rPr lang="pl-PL" sz="2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roku</a:t>
            </a:r>
            <a:endParaRPr lang="pl-PL" sz="2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58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6732" y="154474"/>
            <a:ext cx="628076" cy="846529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6" y="1452056"/>
            <a:ext cx="5843449" cy="53205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37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7" name="pole tekstowe 26"/>
          <p:cNvSpPr txBox="1"/>
          <p:nvPr/>
        </p:nvSpPr>
        <p:spPr>
          <a:xfrm>
            <a:off x="1442773" y="824579"/>
            <a:ext cx="9932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WRAZ Z BUDOWĄ DEPTAKA</a:t>
            </a:r>
            <a:endParaRPr lang="pl-PL" sz="2800" dirty="0" smtClean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pole tekstowe 27"/>
          <p:cNvSpPr txBox="1"/>
          <p:nvPr/>
        </p:nvSpPr>
        <p:spPr>
          <a:xfrm>
            <a:off x="3411232" y="239554"/>
            <a:ext cx="6571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MODERNIZACJA ULICY 1 MAJA </a:t>
            </a:r>
            <a:endParaRPr lang="pl-PL" sz="3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42" t="-2121" r="15158" b="2121"/>
          <a:stretch/>
        </p:blipFill>
        <p:spPr>
          <a:xfrm>
            <a:off x="5740925" y="1281977"/>
            <a:ext cx="6263884" cy="54906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pole tekstowe 8"/>
          <p:cNvSpPr txBox="1"/>
          <p:nvPr/>
        </p:nvSpPr>
        <p:spPr>
          <a:xfrm>
            <a:off x="8973198" y="2686805"/>
            <a:ext cx="21820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Tak </a:t>
            </a:r>
            <a:r>
              <a:rPr lang="pl-PL" sz="4800" b="1" dirty="0" smtClean="0">
                <a:solidFill>
                  <a:schemeClr val="bg1"/>
                </a:solidFill>
              </a:rPr>
              <a:t>jest</a:t>
            </a:r>
            <a:endParaRPr lang="pl-PL" sz="4800" b="1" dirty="0">
              <a:solidFill>
                <a:schemeClr val="bg1"/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3411232" y="5901345"/>
            <a:ext cx="21820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Tak </a:t>
            </a:r>
            <a:r>
              <a:rPr lang="pl-PL" sz="4800" b="1" dirty="0" smtClean="0">
                <a:solidFill>
                  <a:schemeClr val="bg1"/>
                </a:solidFill>
              </a:rPr>
              <a:t>jest</a:t>
            </a:r>
            <a:endParaRPr lang="pl-PL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31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6732" y="154474"/>
            <a:ext cx="628076" cy="846529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9" y="1328944"/>
            <a:ext cx="6080425" cy="54206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37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7" name="pole tekstowe 26"/>
          <p:cNvSpPr txBox="1"/>
          <p:nvPr/>
        </p:nvSpPr>
        <p:spPr>
          <a:xfrm>
            <a:off x="1442773" y="805725"/>
            <a:ext cx="9932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WRAZ Z BUDOWĄ DEPTAKA</a:t>
            </a:r>
            <a:endParaRPr lang="pl-PL" sz="2800" dirty="0" smtClean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pole tekstowe 27"/>
          <p:cNvSpPr txBox="1"/>
          <p:nvPr/>
        </p:nvSpPr>
        <p:spPr>
          <a:xfrm>
            <a:off x="3411232" y="239554"/>
            <a:ext cx="6571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MODERNIZACJA ULICY 1 MAJA </a:t>
            </a:r>
            <a:endParaRPr lang="pl-PL" sz="3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748979" y="1456976"/>
            <a:ext cx="35089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solidFill>
                  <a:schemeClr val="bg1"/>
                </a:solidFill>
              </a:rPr>
              <a:t>Październik 2022</a:t>
            </a:r>
            <a:endParaRPr lang="pl-PL" sz="3600" b="1" dirty="0">
              <a:solidFill>
                <a:schemeClr val="bg1"/>
              </a:solidFill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049" y="1328945"/>
            <a:ext cx="5674693" cy="54206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37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pole tekstowe 11"/>
          <p:cNvSpPr txBox="1"/>
          <p:nvPr/>
        </p:nvSpPr>
        <p:spPr>
          <a:xfrm>
            <a:off x="9086340" y="1524223"/>
            <a:ext cx="28376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solidFill>
                  <a:schemeClr val="bg1"/>
                </a:solidFill>
              </a:rPr>
              <a:t>Sierpień 2022</a:t>
            </a:r>
            <a:endParaRPr lang="pl-PL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88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6732" y="154474"/>
            <a:ext cx="628076" cy="846529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15"/>
          <a:stretch/>
        </p:blipFill>
        <p:spPr>
          <a:xfrm>
            <a:off x="6042581" y="1254169"/>
            <a:ext cx="5962227" cy="55227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37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7" name="pole tekstowe 26"/>
          <p:cNvSpPr txBox="1"/>
          <p:nvPr/>
        </p:nvSpPr>
        <p:spPr>
          <a:xfrm>
            <a:off x="1444062" y="699549"/>
            <a:ext cx="9932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WRAZ Z BUDOWĄ DEPTAKA</a:t>
            </a:r>
            <a:endParaRPr lang="pl-PL" sz="2800" dirty="0" smtClean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pole tekstowe 27"/>
          <p:cNvSpPr txBox="1"/>
          <p:nvPr/>
        </p:nvSpPr>
        <p:spPr>
          <a:xfrm>
            <a:off x="3401805" y="147642"/>
            <a:ext cx="6571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MODERNIZACJA ULICY 1 MAJA </a:t>
            </a:r>
            <a:endParaRPr lang="pl-PL" sz="3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6295452" y="5919283"/>
            <a:ext cx="5515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>
                <a:solidFill>
                  <a:schemeClr val="bg1"/>
                </a:solidFill>
              </a:rPr>
              <a:t>Palisada chroniąca drzewo 2022</a:t>
            </a:r>
            <a:endParaRPr lang="pl-PL" sz="3200" b="1" dirty="0">
              <a:solidFill>
                <a:schemeClr val="bg1"/>
              </a:solidFill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56" y="1262521"/>
            <a:ext cx="5745243" cy="55143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37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1627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6732" y="154474"/>
            <a:ext cx="628076" cy="846529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50" y="1328946"/>
            <a:ext cx="5828483" cy="54141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37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7" name="pole tekstowe 26"/>
          <p:cNvSpPr txBox="1"/>
          <p:nvPr/>
        </p:nvSpPr>
        <p:spPr>
          <a:xfrm>
            <a:off x="1442773" y="805725"/>
            <a:ext cx="9932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WRAZ Z BUDOWĄ DEPTAKA</a:t>
            </a:r>
            <a:endParaRPr lang="pl-PL" sz="2800" dirty="0" smtClean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pole tekstowe 27"/>
          <p:cNvSpPr txBox="1"/>
          <p:nvPr/>
        </p:nvSpPr>
        <p:spPr>
          <a:xfrm>
            <a:off x="3392378" y="159393"/>
            <a:ext cx="6571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MODERNIZACJA ULICY 1 MAJA </a:t>
            </a:r>
            <a:endParaRPr lang="pl-PL" sz="3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80" y="1244104"/>
            <a:ext cx="5631120" cy="5498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37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pole tekstowe 10"/>
          <p:cNvSpPr txBox="1"/>
          <p:nvPr/>
        </p:nvSpPr>
        <p:spPr>
          <a:xfrm>
            <a:off x="1705173" y="5590301"/>
            <a:ext cx="30310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</a:rPr>
              <a:t>Droga rowerowa </a:t>
            </a:r>
          </a:p>
          <a:p>
            <a:pPr algn="ctr"/>
            <a:r>
              <a:rPr lang="pl-PL" sz="2400" b="1" dirty="0">
                <a:solidFill>
                  <a:schemeClr val="bg1"/>
                </a:solidFill>
              </a:rPr>
              <a:t>w</a:t>
            </a:r>
            <a:r>
              <a:rPr lang="pl-PL" sz="2400" b="1" dirty="0" smtClean="0">
                <a:solidFill>
                  <a:schemeClr val="bg1"/>
                </a:solidFill>
              </a:rPr>
              <a:t>zdłuż ul. Mostowej</a:t>
            </a:r>
            <a:endParaRPr lang="pl-PL" sz="28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6521150" y="1567174"/>
            <a:ext cx="5169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Tak powstawała ta droga rowerowa</a:t>
            </a:r>
            <a:endParaRPr lang="pl-PL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04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6732" y="154474"/>
            <a:ext cx="628076" cy="846529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475" y="1452056"/>
            <a:ext cx="6026968" cy="51868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37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7" name="pole tekstowe 26"/>
          <p:cNvSpPr txBox="1"/>
          <p:nvPr/>
        </p:nvSpPr>
        <p:spPr>
          <a:xfrm>
            <a:off x="1442773" y="805725"/>
            <a:ext cx="9932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WRAZ Z BUDOWĄ DEPTAKA</a:t>
            </a:r>
            <a:endParaRPr lang="pl-PL" sz="2800" dirty="0" smtClean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pole tekstowe 27"/>
          <p:cNvSpPr txBox="1"/>
          <p:nvPr/>
        </p:nvSpPr>
        <p:spPr>
          <a:xfrm>
            <a:off x="3411232" y="239554"/>
            <a:ext cx="6571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MODERNIZACJA ULICY 1 MAJA </a:t>
            </a:r>
            <a:endParaRPr lang="pl-PL" sz="3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6000"/>
                    </a14:imgEffect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9"/>
          <a:stretch/>
        </p:blipFill>
        <p:spPr>
          <a:xfrm>
            <a:off x="91667" y="1452055"/>
            <a:ext cx="5917399" cy="51868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37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pole tekstowe 10"/>
          <p:cNvSpPr txBox="1"/>
          <p:nvPr/>
        </p:nvSpPr>
        <p:spPr>
          <a:xfrm>
            <a:off x="959037" y="5731063"/>
            <a:ext cx="21820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Tak </a:t>
            </a:r>
            <a:r>
              <a:rPr lang="pl-PL" sz="4800" b="1" dirty="0" smtClean="0">
                <a:solidFill>
                  <a:schemeClr val="bg1"/>
                </a:solidFill>
              </a:rPr>
              <a:t>jest</a:t>
            </a:r>
            <a:endParaRPr lang="pl-PL" sz="5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7033870" y="1580086"/>
            <a:ext cx="43415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>
                <a:solidFill>
                  <a:schemeClr val="bg1"/>
                </a:solidFill>
              </a:rPr>
              <a:t>Tak powstawała ta droga rowerowa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6475288" y="5731062"/>
            <a:ext cx="21820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Tak </a:t>
            </a:r>
            <a:r>
              <a:rPr lang="pl-PL" sz="4800" b="1" dirty="0" smtClean="0">
                <a:solidFill>
                  <a:schemeClr val="bg1"/>
                </a:solidFill>
              </a:rPr>
              <a:t>jest</a:t>
            </a:r>
            <a:endParaRPr lang="pl-PL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85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6732" y="154474"/>
            <a:ext cx="628076" cy="846529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89"/>
          <a:stretch/>
        </p:blipFill>
        <p:spPr>
          <a:xfrm>
            <a:off x="6136849" y="1452056"/>
            <a:ext cx="6044694" cy="52881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37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7" name="pole tekstowe 26"/>
          <p:cNvSpPr txBox="1"/>
          <p:nvPr/>
        </p:nvSpPr>
        <p:spPr>
          <a:xfrm>
            <a:off x="1442773" y="805725"/>
            <a:ext cx="9932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WRAZ Z BUDOWĄ DEPTAKA</a:t>
            </a:r>
            <a:endParaRPr lang="pl-PL" sz="2800" dirty="0" smtClean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pole tekstowe 27"/>
          <p:cNvSpPr txBox="1"/>
          <p:nvPr/>
        </p:nvSpPr>
        <p:spPr>
          <a:xfrm>
            <a:off x="3411232" y="239554"/>
            <a:ext cx="6571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MODERNIZACJA ULICY 1 MAJA </a:t>
            </a:r>
            <a:endParaRPr lang="pl-PL" sz="3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7" y="1452057"/>
            <a:ext cx="5917399" cy="52881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37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pole tekstowe 10"/>
          <p:cNvSpPr txBox="1"/>
          <p:nvPr/>
        </p:nvSpPr>
        <p:spPr>
          <a:xfrm>
            <a:off x="3421131" y="5418260"/>
            <a:ext cx="21820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Tak </a:t>
            </a:r>
            <a:r>
              <a:rPr lang="pl-PL" sz="4800" b="1" dirty="0" smtClean="0">
                <a:solidFill>
                  <a:schemeClr val="bg1"/>
                </a:solidFill>
              </a:rPr>
              <a:t>jest</a:t>
            </a:r>
            <a:endParaRPr lang="pl-PL" sz="54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9338530" y="5418260"/>
            <a:ext cx="21820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</a:rPr>
              <a:t>Tak </a:t>
            </a:r>
            <a:r>
              <a:rPr lang="pl-PL" sz="4800" b="1" dirty="0" smtClean="0">
                <a:solidFill>
                  <a:schemeClr val="bg1"/>
                </a:solidFill>
              </a:rPr>
              <a:t>jest</a:t>
            </a:r>
            <a:endParaRPr lang="pl-PL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46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6732" y="154474"/>
            <a:ext cx="628076" cy="846529"/>
          </a:xfrm>
          <a:prstGeom prst="rect">
            <a:avLst/>
          </a:prstGeom>
        </p:spPr>
      </p:pic>
      <p:sp>
        <p:nvSpPr>
          <p:cNvPr id="27" name="pole tekstowe 26"/>
          <p:cNvSpPr txBox="1"/>
          <p:nvPr/>
        </p:nvSpPr>
        <p:spPr>
          <a:xfrm>
            <a:off x="1442773" y="805725"/>
            <a:ext cx="9932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WRAZ Z BUDOWĄ DEPTAKA</a:t>
            </a:r>
            <a:endParaRPr lang="pl-PL" sz="2800" dirty="0" smtClean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pole tekstowe 27"/>
          <p:cNvSpPr txBox="1"/>
          <p:nvPr/>
        </p:nvSpPr>
        <p:spPr>
          <a:xfrm>
            <a:off x="3411232" y="239554"/>
            <a:ext cx="6571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MODERNIZACJA ULICY 1 MAJA </a:t>
            </a:r>
            <a:endParaRPr lang="pl-PL" sz="3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484" y="1262270"/>
            <a:ext cx="9677453" cy="54052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37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pole tekstowe 10"/>
          <p:cNvSpPr txBox="1"/>
          <p:nvPr/>
        </p:nvSpPr>
        <p:spPr>
          <a:xfrm>
            <a:off x="7633989" y="5577534"/>
            <a:ext cx="24088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b="1" dirty="0" smtClean="0">
                <a:solidFill>
                  <a:schemeClr val="bg1"/>
                </a:solidFill>
              </a:rPr>
              <a:t>Tak </a:t>
            </a:r>
            <a:r>
              <a:rPr lang="pl-PL" sz="5400" b="1" dirty="0" smtClean="0">
                <a:solidFill>
                  <a:schemeClr val="bg1"/>
                </a:solidFill>
              </a:rPr>
              <a:t>jest</a:t>
            </a:r>
            <a:endParaRPr lang="pl-PL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97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wój poziomy 2"/>
          <p:cNvSpPr/>
          <p:nvPr/>
        </p:nvSpPr>
        <p:spPr>
          <a:xfrm>
            <a:off x="688157" y="1451728"/>
            <a:ext cx="10858241" cy="4907756"/>
          </a:xfrm>
          <a:prstGeom prst="horizontalScroll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l-PL" sz="3600" b="1" dirty="0">
                <a:ln w="0"/>
                <a:solidFill>
                  <a:schemeClr val="tx1"/>
                </a:solidFill>
                <a:latin typeface="+mj-lt"/>
              </a:rPr>
              <a:t>Przebudowa ulicy 1 Maja w Karsiborze </a:t>
            </a:r>
            <a:endParaRPr lang="pl-PL" sz="3600" b="1" dirty="0" smtClean="0">
              <a:ln w="0"/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pl-PL" sz="3600" dirty="0" smtClean="0">
                <a:ln w="0"/>
                <a:solidFill>
                  <a:schemeClr val="tx1"/>
                </a:solidFill>
                <a:latin typeface="+mj-lt"/>
              </a:rPr>
              <a:t>wraz </a:t>
            </a:r>
            <a:r>
              <a:rPr lang="pl-PL" sz="3600" dirty="0">
                <a:ln w="0"/>
                <a:solidFill>
                  <a:schemeClr val="tx1"/>
                </a:solidFill>
                <a:latin typeface="+mj-lt"/>
              </a:rPr>
              <a:t>z budową ciągu pieszo - rowerowego </a:t>
            </a:r>
            <a:endParaRPr lang="pl-PL" sz="2800" dirty="0">
              <a:ln w="0"/>
              <a:solidFill>
                <a:schemeClr val="tx1"/>
              </a:solidFill>
              <a:latin typeface="+mj-lt"/>
            </a:endParaRPr>
          </a:p>
          <a:p>
            <a:pPr algn="ctr"/>
            <a:endParaRPr lang="pl-PL" sz="2000" b="1" dirty="0" smtClean="0">
              <a:ln w="0"/>
              <a:solidFill>
                <a:schemeClr val="tx1"/>
              </a:solidFill>
              <a:latin typeface="+mj-lt"/>
            </a:endParaRPr>
          </a:p>
          <a:p>
            <a:pPr algn="ctr"/>
            <a:endParaRPr lang="pl-PL" sz="2000" b="1" dirty="0" smtClean="0">
              <a:ln w="0"/>
              <a:solidFill>
                <a:schemeClr val="tx1"/>
              </a:solidFill>
              <a:latin typeface="+mj-lt"/>
            </a:endParaRPr>
          </a:p>
          <a:p>
            <a:pPr algn="ctr"/>
            <a:endParaRPr lang="pl-PL" sz="2000" b="1" dirty="0">
              <a:ln w="0"/>
              <a:solidFill>
                <a:schemeClr val="tx1"/>
              </a:solidFill>
              <a:latin typeface="+mj-lt"/>
            </a:endParaRPr>
          </a:p>
          <a:p>
            <a:r>
              <a:rPr lang="pl-PL" sz="2000" dirty="0">
                <a:ln w="0"/>
                <a:solidFill>
                  <a:schemeClr val="tx1"/>
                </a:solidFill>
                <a:latin typeface="+mj-lt"/>
              </a:rPr>
              <a:t>Całkowita wartość projektu: </a:t>
            </a:r>
            <a:r>
              <a:rPr lang="pl-PL" sz="2000" dirty="0" smtClean="0">
                <a:ln w="0"/>
                <a:solidFill>
                  <a:schemeClr val="tx1"/>
                </a:solidFill>
                <a:latin typeface="+mj-lt"/>
              </a:rPr>
              <a:t> 		</a:t>
            </a:r>
            <a:r>
              <a:rPr lang="pl-PL" sz="2000" dirty="0">
                <a:ln w="0"/>
                <a:solidFill>
                  <a:schemeClr val="tx1"/>
                </a:solidFill>
                <a:latin typeface="+mj-lt"/>
              </a:rPr>
              <a:t> </a:t>
            </a:r>
            <a:r>
              <a:rPr lang="pl-PL" sz="5400" b="1" dirty="0" smtClean="0">
                <a:ln w="0"/>
                <a:solidFill>
                  <a:srgbClr val="002060"/>
                </a:solidFill>
                <a:latin typeface="+mj-lt"/>
              </a:rPr>
              <a:t>36,9 mln zł</a:t>
            </a:r>
          </a:p>
          <a:p>
            <a:r>
              <a:rPr lang="pl-PL" sz="2000" dirty="0" smtClean="0">
                <a:ln w="0"/>
                <a:solidFill>
                  <a:schemeClr val="tx1"/>
                </a:solidFill>
              </a:rPr>
              <a:t>Kwota dofinansowania:                        </a:t>
            </a:r>
            <a:r>
              <a:rPr lang="pl-PL" sz="2800" dirty="0" smtClean="0">
                <a:ln w="0"/>
                <a:solidFill>
                  <a:schemeClr val="tx1"/>
                </a:solidFill>
                <a:latin typeface="+mj-lt"/>
              </a:rPr>
              <a:t>20,2 mln zł</a:t>
            </a:r>
            <a:endParaRPr lang="pl-PL" sz="2800" dirty="0">
              <a:ln w="0"/>
              <a:solidFill>
                <a:srgbClr val="002060"/>
              </a:solidFill>
              <a:latin typeface="+mj-lt"/>
            </a:endParaRPr>
          </a:p>
          <a:p>
            <a:endParaRPr lang="pl-PL" sz="2000" dirty="0">
              <a:ln w="0"/>
              <a:solidFill>
                <a:schemeClr val="tx1"/>
              </a:solidFill>
              <a:latin typeface="+mj-lt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0939" y="4028300"/>
            <a:ext cx="856412" cy="1154285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20" y="160517"/>
            <a:ext cx="3195687" cy="120636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247" y="194511"/>
            <a:ext cx="2709482" cy="117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5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4060" y="35977"/>
            <a:ext cx="628076" cy="846529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2114550" y="109605"/>
            <a:ext cx="90525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INSTALACJA FOTOWOLTAICZNA NA DACHU REMIZY OCHOTNICZEJ STRAŻY POŻARNEJ</a:t>
            </a:r>
            <a:endParaRPr lang="pl-PL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9000"/>
                    </a14:imgEffect>
                    <a14:imgEffect>
                      <a14:colorTemperature colorTemp="7759"/>
                    </a14:imgEffect>
                    <a14:imgEffect>
                      <a14:brightnessContrast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6"/>
          <a:stretch/>
        </p:blipFill>
        <p:spPr>
          <a:xfrm>
            <a:off x="7715751" y="1333501"/>
            <a:ext cx="3686171" cy="248412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3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23084" r="2322"/>
          <a:stretch/>
        </p:blipFill>
        <p:spPr>
          <a:xfrm>
            <a:off x="95249" y="1309294"/>
            <a:ext cx="7072505" cy="53460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755" y="3931920"/>
            <a:ext cx="4547351" cy="28022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5531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wój poziomy 2"/>
          <p:cNvSpPr/>
          <p:nvPr/>
        </p:nvSpPr>
        <p:spPr>
          <a:xfrm>
            <a:off x="395926" y="782425"/>
            <a:ext cx="11538408" cy="6175593"/>
          </a:xfrm>
          <a:prstGeom prst="horizontalScroll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l-PL" sz="2000" dirty="0" smtClean="0">
                <a:ln w="0"/>
                <a:solidFill>
                  <a:schemeClr val="tx1"/>
                </a:solidFill>
                <a:latin typeface="+mj-lt"/>
              </a:rPr>
              <a:t>„</a:t>
            </a:r>
            <a:r>
              <a:rPr lang="pl-PL" sz="3200" dirty="0">
                <a:ln w="0"/>
                <a:solidFill>
                  <a:schemeClr val="tx1"/>
                </a:solidFill>
                <a:latin typeface="+mj-lt"/>
              </a:rPr>
              <a:t>Wykorzystanie odnawialnych źródeł energii poprzez </a:t>
            </a:r>
            <a:r>
              <a:rPr lang="pl-PL" sz="3200" b="1" dirty="0">
                <a:ln w="0"/>
                <a:solidFill>
                  <a:schemeClr val="tx1"/>
                </a:solidFill>
                <a:latin typeface="+mj-lt"/>
              </a:rPr>
              <a:t>montaż instalacji fotowoltaicznych na dachu remizy Ochotniczej Straży Pożarnej Świnoujście – Karsibór – Program </a:t>
            </a:r>
            <a:r>
              <a:rPr lang="pl-PL" sz="3200" b="1" dirty="0" smtClean="0">
                <a:ln w="0"/>
                <a:solidFill>
                  <a:schemeClr val="tx1"/>
                </a:solidFill>
                <a:latin typeface="+mj-lt"/>
              </a:rPr>
              <a:t>Remiza”</a:t>
            </a:r>
          </a:p>
          <a:p>
            <a:pPr algn="ctr"/>
            <a:endParaRPr lang="pl-PL" sz="3200" b="1" dirty="0">
              <a:ln w="0"/>
              <a:solidFill>
                <a:schemeClr val="tx1"/>
              </a:solidFill>
              <a:latin typeface="+mj-lt"/>
            </a:endParaRPr>
          </a:p>
          <a:p>
            <a:pPr algn="ctr"/>
            <a:endParaRPr lang="pl-PL" sz="2000" b="1" dirty="0">
              <a:ln w="0"/>
              <a:solidFill>
                <a:schemeClr val="tx1"/>
              </a:solidFill>
              <a:latin typeface="+mj-lt"/>
            </a:endParaRPr>
          </a:p>
          <a:p>
            <a:r>
              <a:rPr lang="pl-PL" sz="2000" dirty="0">
                <a:ln w="0"/>
                <a:solidFill>
                  <a:schemeClr val="tx1"/>
                </a:solidFill>
                <a:latin typeface="+mj-lt"/>
              </a:rPr>
              <a:t>Całkowita wartość projektu: </a:t>
            </a:r>
            <a:r>
              <a:rPr lang="pl-PL" sz="2000" dirty="0" smtClean="0">
                <a:ln w="0"/>
                <a:solidFill>
                  <a:schemeClr val="tx1"/>
                </a:solidFill>
                <a:latin typeface="+mj-lt"/>
              </a:rPr>
              <a:t> 			</a:t>
            </a:r>
            <a:r>
              <a:rPr lang="pl-PL" sz="4400" b="1" dirty="0" smtClean="0">
                <a:ln w="0"/>
                <a:solidFill>
                  <a:schemeClr val="tx1"/>
                </a:solidFill>
                <a:latin typeface="+mj-lt"/>
              </a:rPr>
              <a:t>57 tys. zł</a:t>
            </a:r>
            <a:endParaRPr lang="pl-PL" sz="3200" b="1" dirty="0">
              <a:ln w="0"/>
              <a:solidFill>
                <a:schemeClr val="tx1"/>
              </a:solidFill>
              <a:latin typeface="+mj-lt"/>
            </a:endParaRPr>
          </a:p>
          <a:p>
            <a:endParaRPr lang="pl-PL" sz="2000" dirty="0">
              <a:ln w="0"/>
              <a:solidFill>
                <a:schemeClr val="tx1"/>
              </a:solidFill>
              <a:latin typeface="+mj-lt"/>
            </a:endParaRPr>
          </a:p>
          <a:p>
            <a:r>
              <a:rPr lang="pl-PL" sz="2000" dirty="0">
                <a:ln w="0"/>
                <a:solidFill>
                  <a:schemeClr val="tx1"/>
                </a:solidFill>
                <a:latin typeface="+mj-lt"/>
              </a:rPr>
              <a:t>Kwota </a:t>
            </a:r>
            <a:r>
              <a:rPr lang="pl-PL" sz="2000" dirty="0" smtClean="0">
                <a:ln w="0"/>
                <a:solidFill>
                  <a:schemeClr val="tx1"/>
                </a:solidFill>
                <a:latin typeface="+mj-lt"/>
              </a:rPr>
              <a:t>dofinansowania: 				      </a:t>
            </a:r>
            <a:r>
              <a:rPr lang="pl-PL" sz="3200" dirty="0" smtClean="0">
                <a:ln w="0"/>
                <a:solidFill>
                  <a:schemeClr val="tx1"/>
                </a:solidFill>
                <a:latin typeface="+mj-lt"/>
              </a:rPr>
              <a:t>30 tys. zł</a:t>
            </a:r>
            <a:endParaRPr lang="pl-PL" sz="3200" dirty="0">
              <a:ln w="0"/>
              <a:solidFill>
                <a:schemeClr val="tx1"/>
              </a:solidFill>
              <a:latin typeface="+mj-lt"/>
            </a:endParaRPr>
          </a:p>
          <a:p>
            <a:endParaRPr lang="pl-PL" sz="2000" dirty="0">
              <a:ln w="0"/>
              <a:solidFill>
                <a:schemeClr val="tx1"/>
              </a:solidFill>
              <a:latin typeface="+mj-lt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6169" y="4398103"/>
            <a:ext cx="856412" cy="1154285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317" y="150829"/>
            <a:ext cx="4684852" cy="103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80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wój poziomy 2"/>
          <p:cNvSpPr/>
          <p:nvPr/>
        </p:nvSpPr>
        <p:spPr>
          <a:xfrm>
            <a:off x="405353" y="141404"/>
            <a:ext cx="11604394" cy="6707267"/>
          </a:xfrm>
          <a:prstGeom prst="horizontalScroll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l-PL" sz="4000" dirty="0">
                <a:ln w="0"/>
                <a:solidFill>
                  <a:schemeClr val="tx1"/>
                </a:solidFill>
                <a:latin typeface="+mj-lt"/>
              </a:rPr>
              <a:t>"</a:t>
            </a:r>
            <a:r>
              <a:rPr lang="pl-PL" sz="4400" b="1" dirty="0">
                <a:ln w="0"/>
                <a:solidFill>
                  <a:schemeClr val="tx1"/>
                </a:solidFill>
                <a:latin typeface="+mj-lt"/>
              </a:rPr>
              <a:t>Budowa mostu</a:t>
            </a:r>
            <a:r>
              <a:rPr lang="pl-PL" sz="4000" dirty="0">
                <a:ln w="0"/>
                <a:solidFill>
                  <a:schemeClr val="tx1"/>
                </a:solidFill>
                <a:latin typeface="+mj-lt"/>
              </a:rPr>
              <a:t> nad Starą Świną łączącego wyspy Wolin i Karsibór wraz z rozbiórką </a:t>
            </a:r>
            <a:endParaRPr lang="pl-PL" sz="4000" dirty="0" smtClean="0">
              <a:ln w="0"/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pl-PL" sz="4000" dirty="0" smtClean="0">
                <a:ln w="0"/>
                <a:solidFill>
                  <a:schemeClr val="tx1"/>
                </a:solidFill>
                <a:latin typeface="+mj-lt"/>
              </a:rPr>
              <a:t>Mostu </a:t>
            </a:r>
            <a:r>
              <a:rPr lang="pl-PL" sz="4000" dirty="0">
                <a:ln w="0"/>
                <a:solidFill>
                  <a:schemeClr val="tx1"/>
                </a:solidFill>
                <a:latin typeface="+mj-lt"/>
              </a:rPr>
              <a:t>Piastowskiego w </a:t>
            </a:r>
            <a:r>
              <a:rPr lang="pl-PL" sz="4000" dirty="0" smtClean="0">
                <a:ln w="0"/>
                <a:solidFill>
                  <a:schemeClr val="tx1"/>
                </a:solidFill>
                <a:latin typeface="+mj-lt"/>
              </a:rPr>
              <a:t>Świnoujściu”</a:t>
            </a:r>
          </a:p>
          <a:p>
            <a:pPr algn="ctr"/>
            <a:r>
              <a:rPr lang="pl-PL" sz="3200" dirty="0" smtClean="0">
                <a:ln w="0"/>
                <a:solidFill>
                  <a:schemeClr val="tx1"/>
                </a:solidFill>
                <a:latin typeface="+mj-lt"/>
              </a:rPr>
              <a:t> </a:t>
            </a:r>
            <a:endParaRPr lang="pl-PL" sz="2000" b="1" dirty="0">
              <a:ln w="0"/>
              <a:solidFill>
                <a:schemeClr val="tx1"/>
              </a:solidFill>
              <a:latin typeface="+mj-lt"/>
            </a:endParaRPr>
          </a:p>
          <a:p>
            <a:r>
              <a:rPr lang="pl-PL" sz="2000" dirty="0">
                <a:ln w="0"/>
                <a:solidFill>
                  <a:schemeClr val="tx1"/>
                </a:solidFill>
                <a:latin typeface="+mj-lt"/>
              </a:rPr>
              <a:t>Całkowita wartość projektu</a:t>
            </a:r>
            <a:r>
              <a:rPr lang="pl-PL" sz="2000" dirty="0" smtClean="0">
                <a:ln w="0"/>
                <a:solidFill>
                  <a:schemeClr val="tx1"/>
                </a:solidFill>
                <a:latin typeface="+mj-lt"/>
              </a:rPr>
              <a:t>:</a:t>
            </a:r>
            <a:r>
              <a:rPr lang="pl-PL" sz="2000" dirty="0">
                <a:ln w="0"/>
                <a:solidFill>
                  <a:schemeClr val="tx1"/>
                </a:solidFill>
                <a:latin typeface="+mj-lt"/>
              </a:rPr>
              <a:t> </a:t>
            </a:r>
            <a:r>
              <a:rPr lang="pl-PL" sz="2000" dirty="0" smtClean="0">
                <a:ln w="0"/>
                <a:solidFill>
                  <a:schemeClr val="tx1"/>
                </a:solidFill>
                <a:latin typeface="+mj-lt"/>
              </a:rPr>
              <a:t> 			</a:t>
            </a:r>
            <a:r>
              <a:rPr lang="pl-PL" sz="6600" b="1" dirty="0" smtClean="0">
                <a:ln w="0"/>
                <a:solidFill>
                  <a:srgbClr val="002060"/>
                </a:solidFill>
                <a:latin typeface="+mj-lt"/>
              </a:rPr>
              <a:t>40,3 mln zł</a:t>
            </a:r>
          </a:p>
          <a:p>
            <a:endParaRPr lang="pl-PL" sz="4000" b="1" dirty="0">
              <a:ln w="0"/>
              <a:solidFill>
                <a:srgbClr val="002060"/>
              </a:solidFill>
              <a:latin typeface="+mj-lt"/>
            </a:endParaRPr>
          </a:p>
          <a:p>
            <a:r>
              <a:rPr lang="pl-PL" sz="4000" b="1" dirty="0">
                <a:ln w="0"/>
                <a:solidFill>
                  <a:srgbClr val="002060"/>
                </a:solidFill>
                <a:latin typeface="+mj-lt"/>
              </a:rPr>
              <a:t>w całości ze środków budżetu </a:t>
            </a:r>
            <a:r>
              <a:rPr lang="pl-PL" sz="4000" b="1" dirty="0" smtClean="0">
                <a:ln w="0"/>
                <a:solidFill>
                  <a:srgbClr val="002060"/>
                </a:solidFill>
                <a:latin typeface="+mj-lt"/>
              </a:rPr>
              <a:t>miasta</a:t>
            </a:r>
            <a:endParaRPr lang="pl-PL" sz="4000" b="1" dirty="0">
              <a:ln w="0"/>
              <a:solidFill>
                <a:srgbClr val="002060"/>
              </a:solidFill>
              <a:latin typeface="+mj-lt"/>
            </a:endParaRPr>
          </a:p>
          <a:p>
            <a:endParaRPr lang="pl-PL" sz="2000" dirty="0">
              <a:ln w="0"/>
              <a:solidFill>
                <a:schemeClr val="tx1"/>
              </a:solidFill>
              <a:latin typeface="+mj-lt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6048" y="3223968"/>
            <a:ext cx="1007156" cy="13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11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80"/>
          <a:stretch/>
        </p:blipFill>
        <p:spPr>
          <a:xfrm>
            <a:off x="590551" y="264833"/>
            <a:ext cx="11081862" cy="659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24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9824" y="156099"/>
            <a:ext cx="628076" cy="846529"/>
          </a:xfrm>
          <a:prstGeom prst="rect">
            <a:avLst/>
          </a:prstGeom>
        </p:spPr>
      </p:pic>
      <p:sp>
        <p:nvSpPr>
          <p:cNvPr id="15" name="pole tekstowe 14"/>
          <p:cNvSpPr txBox="1"/>
          <p:nvPr/>
        </p:nvSpPr>
        <p:spPr>
          <a:xfrm>
            <a:off x="108408" y="785423"/>
            <a:ext cx="118494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Barkowa – Ogrodowa</a:t>
            </a:r>
            <a:r>
              <a:rPr lang="pl-PL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I Armii Wojska Polskiego - Osadników Wojskowych – Owocowa</a:t>
            </a:r>
            <a:r>
              <a:rPr lang="pl-PL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Prosta </a:t>
            </a:r>
            <a:r>
              <a:rPr lang="pl-PL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Wąska</a:t>
            </a:r>
            <a:r>
              <a:rPr lang="pl-PL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Brzozowa </a:t>
            </a:r>
            <a:r>
              <a:rPr lang="pl-PL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Promowa</a:t>
            </a:r>
            <a:r>
              <a:rPr lang="pl-PL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–Warzywna - Wierzbowa </a:t>
            </a:r>
            <a:r>
              <a:rPr lang="pl-PL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Trzcinowa</a:t>
            </a:r>
            <a:r>
              <a:rPr lang="pl-PL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Miodowa </a:t>
            </a:r>
            <a:r>
              <a:rPr lang="pl-PL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Kanałowa – Głęboka – Łęgowa – Mostowa - Zacisze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4009849" y="144654"/>
            <a:ext cx="4484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Przebudowa 19 dróg</a:t>
            </a:r>
            <a:endParaRPr lang="pl-PL" sz="28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8" y="1857080"/>
            <a:ext cx="6013360" cy="49302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9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5"/>
          <a:stretch/>
        </p:blipFill>
        <p:spPr>
          <a:xfrm>
            <a:off x="6226233" y="1857080"/>
            <a:ext cx="5887210" cy="48843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51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pole tekstowe 8"/>
          <p:cNvSpPr txBox="1"/>
          <p:nvPr/>
        </p:nvSpPr>
        <p:spPr>
          <a:xfrm>
            <a:off x="1890027" y="5891751"/>
            <a:ext cx="20010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solidFill>
                  <a:schemeClr val="bg1"/>
                </a:solidFill>
              </a:rPr>
              <a:t>Tak </a:t>
            </a:r>
            <a:r>
              <a:rPr lang="pl-PL" sz="4000" b="1" dirty="0" smtClean="0">
                <a:solidFill>
                  <a:schemeClr val="bg1"/>
                </a:solidFill>
              </a:rPr>
              <a:t>było</a:t>
            </a:r>
            <a:endParaRPr lang="pl-PL" sz="3200" b="1" dirty="0">
              <a:solidFill>
                <a:schemeClr val="bg1"/>
              </a:solidFill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6493158" y="5816937"/>
            <a:ext cx="20010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solidFill>
                  <a:schemeClr val="bg1"/>
                </a:solidFill>
              </a:rPr>
              <a:t>Tak </a:t>
            </a:r>
            <a:r>
              <a:rPr lang="pl-PL" sz="4000" b="1" dirty="0" smtClean="0">
                <a:solidFill>
                  <a:schemeClr val="bg1"/>
                </a:solidFill>
              </a:rPr>
              <a:t>było</a:t>
            </a:r>
            <a:endParaRPr lang="pl-PL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12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4555" y="79092"/>
            <a:ext cx="628076" cy="846529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3951486" y="65190"/>
            <a:ext cx="4484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Przebudowa 19 dróg</a:t>
            </a:r>
            <a:endParaRPr lang="pl-PL" sz="28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9" y="1845425"/>
            <a:ext cx="5711770" cy="48712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9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444"/>
                    </a14:imgEffect>
                    <a14:imgEffect>
                      <a14:saturation sat="116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132" y="1845425"/>
            <a:ext cx="6169558" cy="48712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51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pole tekstowe 5"/>
          <p:cNvSpPr txBox="1"/>
          <p:nvPr/>
        </p:nvSpPr>
        <p:spPr>
          <a:xfrm>
            <a:off x="490193" y="5608947"/>
            <a:ext cx="20010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solidFill>
                  <a:schemeClr val="bg1"/>
                </a:solidFill>
              </a:rPr>
              <a:t>Tak </a:t>
            </a:r>
            <a:r>
              <a:rPr lang="pl-PL" sz="4000" b="1" dirty="0" smtClean="0">
                <a:solidFill>
                  <a:schemeClr val="bg1"/>
                </a:solidFill>
              </a:rPr>
              <a:t>było</a:t>
            </a:r>
            <a:endParaRPr lang="pl-PL" sz="3200" b="1" dirty="0">
              <a:solidFill>
                <a:schemeClr val="bg1"/>
              </a:solidFill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6682802" y="5608947"/>
            <a:ext cx="18197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solidFill>
                  <a:schemeClr val="bg1"/>
                </a:solidFill>
              </a:rPr>
              <a:t>Tak </a:t>
            </a:r>
            <a:r>
              <a:rPr lang="pl-PL" sz="4000" b="1" dirty="0" smtClean="0">
                <a:solidFill>
                  <a:schemeClr val="bg1"/>
                </a:solidFill>
              </a:rPr>
              <a:t>jest</a:t>
            </a:r>
            <a:endParaRPr lang="pl-PL" sz="32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93139" y="739863"/>
            <a:ext cx="118494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Barkowa – Ogrodowa</a:t>
            </a:r>
            <a:r>
              <a:rPr lang="pl-PL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I Armii Wojska Polskiego - Osadników Wojskowych – Owocowa</a:t>
            </a:r>
            <a:r>
              <a:rPr lang="pl-PL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Prosta </a:t>
            </a:r>
            <a:r>
              <a:rPr lang="pl-PL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Wąska</a:t>
            </a:r>
            <a:r>
              <a:rPr lang="pl-PL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Brzozowa </a:t>
            </a:r>
            <a:r>
              <a:rPr lang="pl-PL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Promowa</a:t>
            </a:r>
            <a:r>
              <a:rPr lang="pl-PL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–Warzywna - Wierzbowa </a:t>
            </a:r>
            <a:r>
              <a:rPr lang="pl-PL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Trzcinowa</a:t>
            </a:r>
            <a:r>
              <a:rPr lang="pl-PL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Miodowa </a:t>
            </a:r>
            <a:r>
              <a:rPr lang="pl-PL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Kanałowa – Głęboka – Łęgowa – Mostowa - Zacisze</a:t>
            </a:r>
          </a:p>
        </p:txBody>
      </p:sp>
    </p:spTree>
    <p:extLst>
      <p:ext uri="{BB962C8B-B14F-4D97-AF65-F5344CB8AC3E}">
        <p14:creationId xmlns:p14="http://schemas.microsoft.com/office/powerpoint/2010/main" val="325587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7477" y="93811"/>
            <a:ext cx="628076" cy="846529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4007932" y="90400"/>
            <a:ext cx="4484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Przebudowa 19 dróg</a:t>
            </a:r>
            <a:endParaRPr lang="pl-PL" sz="28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9" y="1833476"/>
            <a:ext cx="5610077" cy="48530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9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148" y="1833476"/>
            <a:ext cx="6013183" cy="48530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51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pole tekstowe 9"/>
          <p:cNvSpPr txBox="1"/>
          <p:nvPr/>
        </p:nvSpPr>
        <p:spPr>
          <a:xfrm>
            <a:off x="376270" y="5476972"/>
            <a:ext cx="18197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solidFill>
                  <a:schemeClr val="bg1"/>
                </a:solidFill>
              </a:rPr>
              <a:t>Tak </a:t>
            </a:r>
            <a:r>
              <a:rPr lang="pl-PL" sz="4000" b="1" dirty="0" smtClean="0">
                <a:solidFill>
                  <a:schemeClr val="bg1"/>
                </a:solidFill>
              </a:rPr>
              <a:t>jest</a:t>
            </a:r>
            <a:endParaRPr lang="pl-PL" sz="3200" b="1" dirty="0">
              <a:solidFill>
                <a:schemeClr val="bg1"/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6682802" y="5476972"/>
            <a:ext cx="18197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solidFill>
                  <a:schemeClr val="bg1"/>
                </a:solidFill>
              </a:rPr>
              <a:t>Tak </a:t>
            </a:r>
            <a:r>
              <a:rPr lang="pl-PL" sz="4000" b="1" dirty="0" smtClean="0">
                <a:solidFill>
                  <a:schemeClr val="bg1"/>
                </a:solidFill>
              </a:rPr>
              <a:t>jest</a:t>
            </a:r>
            <a:endParaRPr lang="pl-PL" sz="3200" b="1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93139" y="763655"/>
            <a:ext cx="120817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Barkowa – Ogrodowa</a:t>
            </a:r>
            <a:r>
              <a:rPr lang="pl-PL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I Armii Wojska Polskiego - Osadników Wojskowych – Owocowa</a:t>
            </a:r>
            <a:r>
              <a:rPr lang="pl-PL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Prosta </a:t>
            </a:r>
            <a:r>
              <a:rPr lang="pl-PL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Wąska</a:t>
            </a:r>
            <a:r>
              <a:rPr lang="pl-PL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Brzozowa </a:t>
            </a:r>
            <a:r>
              <a:rPr lang="pl-PL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Promowa</a:t>
            </a:r>
            <a:r>
              <a:rPr lang="pl-PL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–Warzywna - Wierzbowa </a:t>
            </a:r>
            <a:r>
              <a:rPr lang="pl-PL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Trzcinowa</a:t>
            </a:r>
            <a:r>
              <a:rPr lang="pl-PL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Miodowa </a:t>
            </a:r>
            <a:r>
              <a:rPr lang="pl-PL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Kanałowa – Głęboka – Łęgowa – Mostowa - Zacisze</a:t>
            </a:r>
          </a:p>
        </p:txBody>
      </p:sp>
    </p:spTree>
    <p:extLst>
      <p:ext uri="{BB962C8B-B14F-4D97-AF65-F5344CB8AC3E}">
        <p14:creationId xmlns:p14="http://schemas.microsoft.com/office/powerpoint/2010/main" val="402941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muga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Niestandardowy 1">
      <a:majorFont>
        <a:latin typeface="Cambria"/>
        <a:ea typeface=""/>
        <a:cs typeface=""/>
      </a:majorFont>
      <a:minorFont>
        <a:latin typeface="Cambria"/>
        <a:ea typeface=""/>
        <a:cs typeface=""/>
      </a:minorFont>
    </a:fontScheme>
    <a:fmtScheme name="Smug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6628</TotalTime>
  <Words>1170</Words>
  <Application>Microsoft Office PowerPoint</Application>
  <PresentationFormat>Panoramiczny</PresentationFormat>
  <Paragraphs>262</Paragraphs>
  <Slides>60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60</vt:i4>
      </vt:variant>
    </vt:vector>
  </HeadingPairs>
  <TitlesOfParts>
    <vt:vector size="66" baseType="lpstr">
      <vt:lpstr>Arial</vt:lpstr>
      <vt:lpstr>Cambria</vt:lpstr>
      <vt:lpstr>Candara</vt:lpstr>
      <vt:lpstr>Wingdings</vt:lpstr>
      <vt:lpstr>Wingdings 3</vt:lpstr>
      <vt:lpstr>Smuga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tambroszczyk</dc:creator>
  <cp:lastModifiedBy>Michalska Barbara</cp:lastModifiedBy>
  <cp:revision>546</cp:revision>
  <cp:lastPrinted>2020-01-16T12:23:39Z</cp:lastPrinted>
  <dcterms:created xsi:type="dcterms:W3CDTF">2019-01-16T09:54:20Z</dcterms:created>
  <dcterms:modified xsi:type="dcterms:W3CDTF">2022-12-20T07:48:36Z</dcterms:modified>
</cp:coreProperties>
</file>