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 ContentType="image/t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20"/>
  </p:notesMasterIdLst>
  <p:sldIdLst>
    <p:sldId id="256" r:id="rId2"/>
    <p:sldId id="257" r:id="rId3"/>
    <p:sldId id="372"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3" r:id="rId27"/>
    <p:sldId id="281" r:id="rId28"/>
    <p:sldId id="282"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7" r:id="rId72"/>
    <p:sldId id="328" r:id="rId73"/>
    <p:sldId id="329" r:id="rId74"/>
    <p:sldId id="330" r:id="rId75"/>
    <p:sldId id="331" r:id="rId76"/>
    <p:sldId id="332" r:id="rId77"/>
    <p:sldId id="333" r:id="rId78"/>
    <p:sldId id="334" r:id="rId79"/>
    <p:sldId id="335" r:id="rId80"/>
    <p:sldId id="338" r:id="rId81"/>
    <p:sldId id="339" r:id="rId82"/>
    <p:sldId id="340" r:id="rId83"/>
    <p:sldId id="341" r:id="rId84"/>
    <p:sldId id="342" r:id="rId85"/>
    <p:sldId id="343" r:id="rId86"/>
    <p:sldId id="344" r:id="rId87"/>
    <p:sldId id="345" r:id="rId88"/>
    <p:sldId id="346" r:id="rId89"/>
    <p:sldId id="348" r:id="rId90"/>
    <p:sldId id="349" r:id="rId91"/>
    <p:sldId id="350" r:id="rId92"/>
    <p:sldId id="351" r:id="rId93"/>
    <p:sldId id="352" r:id="rId94"/>
    <p:sldId id="353" r:id="rId95"/>
    <p:sldId id="354" r:id="rId96"/>
    <p:sldId id="355" r:id="rId97"/>
    <p:sldId id="357" r:id="rId98"/>
    <p:sldId id="359" r:id="rId99"/>
    <p:sldId id="362" r:id="rId100"/>
    <p:sldId id="373" r:id="rId101"/>
    <p:sldId id="374" r:id="rId102"/>
    <p:sldId id="375" r:id="rId103"/>
    <p:sldId id="376" r:id="rId104"/>
    <p:sldId id="377" r:id="rId105"/>
    <p:sldId id="378" r:id="rId106"/>
    <p:sldId id="379" r:id="rId107"/>
    <p:sldId id="380" r:id="rId108"/>
    <p:sldId id="381" r:id="rId109"/>
    <p:sldId id="382" r:id="rId110"/>
    <p:sldId id="383" r:id="rId111"/>
    <p:sldId id="384" r:id="rId112"/>
    <p:sldId id="385" r:id="rId113"/>
    <p:sldId id="386" r:id="rId114"/>
    <p:sldId id="387" r:id="rId115"/>
    <p:sldId id="365" r:id="rId116"/>
    <p:sldId id="366" r:id="rId117"/>
    <p:sldId id="367" r:id="rId118"/>
    <p:sldId id="368" r:id="rId11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1pPr>
    <a:lvl2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2pPr>
    <a:lvl3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3pPr>
    <a:lvl4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4pPr>
    <a:lvl5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5pPr>
    <a:lvl6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6pPr>
    <a:lvl7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7pPr>
    <a:lvl8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8pPr>
    <a:lvl9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a:tcStyle>
        <a:tcBdr/>
        <a:fill>
          <a:solidFill>
            <a:srgbClr val="FFE8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5E5E5E"/>
        </a:fontRef>
        <a:srgbClr val="5E5E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5E5E5E"/>
        </a:fontRef>
        <a:srgbClr val="5E5E5E"/>
      </a:tcTxStyle>
      <a:tcStyle>
        <a:tcBdr>
          <a:left>
            <a:ln w="12700" cap="flat">
              <a:noFill/>
              <a:miter lim="400000"/>
            </a:ln>
          </a:left>
          <a:right>
            <a:ln w="12700" cap="flat">
              <a:noFill/>
              <a:miter lim="400000"/>
            </a:ln>
          </a:right>
          <a:top>
            <a:ln w="508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1D1"/>
          </a:solidFill>
        </a:fill>
      </a:tcStyle>
    </a:wholeTbl>
    <a:band2H>
      <a:tcTxStyle/>
      <a:tcStyle>
        <a:tcBdr/>
        <a:fill>
          <a:solidFill>
            <a:srgbClr val="E9E9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Row>
  </a:tblStyle>
  <a:tblStyle styleId="{2708684C-4D16-4618-839F-0558EEFCDFE6}" styleName="">
    <a:tblBg/>
    <a:wholeTbl>
      <a:tcTxStyle b="off"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wholeTbl>
    <a:band2H>
      <a:tcTxStyle/>
      <a:tcStyle>
        <a:tcBdr/>
        <a:fill>
          <a:solidFill>
            <a:srgbClr val="FFFFFF"/>
          </a:solidFill>
        </a:fill>
      </a:tcStyle>
    </a:band2H>
    <a:firstCol>
      <a:tcTxStyle b="on"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firstCol>
    <a:lastRow>
      <a:tcTxStyle b="on"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508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lastRow>
    <a:firstRow>
      <a:tcTxStyle b="on"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254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9" d="100"/>
          <a:sy n="49" d="100"/>
        </p:scale>
        <p:origin x="72"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8" name="Shape 168"/>
          <p:cNvSpPr>
            <a:spLocks noGrp="1" noRot="1" noChangeAspect="1"/>
          </p:cNvSpPr>
          <p:nvPr>
            <p:ph type="sldImg"/>
          </p:nvPr>
        </p:nvSpPr>
        <p:spPr>
          <a:xfrm>
            <a:off x="1143000" y="685800"/>
            <a:ext cx="4572000" cy="3429000"/>
          </a:xfrm>
          <a:prstGeom prst="rect">
            <a:avLst/>
          </a:prstGeom>
        </p:spPr>
        <p:txBody>
          <a:bodyPr/>
          <a:lstStyle/>
          <a:p>
            <a:endParaRPr/>
          </a:p>
        </p:txBody>
      </p:sp>
      <p:sp>
        <p:nvSpPr>
          <p:cNvPr id="169" name="Shape 16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ytuł">
    <p:spTree>
      <p:nvGrpSpPr>
        <p:cNvPr id="1" name=""/>
        <p:cNvGrpSpPr/>
        <p:nvPr/>
      </p:nvGrpSpPr>
      <p:grpSpPr>
        <a:xfrm>
          <a:off x="0" y="0"/>
          <a:ext cx="0" cy="0"/>
          <a:chOff x="0" y="0"/>
          <a:chExt cx="0" cy="0"/>
        </a:xfrm>
      </p:grpSpPr>
      <p:sp>
        <p:nvSpPr>
          <p:cNvPr id="11" name="Treść - poziom 1…"/>
          <p:cNvSpPr txBox="1">
            <a:spLocks noGrp="1"/>
          </p:cNvSpPr>
          <p:nvPr>
            <p:ph type="body" sz="quarter" idx="1" hasCustomPrompt="1"/>
          </p:nvPr>
        </p:nvSpPr>
        <p:spPr>
          <a:xfrm>
            <a:off x="1201340" y="11859862"/>
            <a:ext cx="21971004" cy="636980"/>
          </a:xfrm>
          <a:prstGeom prst="rect">
            <a:avLst/>
          </a:prstGeom>
        </p:spPr>
        <p:txBody>
          <a:bodyPr lIns="45718" tIns="45718" rIns="45718" bIns="45718" numCol="1" spcCol="38100"/>
          <a:lstStyle>
            <a:lvl1pPr marL="0" indent="0" defTabSz="825500">
              <a:lnSpc>
                <a:spcPct val="100000"/>
              </a:lnSpc>
              <a:spcBef>
                <a:spcPts val="0"/>
              </a:spcBef>
              <a:buSzTx/>
              <a:buNone/>
              <a:defRPr sz="3600" b="1">
                <a:latin typeface="+mj-lt"/>
                <a:ea typeface="+mj-ea"/>
                <a:cs typeface="+mj-cs"/>
                <a:sym typeface="Helvetica Neue"/>
              </a:defRPr>
            </a:lvl1pPr>
            <a:lvl2pPr marL="1066800" indent="-457200" defTabSz="825500">
              <a:lnSpc>
                <a:spcPct val="100000"/>
              </a:lnSpc>
              <a:spcBef>
                <a:spcPts val="0"/>
              </a:spcBef>
              <a:defRPr sz="3600" b="1">
                <a:latin typeface="+mj-lt"/>
                <a:ea typeface="+mj-ea"/>
                <a:cs typeface="+mj-cs"/>
                <a:sym typeface="Helvetica Neue"/>
              </a:defRPr>
            </a:lvl2pPr>
            <a:lvl3pPr marL="1676400" indent="-457200" defTabSz="825500">
              <a:lnSpc>
                <a:spcPct val="100000"/>
              </a:lnSpc>
              <a:spcBef>
                <a:spcPts val="0"/>
              </a:spcBef>
              <a:defRPr sz="3600" b="1">
                <a:latin typeface="+mj-lt"/>
                <a:ea typeface="+mj-ea"/>
                <a:cs typeface="+mj-cs"/>
                <a:sym typeface="Helvetica Neue"/>
              </a:defRPr>
            </a:lvl3pPr>
            <a:lvl4pPr marL="2286000" indent="-457200" defTabSz="825500">
              <a:lnSpc>
                <a:spcPct val="100000"/>
              </a:lnSpc>
              <a:spcBef>
                <a:spcPts val="0"/>
              </a:spcBef>
              <a:defRPr sz="3600" b="1">
                <a:latin typeface="+mj-lt"/>
                <a:ea typeface="+mj-ea"/>
                <a:cs typeface="+mj-cs"/>
                <a:sym typeface="Helvetica Neue"/>
              </a:defRPr>
            </a:lvl4pPr>
            <a:lvl5pPr marL="2895600" indent="-457200" defTabSz="825500">
              <a:lnSpc>
                <a:spcPct val="100000"/>
              </a:lnSpc>
              <a:spcBef>
                <a:spcPts val="0"/>
              </a:spcBef>
              <a:defRPr sz="3600" b="1">
                <a:latin typeface="+mj-lt"/>
                <a:ea typeface="+mj-ea"/>
                <a:cs typeface="+mj-cs"/>
                <a:sym typeface="Helvetica Neue"/>
              </a:defRPr>
            </a:lvl5pPr>
          </a:lstStyle>
          <a:p>
            <a:r>
              <a:t>Autor i data</a:t>
            </a:r>
          </a:p>
          <a:p>
            <a:pPr lvl="1"/>
            <a:endParaRPr/>
          </a:p>
          <a:p>
            <a:pPr lvl="2"/>
            <a:endParaRPr/>
          </a:p>
          <a:p>
            <a:pPr lvl="3"/>
            <a:endParaRPr/>
          </a:p>
          <a:p>
            <a:pPr lvl="4"/>
            <a:endParaRPr/>
          </a:p>
        </p:txBody>
      </p:sp>
      <p:sp>
        <p:nvSpPr>
          <p:cNvPr id="12" name="Tytuł prezentacji"/>
          <p:cNvSpPr txBox="1">
            <a:spLocks noGrp="1"/>
          </p:cNvSpPr>
          <p:nvPr>
            <p:ph type="title" hasCustomPrompt="1"/>
          </p:nvPr>
        </p:nvSpPr>
        <p:spPr>
          <a:xfrm>
            <a:off x="1206496" y="2574991"/>
            <a:ext cx="21971005" cy="4648202"/>
          </a:xfrm>
          <a:prstGeom prst="rect">
            <a:avLst/>
          </a:prstGeom>
        </p:spPr>
        <p:txBody>
          <a:bodyPr anchor="b"/>
          <a:lstStyle>
            <a:lvl1pPr>
              <a:defRPr sz="11600" spc="-232"/>
            </a:lvl1pPr>
          </a:lstStyle>
          <a:p>
            <a:r>
              <a:t>Tytuł prezentacji</a:t>
            </a:r>
          </a:p>
        </p:txBody>
      </p:sp>
      <p:sp>
        <p:nvSpPr>
          <p:cNvPr id="13" name="Treść - poziom 1…"/>
          <p:cNvSpPr txBox="1">
            <a:spLocks noGrp="1"/>
          </p:cNvSpPr>
          <p:nvPr>
            <p:ph type="body" sz="quarter" idx="21" hasCustomPrompt="1"/>
          </p:nvPr>
        </p:nvSpPr>
        <p:spPr>
          <a:xfrm>
            <a:off x="1201342" y="7223190"/>
            <a:ext cx="21971002" cy="1905002"/>
          </a:xfrm>
          <a:prstGeom prst="rect">
            <a:avLst/>
          </a:prstGeom>
        </p:spPr>
        <p:txBody>
          <a:bodyPr numCol="1" spcCol="38100"/>
          <a:lstStyle>
            <a:lvl1pPr marL="0" indent="0" defTabSz="825500">
              <a:lnSpc>
                <a:spcPct val="100000"/>
              </a:lnSpc>
              <a:spcBef>
                <a:spcPts val="0"/>
              </a:spcBef>
              <a:buSzTx/>
              <a:buNone/>
              <a:defRPr sz="5500" b="1">
                <a:latin typeface="+mj-lt"/>
                <a:ea typeface="+mj-ea"/>
                <a:cs typeface="+mj-cs"/>
                <a:sym typeface="Helvetica Neue"/>
              </a:defRPr>
            </a:lvl1pPr>
          </a:lstStyle>
          <a:p>
            <a:r>
              <a:t>Podtytuł prezentacji</a:t>
            </a:r>
          </a:p>
        </p:txBody>
      </p:sp>
      <p:sp>
        <p:nvSpPr>
          <p:cNvPr id="14" name="Numer slajd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Oświadczenie">
    <p:spTree>
      <p:nvGrpSpPr>
        <p:cNvPr id="1" name=""/>
        <p:cNvGrpSpPr/>
        <p:nvPr/>
      </p:nvGrpSpPr>
      <p:grpSpPr>
        <a:xfrm>
          <a:off x="0" y="0"/>
          <a:ext cx="0" cy="0"/>
          <a:chOff x="0" y="0"/>
          <a:chExt cx="0" cy="0"/>
        </a:xfrm>
      </p:grpSpPr>
      <p:sp>
        <p:nvSpPr>
          <p:cNvPr id="98" name="Treść - poziom 1…"/>
          <p:cNvSpPr txBox="1">
            <a:spLocks noGrp="1"/>
          </p:cNvSpPr>
          <p:nvPr>
            <p:ph type="body" sz="half" idx="1" hasCustomPrompt="1"/>
          </p:nvPr>
        </p:nvSpPr>
        <p:spPr>
          <a:xfrm>
            <a:off x="1206500" y="4920843"/>
            <a:ext cx="21971000" cy="3874314"/>
          </a:xfrm>
          <a:prstGeom prst="rect">
            <a:avLst/>
          </a:prstGeom>
        </p:spPr>
        <p:txBody>
          <a:bodyPr numCol="1" spcCol="38100"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Oświadczenie</a:t>
            </a:r>
          </a:p>
          <a:p>
            <a:pPr lvl="1"/>
            <a:endParaRPr/>
          </a:p>
          <a:p>
            <a:pPr lvl="2"/>
            <a:endParaRPr/>
          </a:p>
          <a:p>
            <a:pPr lvl="3"/>
            <a:endParaRPr/>
          </a:p>
          <a:p>
            <a:pPr lvl="4"/>
            <a:endParaRPr/>
          </a:p>
        </p:txBody>
      </p:sp>
      <p:sp>
        <p:nvSpPr>
          <p:cNvPr id="99" name="Numer slajd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Ważny fakt">
    <p:spTree>
      <p:nvGrpSpPr>
        <p:cNvPr id="1" name=""/>
        <p:cNvGrpSpPr/>
        <p:nvPr/>
      </p:nvGrpSpPr>
      <p:grpSpPr>
        <a:xfrm>
          <a:off x="0" y="0"/>
          <a:ext cx="0" cy="0"/>
          <a:chOff x="0" y="0"/>
          <a:chExt cx="0" cy="0"/>
        </a:xfrm>
      </p:grpSpPr>
      <p:sp>
        <p:nvSpPr>
          <p:cNvPr id="106" name="Treść - poziom 1…"/>
          <p:cNvSpPr txBox="1">
            <a:spLocks noGrp="1"/>
          </p:cNvSpPr>
          <p:nvPr>
            <p:ph type="body" idx="1" hasCustomPrompt="1"/>
          </p:nvPr>
        </p:nvSpPr>
        <p:spPr>
          <a:xfrm>
            <a:off x="1206500" y="1075926"/>
            <a:ext cx="21971000" cy="7241586"/>
          </a:xfrm>
          <a:prstGeom prst="rect">
            <a:avLst/>
          </a:prstGeom>
        </p:spPr>
        <p:txBody>
          <a:bodyPr numCol="1" spcCol="38100" anchor="b"/>
          <a:lstStyle>
            <a:lvl1pPr marL="0" indent="0" algn="ctr">
              <a:lnSpc>
                <a:spcPct val="80000"/>
              </a:lnSpc>
              <a:spcBef>
                <a:spcPts val="0"/>
              </a:spcBef>
              <a:buSzTx/>
              <a:buNone/>
              <a:defRPr sz="25000" b="1" spc="-250">
                <a:latin typeface="+mj-lt"/>
                <a:ea typeface="+mj-ea"/>
                <a:cs typeface="+mj-cs"/>
                <a:sym typeface="Helvetica Neue"/>
              </a:defRPr>
            </a:lvl1pPr>
            <a:lvl2pPr marL="0" indent="0" algn="ctr">
              <a:lnSpc>
                <a:spcPct val="80000"/>
              </a:lnSpc>
              <a:spcBef>
                <a:spcPts val="0"/>
              </a:spcBef>
              <a:buSzTx/>
              <a:buNone/>
              <a:defRPr sz="25000" b="1" spc="-250">
                <a:latin typeface="+mj-lt"/>
                <a:ea typeface="+mj-ea"/>
                <a:cs typeface="+mj-cs"/>
                <a:sym typeface="Helvetica Neue"/>
              </a:defRPr>
            </a:lvl2pPr>
            <a:lvl3pPr marL="0" indent="0" algn="ctr">
              <a:lnSpc>
                <a:spcPct val="80000"/>
              </a:lnSpc>
              <a:spcBef>
                <a:spcPts val="0"/>
              </a:spcBef>
              <a:buSzTx/>
              <a:buNone/>
              <a:defRPr sz="25000" b="1" spc="-250">
                <a:latin typeface="+mj-lt"/>
                <a:ea typeface="+mj-ea"/>
                <a:cs typeface="+mj-cs"/>
                <a:sym typeface="Helvetica Neue"/>
              </a:defRPr>
            </a:lvl3pPr>
            <a:lvl4pPr marL="0" indent="0" algn="ctr">
              <a:lnSpc>
                <a:spcPct val="80000"/>
              </a:lnSpc>
              <a:spcBef>
                <a:spcPts val="0"/>
              </a:spcBef>
              <a:buSzTx/>
              <a:buNone/>
              <a:defRPr sz="25000" b="1" spc="-250">
                <a:latin typeface="+mj-lt"/>
                <a:ea typeface="+mj-ea"/>
                <a:cs typeface="+mj-cs"/>
                <a:sym typeface="Helvetica Neue"/>
              </a:defRPr>
            </a:lvl4pPr>
            <a:lvl5pPr marL="0" indent="0" algn="ctr">
              <a:lnSpc>
                <a:spcPct val="80000"/>
              </a:lnSpc>
              <a:spcBef>
                <a:spcPts val="0"/>
              </a:spcBef>
              <a:buSzTx/>
              <a:buNone/>
              <a:defRPr sz="25000" b="1" spc="-250">
                <a:latin typeface="+mj-lt"/>
                <a:ea typeface="+mj-ea"/>
                <a:cs typeface="+mj-cs"/>
                <a:sym typeface="Helvetica Neue"/>
              </a:defRPr>
            </a:lvl5pPr>
          </a:lstStyle>
          <a:p>
            <a:r>
              <a:t>100%</a:t>
            </a:r>
          </a:p>
          <a:p>
            <a:pPr lvl="1"/>
            <a:endParaRPr/>
          </a:p>
          <a:p>
            <a:pPr lvl="2"/>
            <a:endParaRPr/>
          </a:p>
          <a:p>
            <a:pPr lvl="3"/>
            <a:endParaRPr/>
          </a:p>
          <a:p>
            <a:pPr lvl="4"/>
            <a:endParaRPr/>
          </a:p>
        </p:txBody>
      </p:sp>
      <p:sp>
        <p:nvSpPr>
          <p:cNvPr id="107" name="Informacje dotyczące faktu"/>
          <p:cNvSpPr txBox="1">
            <a:spLocks noGrp="1"/>
          </p:cNvSpPr>
          <p:nvPr>
            <p:ph type="body" sz="quarter" idx="21" hasCustomPrompt="1"/>
          </p:nvPr>
        </p:nvSpPr>
        <p:spPr>
          <a:xfrm>
            <a:off x="1206500" y="8262180"/>
            <a:ext cx="21971000" cy="934780"/>
          </a:xfrm>
          <a:prstGeom prst="rect">
            <a:avLst/>
          </a:prstGeom>
        </p:spPr>
        <p:txBody>
          <a:bodyPr lIns="45718" tIns="45718" rIns="45718" bIns="45718" numCol="1" spcCol="38100"/>
          <a:lstStyle>
            <a:lvl1pPr marL="0" indent="0" algn="ctr" defTabSz="825500">
              <a:lnSpc>
                <a:spcPct val="100000"/>
              </a:lnSpc>
              <a:spcBef>
                <a:spcPts val="0"/>
              </a:spcBef>
              <a:buSzTx/>
              <a:buNone/>
              <a:defRPr sz="5500" b="1">
                <a:latin typeface="+mj-lt"/>
                <a:ea typeface="+mj-ea"/>
                <a:cs typeface="+mj-cs"/>
                <a:sym typeface="Helvetica Neue"/>
              </a:defRPr>
            </a:lvl1pPr>
          </a:lstStyle>
          <a:p>
            <a:r>
              <a:t>Informacje dotyczące faktu</a:t>
            </a:r>
          </a:p>
        </p:txBody>
      </p:sp>
      <p:sp>
        <p:nvSpPr>
          <p:cNvPr id="108" name="Numer slajd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Cytat">
    <p:spTree>
      <p:nvGrpSpPr>
        <p:cNvPr id="1" name=""/>
        <p:cNvGrpSpPr/>
        <p:nvPr/>
      </p:nvGrpSpPr>
      <p:grpSpPr>
        <a:xfrm>
          <a:off x="0" y="0"/>
          <a:ext cx="0" cy="0"/>
          <a:chOff x="0" y="0"/>
          <a:chExt cx="0" cy="0"/>
        </a:xfrm>
      </p:grpSpPr>
      <p:sp>
        <p:nvSpPr>
          <p:cNvPr id="115" name="Treść - poziom 1…"/>
          <p:cNvSpPr txBox="1">
            <a:spLocks noGrp="1"/>
          </p:cNvSpPr>
          <p:nvPr>
            <p:ph type="body" sz="quarter" idx="1" hasCustomPrompt="1"/>
          </p:nvPr>
        </p:nvSpPr>
        <p:spPr>
          <a:xfrm>
            <a:off x="2430024" y="10675453"/>
            <a:ext cx="20200054" cy="636980"/>
          </a:xfrm>
          <a:prstGeom prst="rect">
            <a:avLst/>
          </a:prstGeom>
        </p:spPr>
        <p:txBody>
          <a:bodyPr lIns="45718" tIns="45718" rIns="45718" bIns="45718" numCol="1" spcCol="38100"/>
          <a:lstStyle>
            <a:lvl1pPr marL="0" indent="0" defTabSz="825500">
              <a:lnSpc>
                <a:spcPct val="100000"/>
              </a:lnSpc>
              <a:spcBef>
                <a:spcPts val="0"/>
              </a:spcBef>
              <a:buSzTx/>
              <a:buNone/>
              <a:defRPr sz="3600" b="1">
                <a:latin typeface="+mj-lt"/>
                <a:ea typeface="+mj-ea"/>
                <a:cs typeface="+mj-cs"/>
                <a:sym typeface="Helvetica Neue"/>
              </a:defRPr>
            </a:lvl1pPr>
            <a:lvl2pPr marL="1066800" indent="-457200" defTabSz="825500">
              <a:lnSpc>
                <a:spcPct val="100000"/>
              </a:lnSpc>
              <a:spcBef>
                <a:spcPts val="0"/>
              </a:spcBef>
              <a:defRPr sz="3600" b="1">
                <a:latin typeface="+mj-lt"/>
                <a:ea typeface="+mj-ea"/>
                <a:cs typeface="+mj-cs"/>
                <a:sym typeface="Helvetica Neue"/>
              </a:defRPr>
            </a:lvl2pPr>
            <a:lvl3pPr marL="1676400" indent="-457200" defTabSz="825500">
              <a:lnSpc>
                <a:spcPct val="100000"/>
              </a:lnSpc>
              <a:spcBef>
                <a:spcPts val="0"/>
              </a:spcBef>
              <a:defRPr sz="3600" b="1">
                <a:latin typeface="+mj-lt"/>
                <a:ea typeface="+mj-ea"/>
                <a:cs typeface="+mj-cs"/>
                <a:sym typeface="Helvetica Neue"/>
              </a:defRPr>
            </a:lvl3pPr>
            <a:lvl4pPr marL="2286000" indent="-457200" defTabSz="825500">
              <a:lnSpc>
                <a:spcPct val="100000"/>
              </a:lnSpc>
              <a:spcBef>
                <a:spcPts val="0"/>
              </a:spcBef>
              <a:defRPr sz="3600" b="1">
                <a:latin typeface="+mj-lt"/>
                <a:ea typeface="+mj-ea"/>
                <a:cs typeface="+mj-cs"/>
                <a:sym typeface="Helvetica Neue"/>
              </a:defRPr>
            </a:lvl4pPr>
            <a:lvl5pPr marL="2895600" indent="-457200" defTabSz="825500">
              <a:lnSpc>
                <a:spcPct val="100000"/>
              </a:lnSpc>
              <a:spcBef>
                <a:spcPts val="0"/>
              </a:spcBef>
              <a:defRPr sz="3600" b="1">
                <a:latin typeface="+mj-lt"/>
                <a:ea typeface="+mj-ea"/>
                <a:cs typeface="+mj-cs"/>
                <a:sym typeface="Helvetica Neue"/>
              </a:defRPr>
            </a:lvl5pPr>
          </a:lstStyle>
          <a:p>
            <a:r>
              <a:t>Uznanie autorstwa</a:t>
            </a:r>
          </a:p>
          <a:p>
            <a:pPr lvl="1"/>
            <a:endParaRPr/>
          </a:p>
          <a:p>
            <a:pPr lvl="2"/>
            <a:endParaRPr/>
          </a:p>
          <a:p>
            <a:pPr lvl="3"/>
            <a:endParaRPr/>
          </a:p>
          <a:p>
            <a:pPr lvl="4"/>
            <a:endParaRPr/>
          </a:p>
        </p:txBody>
      </p:sp>
      <p:sp>
        <p:nvSpPr>
          <p:cNvPr id="116" name="Treść - poziom 1…"/>
          <p:cNvSpPr txBox="1">
            <a:spLocks noGrp="1"/>
          </p:cNvSpPr>
          <p:nvPr>
            <p:ph type="body" sz="half" idx="21" hasCustomPrompt="1"/>
          </p:nvPr>
        </p:nvSpPr>
        <p:spPr>
          <a:xfrm>
            <a:off x="1753923" y="4939860"/>
            <a:ext cx="20876154" cy="3836281"/>
          </a:xfrm>
          <a:prstGeom prst="rect">
            <a:avLst/>
          </a:prstGeom>
        </p:spPr>
        <p:txBody>
          <a:bodyPr numCol="1" spcCol="38100"/>
          <a:lstStyle>
            <a:lvl1pPr marL="469900" indent="-300876">
              <a:spcBef>
                <a:spcPts val="0"/>
              </a:spcBef>
              <a:buSzTx/>
              <a:buNone/>
              <a:defRPr sz="8500" spc="-200">
                <a:latin typeface="Helvetica Neue Medium"/>
                <a:ea typeface="Helvetica Neue Medium"/>
                <a:cs typeface="Helvetica Neue Medium"/>
                <a:sym typeface="Helvetica Neue Medium"/>
              </a:defRPr>
            </a:lvl1pPr>
          </a:lstStyle>
          <a:p>
            <a:r>
              <a:t>„Cytat godny uwagi”</a:t>
            </a:r>
          </a:p>
        </p:txBody>
      </p:sp>
      <p:sp>
        <p:nvSpPr>
          <p:cNvPr id="117" name="Numer slajd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Zdjęcie (3 sztuki)">
    <p:spTree>
      <p:nvGrpSpPr>
        <p:cNvPr id="1" name=""/>
        <p:cNvGrpSpPr/>
        <p:nvPr/>
      </p:nvGrpSpPr>
      <p:grpSpPr>
        <a:xfrm>
          <a:off x="0" y="0"/>
          <a:ext cx="0" cy="0"/>
          <a:chOff x="0" y="0"/>
          <a:chExt cx="0" cy="0"/>
        </a:xfrm>
      </p:grpSpPr>
      <p:sp>
        <p:nvSpPr>
          <p:cNvPr id="124" name="obrazek"/>
          <p:cNvSpPr>
            <a:spLocks noGrp="1"/>
          </p:cNvSpPr>
          <p:nvPr>
            <p:ph type="pic" sz="quarter" idx="21"/>
          </p:nvPr>
        </p:nvSpPr>
        <p:spPr>
          <a:xfrm>
            <a:off x="15760700" y="1016000"/>
            <a:ext cx="7439099" cy="5949678"/>
          </a:xfrm>
          <a:prstGeom prst="rect">
            <a:avLst/>
          </a:prstGeom>
        </p:spPr>
        <p:txBody>
          <a:bodyPr lIns="91439" tIns="45719" rIns="91439" bIns="45719" numCol="1" spcCol="38100">
            <a:noAutofit/>
          </a:bodyPr>
          <a:lstStyle/>
          <a:p>
            <a:endParaRPr/>
          </a:p>
        </p:txBody>
      </p:sp>
      <p:sp>
        <p:nvSpPr>
          <p:cNvPr id="125" name="obrazek"/>
          <p:cNvSpPr>
            <a:spLocks noGrp="1"/>
          </p:cNvSpPr>
          <p:nvPr>
            <p:ph type="pic" sz="half" idx="22"/>
          </p:nvPr>
        </p:nvSpPr>
        <p:spPr>
          <a:xfrm>
            <a:off x="13500100" y="3978275"/>
            <a:ext cx="10439400" cy="12150181"/>
          </a:xfrm>
          <a:prstGeom prst="rect">
            <a:avLst/>
          </a:prstGeom>
        </p:spPr>
        <p:txBody>
          <a:bodyPr lIns="91439" tIns="45719" rIns="91439" bIns="45719" numCol="1" spcCol="38100">
            <a:noAutofit/>
          </a:bodyPr>
          <a:lstStyle/>
          <a:p>
            <a:endParaRPr/>
          </a:p>
        </p:txBody>
      </p:sp>
      <p:sp>
        <p:nvSpPr>
          <p:cNvPr id="126" name="obrazek"/>
          <p:cNvSpPr>
            <a:spLocks noGrp="1"/>
          </p:cNvSpPr>
          <p:nvPr>
            <p:ph type="pic" idx="23"/>
          </p:nvPr>
        </p:nvSpPr>
        <p:spPr>
          <a:xfrm>
            <a:off x="-139700" y="495300"/>
            <a:ext cx="16611600" cy="12458700"/>
          </a:xfrm>
          <a:prstGeom prst="rect">
            <a:avLst/>
          </a:prstGeom>
        </p:spPr>
        <p:txBody>
          <a:bodyPr lIns="91439" tIns="45719" rIns="91439" bIns="45719" numCol="1" spcCol="38100">
            <a:noAutofit/>
          </a:bodyPr>
          <a:lstStyle/>
          <a:p>
            <a:endParaRPr/>
          </a:p>
        </p:txBody>
      </p:sp>
      <p:sp>
        <p:nvSpPr>
          <p:cNvPr id="127" name="Numer slajd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Zdjęcie">
    <p:spTree>
      <p:nvGrpSpPr>
        <p:cNvPr id="1" name=""/>
        <p:cNvGrpSpPr/>
        <p:nvPr/>
      </p:nvGrpSpPr>
      <p:grpSpPr>
        <a:xfrm>
          <a:off x="0" y="0"/>
          <a:ext cx="0" cy="0"/>
          <a:chOff x="0" y="0"/>
          <a:chExt cx="0" cy="0"/>
        </a:xfrm>
      </p:grpSpPr>
      <p:sp>
        <p:nvSpPr>
          <p:cNvPr id="134" name="obrazek"/>
          <p:cNvSpPr>
            <a:spLocks noGrp="1"/>
          </p:cNvSpPr>
          <p:nvPr>
            <p:ph type="pic" idx="21"/>
          </p:nvPr>
        </p:nvSpPr>
        <p:spPr>
          <a:xfrm>
            <a:off x="-1333500" y="-5524500"/>
            <a:ext cx="27051000" cy="21640800"/>
          </a:xfrm>
          <a:prstGeom prst="rect">
            <a:avLst/>
          </a:prstGeom>
        </p:spPr>
        <p:txBody>
          <a:bodyPr lIns="91439" tIns="45719" rIns="91439" bIns="45719" numCol="1" spcCol="38100">
            <a:noAutofit/>
          </a:bodyPr>
          <a:lstStyle/>
          <a:p>
            <a:endParaRPr/>
          </a:p>
        </p:txBody>
      </p:sp>
      <p:sp>
        <p:nvSpPr>
          <p:cNvPr id="135" name="Numer slajdu"/>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usty">
    <p:spTree>
      <p:nvGrpSpPr>
        <p:cNvPr id="1" name=""/>
        <p:cNvGrpSpPr/>
        <p:nvPr/>
      </p:nvGrpSpPr>
      <p:grpSpPr>
        <a:xfrm>
          <a:off x="0" y="0"/>
          <a:ext cx="0" cy="0"/>
          <a:chOff x="0" y="0"/>
          <a:chExt cx="0" cy="0"/>
        </a:xfrm>
      </p:grpSpPr>
      <p:sp>
        <p:nvSpPr>
          <p:cNvPr id="142" name="Numer slajd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49" name="Slide Title"/>
          <p:cNvSpPr txBox="1">
            <a:spLocks noGrp="1"/>
          </p:cNvSpPr>
          <p:nvPr>
            <p:ph type="title" hasCustomPrompt="1"/>
          </p:nvPr>
        </p:nvSpPr>
        <p:spPr>
          <a:xfrm>
            <a:off x="1206500" y="1079500"/>
            <a:ext cx="21971000" cy="1433164"/>
          </a:xfrm>
          <a:prstGeom prst="rect">
            <a:avLst/>
          </a:prstGeom>
        </p:spPr>
        <p:txBody>
          <a:bodyPr/>
          <a:lstStyle/>
          <a:p>
            <a:r>
              <a:t>Slide Title</a:t>
            </a:r>
          </a:p>
        </p:txBody>
      </p:sp>
      <p:sp>
        <p:nvSpPr>
          <p:cNvPr id="150" name="Treść - poziom 1…"/>
          <p:cNvSpPr txBox="1">
            <a:spLocks noGrp="1"/>
          </p:cNvSpPr>
          <p:nvPr>
            <p:ph type="body" sz="quarter" idx="1" hasCustomPrompt="1"/>
          </p:nvPr>
        </p:nvSpPr>
        <p:spPr>
          <a:xfrm>
            <a:off x="1206500" y="2372961"/>
            <a:ext cx="21971000" cy="934781"/>
          </a:xfrm>
          <a:prstGeom prst="rect">
            <a:avLst/>
          </a:prstGeom>
        </p:spPr>
        <p:txBody>
          <a:bodyPr lIns="45718" tIns="45718" rIns="45718" bIns="45718" numCol="1" spcCol="38100"/>
          <a:lstStyle>
            <a:lvl1pPr marL="0" indent="0" defTabSz="825500">
              <a:lnSpc>
                <a:spcPct val="100000"/>
              </a:lnSpc>
              <a:spcBef>
                <a:spcPts val="0"/>
              </a:spcBef>
              <a:buSzTx/>
              <a:buNone/>
              <a:defRPr sz="5500" b="1">
                <a:latin typeface="+mj-lt"/>
                <a:ea typeface="+mj-ea"/>
                <a:cs typeface="+mj-cs"/>
                <a:sym typeface="Helvetica Neue"/>
              </a:defRPr>
            </a:lvl1pPr>
            <a:lvl2pPr marL="1308100" indent="-698500" defTabSz="825500">
              <a:lnSpc>
                <a:spcPct val="100000"/>
              </a:lnSpc>
              <a:spcBef>
                <a:spcPts val="0"/>
              </a:spcBef>
              <a:defRPr sz="5500" b="1">
                <a:latin typeface="+mj-lt"/>
                <a:ea typeface="+mj-ea"/>
                <a:cs typeface="+mj-cs"/>
                <a:sym typeface="Helvetica Neue"/>
              </a:defRPr>
            </a:lvl2pPr>
            <a:lvl3pPr marL="1917700" indent="-698500" defTabSz="825500">
              <a:lnSpc>
                <a:spcPct val="100000"/>
              </a:lnSpc>
              <a:spcBef>
                <a:spcPts val="0"/>
              </a:spcBef>
              <a:defRPr sz="5500" b="1">
                <a:latin typeface="+mj-lt"/>
                <a:ea typeface="+mj-ea"/>
                <a:cs typeface="+mj-cs"/>
                <a:sym typeface="Helvetica Neue"/>
              </a:defRPr>
            </a:lvl3pPr>
            <a:lvl4pPr marL="2527300" indent="-698500" defTabSz="825500">
              <a:lnSpc>
                <a:spcPct val="100000"/>
              </a:lnSpc>
              <a:spcBef>
                <a:spcPts val="0"/>
              </a:spcBef>
              <a:defRPr sz="5500" b="1">
                <a:latin typeface="+mj-lt"/>
                <a:ea typeface="+mj-ea"/>
                <a:cs typeface="+mj-cs"/>
                <a:sym typeface="Helvetica Neue"/>
              </a:defRPr>
            </a:lvl4pPr>
            <a:lvl5pPr marL="3136900" indent="-698500" defTabSz="825500">
              <a:lnSpc>
                <a:spcPct val="100000"/>
              </a:lnSpc>
              <a:spcBef>
                <a:spcPts val="0"/>
              </a:spcBef>
              <a:defRPr sz="5500" b="1">
                <a:latin typeface="+mj-lt"/>
                <a:ea typeface="+mj-ea"/>
                <a:cs typeface="+mj-cs"/>
                <a:sym typeface="Helvetica Neue"/>
              </a:defRPr>
            </a:lvl5pPr>
          </a:lstStyle>
          <a:p>
            <a:r>
              <a:t>Slide Subtitle</a:t>
            </a:r>
          </a:p>
          <a:p>
            <a:pPr lvl="1"/>
            <a:endParaRPr/>
          </a:p>
          <a:p>
            <a:pPr lvl="2"/>
            <a:endParaRPr/>
          </a:p>
          <a:p>
            <a:pPr lvl="3"/>
            <a:endParaRPr/>
          </a:p>
          <a:p>
            <a:pPr lvl="4"/>
            <a:endParaRPr/>
          </a:p>
        </p:txBody>
      </p:sp>
      <p:sp>
        <p:nvSpPr>
          <p:cNvPr id="151" name="Treść - poziom 1…"/>
          <p:cNvSpPr txBox="1">
            <a:spLocks noGrp="1"/>
          </p:cNvSpPr>
          <p:nvPr>
            <p:ph type="body" idx="21" hasCustomPrompt="1"/>
          </p:nvPr>
        </p:nvSpPr>
        <p:spPr>
          <a:xfrm>
            <a:off x="1206500" y="4248503"/>
            <a:ext cx="21971000" cy="8256014"/>
          </a:xfrm>
          <a:prstGeom prst="rect">
            <a:avLst/>
          </a:prstGeom>
        </p:spPr>
        <p:txBody>
          <a:bodyPr numCol="1" spcCol="38100"/>
          <a:lstStyle/>
          <a:p>
            <a:r>
              <a:t>Slide bullet text</a:t>
            </a:r>
          </a:p>
        </p:txBody>
      </p:sp>
      <p:sp>
        <p:nvSpPr>
          <p:cNvPr id="152" name="Numer slajd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59" name="Slide Title"/>
          <p:cNvSpPr txBox="1">
            <a:spLocks noGrp="1"/>
          </p:cNvSpPr>
          <p:nvPr>
            <p:ph type="title" hasCustomPrompt="1"/>
          </p:nvPr>
        </p:nvSpPr>
        <p:spPr>
          <a:xfrm>
            <a:off x="1206500" y="1079500"/>
            <a:ext cx="21971000" cy="1433164"/>
          </a:xfrm>
          <a:prstGeom prst="rect">
            <a:avLst/>
          </a:prstGeom>
        </p:spPr>
        <p:txBody>
          <a:bodyPr/>
          <a:lstStyle/>
          <a:p>
            <a:r>
              <a:t>Slide Title</a:t>
            </a:r>
          </a:p>
        </p:txBody>
      </p:sp>
      <p:sp>
        <p:nvSpPr>
          <p:cNvPr id="160" name="Treść - poziom 1…"/>
          <p:cNvSpPr txBox="1">
            <a:spLocks noGrp="1"/>
          </p:cNvSpPr>
          <p:nvPr>
            <p:ph type="body" sz="quarter" idx="1" hasCustomPrompt="1"/>
          </p:nvPr>
        </p:nvSpPr>
        <p:spPr>
          <a:xfrm>
            <a:off x="1206500" y="2372961"/>
            <a:ext cx="21971000" cy="934781"/>
          </a:xfrm>
          <a:prstGeom prst="rect">
            <a:avLst/>
          </a:prstGeom>
        </p:spPr>
        <p:txBody>
          <a:bodyPr lIns="45718" tIns="45718" rIns="45718" bIns="45718" numCol="1" spcCol="38100"/>
          <a:lstStyle>
            <a:lvl1pPr marL="0" indent="0" defTabSz="825500">
              <a:lnSpc>
                <a:spcPct val="100000"/>
              </a:lnSpc>
              <a:spcBef>
                <a:spcPts val="0"/>
              </a:spcBef>
              <a:buSzTx/>
              <a:buNone/>
              <a:defRPr sz="5500" b="1">
                <a:latin typeface="+mj-lt"/>
                <a:ea typeface="+mj-ea"/>
                <a:cs typeface="+mj-cs"/>
                <a:sym typeface="Helvetica Neue"/>
              </a:defRPr>
            </a:lvl1pPr>
            <a:lvl2pPr marL="1308100" indent="-698500" defTabSz="825500">
              <a:lnSpc>
                <a:spcPct val="100000"/>
              </a:lnSpc>
              <a:spcBef>
                <a:spcPts val="0"/>
              </a:spcBef>
              <a:defRPr sz="5500" b="1">
                <a:latin typeface="+mj-lt"/>
                <a:ea typeface="+mj-ea"/>
                <a:cs typeface="+mj-cs"/>
                <a:sym typeface="Helvetica Neue"/>
              </a:defRPr>
            </a:lvl2pPr>
            <a:lvl3pPr marL="1917700" indent="-698500" defTabSz="825500">
              <a:lnSpc>
                <a:spcPct val="100000"/>
              </a:lnSpc>
              <a:spcBef>
                <a:spcPts val="0"/>
              </a:spcBef>
              <a:defRPr sz="5500" b="1">
                <a:latin typeface="+mj-lt"/>
                <a:ea typeface="+mj-ea"/>
                <a:cs typeface="+mj-cs"/>
                <a:sym typeface="Helvetica Neue"/>
              </a:defRPr>
            </a:lvl3pPr>
            <a:lvl4pPr marL="2527300" indent="-698500" defTabSz="825500">
              <a:lnSpc>
                <a:spcPct val="100000"/>
              </a:lnSpc>
              <a:spcBef>
                <a:spcPts val="0"/>
              </a:spcBef>
              <a:defRPr sz="5500" b="1">
                <a:latin typeface="+mj-lt"/>
                <a:ea typeface="+mj-ea"/>
                <a:cs typeface="+mj-cs"/>
                <a:sym typeface="Helvetica Neue"/>
              </a:defRPr>
            </a:lvl4pPr>
            <a:lvl5pPr marL="3136900" indent="-698500" defTabSz="825500">
              <a:lnSpc>
                <a:spcPct val="100000"/>
              </a:lnSpc>
              <a:spcBef>
                <a:spcPts val="0"/>
              </a:spcBef>
              <a:defRPr sz="5500" b="1">
                <a:latin typeface="+mj-lt"/>
                <a:ea typeface="+mj-ea"/>
                <a:cs typeface="+mj-cs"/>
                <a:sym typeface="Helvetica Neue"/>
              </a:defRPr>
            </a:lvl5pPr>
          </a:lstStyle>
          <a:p>
            <a:r>
              <a:t>Slide Subtitle</a:t>
            </a:r>
          </a:p>
          <a:p>
            <a:pPr lvl="1"/>
            <a:endParaRPr/>
          </a:p>
          <a:p>
            <a:pPr lvl="2"/>
            <a:endParaRPr/>
          </a:p>
          <a:p>
            <a:pPr lvl="3"/>
            <a:endParaRPr/>
          </a:p>
          <a:p>
            <a:pPr lvl="4"/>
            <a:endParaRPr/>
          </a:p>
        </p:txBody>
      </p:sp>
      <p:sp>
        <p:nvSpPr>
          <p:cNvPr id="161" name="Treść - poziom 1…"/>
          <p:cNvSpPr txBox="1">
            <a:spLocks noGrp="1"/>
          </p:cNvSpPr>
          <p:nvPr>
            <p:ph type="body" idx="21" hasCustomPrompt="1"/>
          </p:nvPr>
        </p:nvSpPr>
        <p:spPr>
          <a:xfrm>
            <a:off x="1206500" y="4248503"/>
            <a:ext cx="21971000" cy="8256014"/>
          </a:xfrm>
          <a:prstGeom prst="rect">
            <a:avLst/>
          </a:prstGeom>
        </p:spPr>
        <p:txBody>
          <a:bodyPr numCol="1" spcCol="38100"/>
          <a:lstStyle>
            <a:lvl1pPr marL="609600" indent="-609600">
              <a:defRPr sz="4800">
                <a:latin typeface="+mj-lt"/>
                <a:ea typeface="+mj-ea"/>
                <a:cs typeface="+mj-cs"/>
                <a:sym typeface="Helvetica Neue"/>
              </a:defRPr>
            </a:lvl1pPr>
          </a:lstStyle>
          <a:p>
            <a:r>
              <a:t>Slide bullet text</a:t>
            </a:r>
          </a:p>
        </p:txBody>
      </p:sp>
      <p:sp>
        <p:nvSpPr>
          <p:cNvPr id="162" name="Numer slajd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ytuł i zdjęcie">
    <p:spTree>
      <p:nvGrpSpPr>
        <p:cNvPr id="1" name=""/>
        <p:cNvGrpSpPr/>
        <p:nvPr/>
      </p:nvGrpSpPr>
      <p:grpSpPr>
        <a:xfrm>
          <a:off x="0" y="0"/>
          <a:ext cx="0" cy="0"/>
          <a:chOff x="0" y="0"/>
          <a:chExt cx="0" cy="0"/>
        </a:xfrm>
      </p:grpSpPr>
      <p:sp>
        <p:nvSpPr>
          <p:cNvPr id="21" name="666699290_02_crop_3159x1892.jpg"/>
          <p:cNvSpPr>
            <a:spLocks noGrp="1"/>
          </p:cNvSpPr>
          <p:nvPr>
            <p:ph type="pic" idx="21"/>
          </p:nvPr>
        </p:nvSpPr>
        <p:spPr>
          <a:xfrm>
            <a:off x="-1155700" y="-1295400"/>
            <a:ext cx="26746200" cy="16018933"/>
          </a:xfrm>
          <a:prstGeom prst="rect">
            <a:avLst/>
          </a:prstGeom>
        </p:spPr>
        <p:txBody>
          <a:bodyPr lIns="91439" tIns="45719" rIns="91439" bIns="45719" numCol="1" spcCol="38100">
            <a:noAutofit/>
          </a:bodyPr>
          <a:lstStyle/>
          <a:p>
            <a:endParaRPr/>
          </a:p>
        </p:txBody>
      </p:sp>
      <p:sp>
        <p:nvSpPr>
          <p:cNvPr id="22" name="Tytuł prezentacji"/>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Tytuł prezentacji</a:t>
            </a:r>
          </a:p>
        </p:txBody>
      </p:sp>
      <p:sp>
        <p:nvSpPr>
          <p:cNvPr id="23" name="Treść - poziom 1…"/>
          <p:cNvSpPr txBox="1">
            <a:spLocks noGrp="1"/>
          </p:cNvSpPr>
          <p:nvPr>
            <p:ph type="body" sz="quarter" idx="1" hasCustomPrompt="1"/>
          </p:nvPr>
        </p:nvSpPr>
        <p:spPr>
          <a:xfrm>
            <a:off x="1207690" y="1106137"/>
            <a:ext cx="21968621" cy="636980"/>
          </a:xfrm>
          <a:prstGeom prst="rect">
            <a:avLst/>
          </a:prstGeom>
        </p:spPr>
        <p:txBody>
          <a:bodyPr lIns="45718" tIns="45718" rIns="45718" bIns="45718" numCol="1" spcCol="38100"/>
          <a:lstStyle>
            <a:lvl1pPr marL="0" indent="0" defTabSz="825500">
              <a:lnSpc>
                <a:spcPct val="100000"/>
              </a:lnSpc>
              <a:spcBef>
                <a:spcPts val="0"/>
              </a:spcBef>
              <a:buSzTx/>
              <a:buNone/>
              <a:defRPr sz="3600" b="1">
                <a:latin typeface="+mj-lt"/>
                <a:ea typeface="+mj-ea"/>
                <a:cs typeface="+mj-cs"/>
                <a:sym typeface="Helvetica Neue"/>
              </a:defRPr>
            </a:lvl1pPr>
            <a:lvl2pPr marL="1066800" indent="-457200" defTabSz="825500">
              <a:lnSpc>
                <a:spcPct val="100000"/>
              </a:lnSpc>
              <a:spcBef>
                <a:spcPts val="0"/>
              </a:spcBef>
              <a:defRPr sz="3600" b="1">
                <a:latin typeface="+mj-lt"/>
                <a:ea typeface="+mj-ea"/>
                <a:cs typeface="+mj-cs"/>
                <a:sym typeface="Helvetica Neue"/>
              </a:defRPr>
            </a:lvl2pPr>
            <a:lvl3pPr marL="1676400" indent="-457200" defTabSz="825500">
              <a:lnSpc>
                <a:spcPct val="100000"/>
              </a:lnSpc>
              <a:spcBef>
                <a:spcPts val="0"/>
              </a:spcBef>
              <a:defRPr sz="3600" b="1">
                <a:latin typeface="+mj-lt"/>
                <a:ea typeface="+mj-ea"/>
                <a:cs typeface="+mj-cs"/>
                <a:sym typeface="Helvetica Neue"/>
              </a:defRPr>
            </a:lvl3pPr>
            <a:lvl4pPr marL="2286000" indent="-457200" defTabSz="825500">
              <a:lnSpc>
                <a:spcPct val="100000"/>
              </a:lnSpc>
              <a:spcBef>
                <a:spcPts val="0"/>
              </a:spcBef>
              <a:defRPr sz="3600" b="1">
                <a:latin typeface="+mj-lt"/>
                <a:ea typeface="+mj-ea"/>
                <a:cs typeface="+mj-cs"/>
                <a:sym typeface="Helvetica Neue"/>
              </a:defRPr>
            </a:lvl4pPr>
            <a:lvl5pPr marL="2895600" indent="-457200" defTabSz="825500">
              <a:lnSpc>
                <a:spcPct val="100000"/>
              </a:lnSpc>
              <a:spcBef>
                <a:spcPts val="0"/>
              </a:spcBef>
              <a:defRPr sz="3600" b="1">
                <a:latin typeface="+mj-lt"/>
                <a:ea typeface="+mj-ea"/>
                <a:cs typeface="+mj-cs"/>
                <a:sym typeface="Helvetica Neue"/>
              </a:defRPr>
            </a:lvl5pPr>
          </a:lstStyle>
          <a:p>
            <a:r>
              <a:t>Autor i data</a:t>
            </a:r>
          </a:p>
          <a:p>
            <a:pPr lvl="1"/>
            <a:endParaRPr/>
          </a:p>
          <a:p>
            <a:pPr lvl="2"/>
            <a:endParaRPr/>
          </a:p>
          <a:p>
            <a:pPr lvl="3"/>
            <a:endParaRPr/>
          </a:p>
          <a:p>
            <a:pPr lvl="4"/>
            <a:endParaRPr/>
          </a:p>
        </p:txBody>
      </p:sp>
      <p:sp>
        <p:nvSpPr>
          <p:cNvPr id="24" name="Treść - poziom 1…"/>
          <p:cNvSpPr txBox="1">
            <a:spLocks noGrp="1"/>
          </p:cNvSpPr>
          <p:nvPr>
            <p:ph type="body" sz="quarter" idx="22" hasCustomPrompt="1"/>
          </p:nvPr>
        </p:nvSpPr>
        <p:spPr>
          <a:xfrm>
            <a:off x="1206500" y="11609909"/>
            <a:ext cx="21971000" cy="1116953"/>
          </a:xfrm>
          <a:prstGeom prst="rect">
            <a:avLst/>
          </a:prstGeom>
        </p:spPr>
        <p:txBody>
          <a:bodyPr numCol="1" spcCol="38100"/>
          <a:lstStyle>
            <a:lvl1pPr marL="0" indent="0" defTabSz="825500">
              <a:lnSpc>
                <a:spcPct val="100000"/>
              </a:lnSpc>
              <a:spcBef>
                <a:spcPts val="0"/>
              </a:spcBef>
              <a:buSzTx/>
              <a:buNone/>
              <a:defRPr sz="5500" b="1">
                <a:latin typeface="+mj-lt"/>
                <a:ea typeface="+mj-ea"/>
                <a:cs typeface="+mj-cs"/>
                <a:sym typeface="Helvetica Neue"/>
              </a:defRPr>
            </a:lvl1pPr>
          </a:lstStyle>
          <a:p>
            <a:r>
              <a:t>Podtytuł prezentacji</a:t>
            </a:r>
          </a:p>
        </p:txBody>
      </p:sp>
      <p:sp>
        <p:nvSpPr>
          <p:cNvPr id="25" name="Numer slajd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ytuł i zdjęcie (zamienny)">
    <p:spTree>
      <p:nvGrpSpPr>
        <p:cNvPr id="1" name=""/>
        <p:cNvGrpSpPr/>
        <p:nvPr/>
      </p:nvGrpSpPr>
      <p:grpSpPr>
        <a:xfrm>
          <a:off x="0" y="0"/>
          <a:ext cx="0" cy="0"/>
          <a:chOff x="0" y="0"/>
          <a:chExt cx="0" cy="0"/>
        </a:xfrm>
      </p:grpSpPr>
      <p:sp>
        <p:nvSpPr>
          <p:cNvPr id="32" name="910457886_1434x1669.jpg"/>
          <p:cNvSpPr>
            <a:spLocks noGrp="1"/>
          </p:cNvSpPr>
          <p:nvPr>
            <p:ph type="pic" idx="21"/>
          </p:nvPr>
        </p:nvSpPr>
        <p:spPr>
          <a:xfrm>
            <a:off x="10972800" y="-203200"/>
            <a:ext cx="12144837" cy="14135100"/>
          </a:xfrm>
          <a:prstGeom prst="rect">
            <a:avLst/>
          </a:prstGeom>
        </p:spPr>
        <p:txBody>
          <a:bodyPr lIns="91439" tIns="45719" rIns="91439" bIns="45719" numCol="1" spcCol="38100">
            <a:noAutofit/>
          </a:bodyPr>
          <a:lstStyle/>
          <a:p>
            <a:endParaRPr/>
          </a:p>
        </p:txBody>
      </p:sp>
      <p:sp>
        <p:nvSpPr>
          <p:cNvPr id="33" name="Tytuł slajdu"/>
          <p:cNvSpPr txBox="1">
            <a:spLocks noGrp="1"/>
          </p:cNvSpPr>
          <p:nvPr>
            <p:ph type="title" hasCustomPrompt="1"/>
          </p:nvPr>
        </p:nvSpPr>
        <p:spPr>
          <a:xfrm>
            <a:off x="1206500" y="1270000"/>
            <a:ext cx="9779000" cy="5882274"/>
          </a:xfrm>
          <a:prstGeom prst="rect">
            <a:avLst/>
          </a:prstGeom>
        </p:spPr>
        <p:txBody>
          <a:bodyPr anchor="b"/>
          <a:lstStyle/>
          <a:p>
            <a:r>
              <a:t>Tytuł slajdu</a:t>
            </a:r>
          </a:p>
        </p:txBody>
      </p:sp>
      <p:sp>
        <p:nvSpPr>
          <p:cNvPr id="34" name="Treść - poziom 1…"/>
          <p:cNvSpPr txBox="1">
            <a:spLocks noGrp="1"/>
          </p:cNvSpPr>
          <p:nvPr>
            <p:ph type="body" sz="quarter" idx="1" hasCustomPrompt="1"/>
          </p:nvPr>
        </p:nvSpPr>
        <p:spPr>
          <a:xfrm>
            <a:off x="1206500" y="7060576"/>
            <a:ext cx="9779000" cy="5385424"/>
          </a:xfrm>
          <a:prstGeom prst="rect">
            <a:avLst/>
          </a:prstGeom>
        </p:spPr>
        <p:txBody>
          <a:bodyPr numCol="1" spcCol="38100"/>
          <a:lstStyle>
            <a:lvl1pPr marL="0" indent="0" defTabSz="825500">
              <a:lnSpc>
                <a:spcPct val="100000"/>
              </a:lnSpc>
              <a:spcBef>
                <a:spcPts val="0"/>
              </a:spcBef>
              <a:buSzTx/>
              <a:buNone/>
              <a:defRPr sz="5500" b="1">
                <a:latin typeface="+mj-lt"/>
                <a:ea typeface="+mj-ea"/>
                <a:cs typeface="+mj-cs"/>
                <a:sym typeface="Helvetica Neue"/>
              </a:defRPr>
            </a:lvl1pPr>
            <a:lvl2pPr marL="0" indent="0" defTabSz="825500">
              <a:lnSpc>
                <a:spcPct val="100000"/>
              </a:lnSpc>
              <a:spcBef>
                <a:spcPts val="0"/>
              </a:spcBef>
              <a:buSzTx/>
              <a:buNone/>
              <a:defRPr sz="5500" b="1">
                <a:latin typeface="+mj-lt"/>
                <a:ea typeface="+mj-ea"/>
                <a:cs typeface="+mj-cs"/>
                <a:sym typeface="Helvetica Neue"/>
              </a:defRPr>
            </a:lvl2pPr>
            <a:lvl3pPr marL="0" indent="0" defTabSz="825500">
              <a:lnSpc>
                <a:spcPct val="100000"/>
              </a:lnSpc>
              <a:spcBef>
                <a:spcPts val="0"/>
              </a:spcBef>
              <a:buSzTx/>
              <a:buNone/>
              <a:defRPr sz="5500" b="1">
                <a:latin typeface="+mj-lt"/>
                <a:ea typeface="+mj-ea"/>
                <a:cs typeface="+mj-cs"/>
                <a:sym typeface="Helvetica Neue"/>
              </a:defRPr>
            </a:lvl3pPr>
            <a:lvl4pPr marL="0" indent="0" defTabSz="825500">
              <a:lnSpc>
                <a:spcPct val="100000"/>
              </a:lnSpc>
              <a:spcBef>
                <a:spcPts val="0"/>
              </a:spcBef>
              <a:buSzTx/>
              <a:buNone/>
              <a:defRPr sz="5500" b="1">
                <a:latin typeface="+mj-lt"/>
                <a:ea typeface="+mj-ea"/>
                <a:cs typeface="+mj-cs"/>
                <a:sym typeface="Helvetica Neue"/>
              </a:defRPr>
            </a:lvl4pPr>
            <a:lvl5pPr marL="0" indent="0" defTabSz="825500">
              <a:lnSpc>
                <a:spcPct val="100000"/>
              </a:lnSpc>
              <a:spcBef>
                <a:spcPts val="0"/>
              </a:spcBef>
              <a:buSzTx/>
              <a:buNone/>
              <a:defRPr sz="5500" b="1">
                <a:latin typeface="+mj-lt"/>
                <a:ea typeface="+mj-ea"/>
                <a:cs typeface="+mj-cs"/>
                <a:sym typeface="Helvetica Neue"/>
              </a:defRPr>
            </a:lvl5pPr>
          </a:lstStyle>
          <a:p>
            <a:r>
              <a:t>Podtytuł slajdu</a:t>
            </a:r>
          </a:p>
          <a:p>
            <a:pPr lvl="1"/>
            <a:endParaRPr/>
          </a:p>
          <a:p>
            <a:pPr lvl="2"/>
            <a:endParaRPr/>
          </a:p>
          <a:p>
            <a:pPr lvl="3"/>
            <a:endParaRPr/>
          </a:p>
          <a:p>
            <a:pPr lvl="4"/>
            <a:endParaRPr/>
          </a:p>
        </p:txBody>
      </p:sp>
      <p:sp>
        <p:nvSpPr>
          <p:cNvPr id="35" name="Numer slajdu"/>
          <p:cNvSpPr txBox="1">
            <a:spLocks noGrp="1"/>
          </p:cNvSpPr>
          <p:nvPr>
            <p:ph type="sldNum" sz="quarter" idx="2"/>
          </p:nvPr>
        </p:nvSpPr>
        <p:spPr>
          <a:xfrm>
            <a:off x="12001500" y="13085233"/>
            <a:ext cx="368504"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ytuł i punktory">
    <p:spTree>
      <p:nvGrpSpPr>
        <p:cNvPr id="1" name=""/>
        <p:cNvGrpSpPr/>
        <p:nvPr/>
      </p:nvGrpSpPr>
      <p:grpSpPr>
        <a:xfrm>
          <a:off x="0" y="0"/>
          <a:ext cx="0" cy="0"/>
          <a:chOff x="0" y="0"/>
          <a:chExt cx="0" cy="0"/>
        </a:xfrm>
      </p:grpSpPr>
      <p:sp>
        <p:nvSpPr>
          <p:cNvPr id="42" name="Tytuł slajdu"/>
          <p:cNvSpPr txBox="1">
            <a:spLocks noGrp="1"/>
          </p:cNvSpPr>
          <p:nvPr>
            <p:ph type="title" hasCustomPrompt="1"/>
          </p:nvPr>
        </p:nvSpPr>
        <p:spPr>
          <a:xfrm>
            <a:off x="1206500" y="1079500"/>
            <a:ext cx="21971000" cy="1433164"/>
          </a:xfrm>
          <a:prstGeom prst="rect">
            <a:avLst/>
          </a:prstGeom>
        </p:spPr>
        <p:txBody>
          <a:bodyPr/>
          <a:lstStyle/>
          <a:p>
            <a:r>
              <a:t>Tytuł slajdu</a:t>
            </a:r>
          </a:p>
        </p:txBody>
      </p:sp>
      <p:sp>
        <p:nvSpPr>
          <p:cNvPr id="43" name="Treść - poziom 1…"/>
          <p:cNvSpPr txBox="1">
            <a:spLocks noGrp="1"/>
          </p:cNvSpPr>
          <p:nvPr>
            <p:ph type="body" sz="quarter" idx="1" hasCustomPrompt="1"/>
          </p:nvPr>
        </p:nvSpPr>
        <p:spPr>
          <a:xfrm>
            <a:off x="1206500" y="2372961"/>
            <a:ext cx="21971000" cy="934781"/>
          </a:xfrm>
          <a:prstGeom prst="rect">
            <a:avLst/>
          </a:prstGeom>
        </p:spPr>
        <p:txBody>
          <a:bodyPr lIns="45718" tIns="45718" rIns="45718" bIns="45718" numCol="1" spcCol="38100"/>
          <a:lstStyle>
            <a:lvl1pPr marL="0" indent="0" defTabSz="825500">
              <a:lnSpc>
                <a:spcPct val="100000"/>
              </a:lnSpc>
              <a:spcBef>
                <a:spcPts val="0"/>
              </a:spcBef>
              <a:buSzTx/>
              <a:buNone/>
              <a:defRPr sz="5500" b="1">
                <a:latin typeface="+mj-lt"/>
                <a:ea typeface="+mj-ea"/>
                <a:cs typeface="+mj-cs"/>
                <a:sym typeface="Helvetica Neue"/>
              </a:defRPr>
            </a:lvl1pPr>
            <a:lvl2pPr marL="1308100" indent="-698500" defTabSz="825500">
              <a:lnSpc>
                <a:spcPct val="100000"/>
              </a:lnSpc>
              <a:spcBef>
                <a:spcPts val="0"/>
              </a:spcBef>
              <a:defRPr sz="5500" b="1">
                <a:latin typeface="+mj-lt"/>
                <a:ea typeface="+mj-ea"/>
                <a:cs typeface="+mj-cs"/>
                <a:sym typeface="Helvetica Neue"/>
              </a:defRPr>
            </a:lvl2pPr>
            <a:lvl3pPr marL="1917700" indent="-698500" defTabSz="825500">
              <a:lnSpc>
                <a:spcPct val="100000"/>
              </a:lnSpc>
              <a:spcBef>
                <a:spcPts val="0"/>
              </a:spcBef>
              <a:defRPr sz="5500" b="1">
                <a:latin typeface="+mj-lt"/>
                <a:ea typeface="+mj-ea"/>
                <a:cs typeface="+mj-cs"/>
                <a:sym typeface="Helvetica Neue"/>
              </a:defRPr>
            </a:lvl3pPr>
            <a:lvl4pPr marL="2527300" indent="-698500" defTabSz="825500">
              <a:lnSpc>
                <a:spcPct val="100000"/>
              </a:lnSpc>
              <a:spcBef>
                <a:spcPts val="0"/>
              </a:spcBef>
              <a:defRPr sz="5500" b="1">
                <a:latin typeface="+mj-lt"/>
                <a:ea typeface="+mj-ea"/>
                <a:cs typeface="+mj-cs"/>
                <a:sym typeface="Helvetica Neue"/>
              </a:defRPr>
            </a:lvl4pPr>
            <a:lvl5pPr marL="3136900" indent="-698500" defTabSz="825500">
              <a:lnSpc>
                <a:spcPct val="100000"/>
              </a:lnSpc>
              <a:spcBef>
                <a:spcPts val="0"/>
              </a:spcBef>
              <a:defRPr sz="5500" b="1">
                <a:latin typeface="+mj-lt"/>
                <a:ea typeface="+mj-ea"/>
                <a:cs typeface="+mj-cs"/>
                <a:sym typeface="Helvetica Neue"/>
              </a:defRPr>
            </a:lvl5pPr>
          </a:lstStyle>
          <a:p>
            <a:r>
              <a:t>Podtytuł slajdu</a:t>
            </a:r>
          </a:p>
          <a:p>
            <a:pPr lvl="1"/>
            <a:endParaRPr/>
          </a:p>
          <a:p>
            <a:pPr lvl="2"/>
            <a:endParaRPr/>
          </a:p>
          <a:p>
            <a:pPr lvl="3"/>
            <a:endParaRPr/>
          </a:p>
          <a:p>
            <a:pPr lvl="4"/>
            <a:endParaRPr/>
          </a:p>
        </p:txBody>
      </p:sp>
      <p:sp>
        <p:nvSpPr>
          <p:cNvPr id="44" name="Treść - poziom 1…"/>
          <p:cNvSpPr txBox="1">
            <a:spLocks noGrp="1"/>
          </p:cNvSpPr>
          <p:nvPr>
            <p:ph type="body" idx="21" hasCustomPrompt="1"/>
          </p:nvPr>
        </p:nvSpPr>
        <p:spPr>
          <a:xfrm>
            <a:off x="1206500" y="4248503"/>
            <a:ext cx="21971000" cy="8256014"/>
          </a:xfrm>
          <a:prstGeom prst="rect">
            <a:avLst/>
          </a:prstGeom>
        </p:spPr>
        <p:txBody>
          <a:bodyPr numCol="1" spcCol="38100"/>
          <a:lstStyle/>
          <a:p>
            <a:r>
              <a:t>Tekst punktora na slajdzie</a:t>
            </a:r>
          </a:p>
        </p:txBody>
      </p:sp>
      <p:sp>
        <p:nvSpPr>
          <p:cNvPr id="45" name="Numer slajd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unktory">
    <p:spTree>
      <p:nvGrpSpPr>
        <p:cNvPr id="1" name=""/>
        <p:cNvGrpSpPr/>
        <p:nvPr/>
      </p:nvGrpSpPr>
      <p:grpSpPr>
        <a:xfrm>
          <a:off x="0" y="0"/>
          <a:ext cx="0" cy="0"/>
          <a:chOff x="0" y="0"/>
          <a:chExt cx="0" cy="0"/>
        </a:xfrm>
      </p:grpSpPr>
      <p:sp>
        <p:nvSpPr>
          <p:cNvPr id="52" name="Treść - poziom 1…"/>
          <p:cNvSpPr txBox="1">
            <a:spLocks noGrp="1"/>
          </p:cNvSpPr>
          <p:nvPr>
            <p:ph type="body" idx="1" hasCustomPrompt="1"/>
          </p:nvPr>
        </p:nvSpPr>
        <p:spPr>
          <a:prstGeom prst="rect">
            <a:avLst/>
          </a:prstGeom>
        </p:spPr>
        <p:txBody>
          <a:bodyPr/>
          <a:lstStyle/>
          <a:p>
            <a:r>
              <a:t>Tekst punktora na slajdzie</a:t>
            </a:r>
          </a:p>
          <a:p>
            <a:pPr lvl="1"/>
            <a:endParaRPr/>
          </a:p>
          <a:p>
            <a:pPr lvl="2"/>
            <a:endParaRPr/>
          </a:p>
          <a:p>
            <a:pPr lvl="3"/>
            <a:endParaRPr/>
          </a:p>
          <a:p>
            <a:pPr lvl="4"/>
            <a:endParaRPr/>
          </a:p>
        </p:txBody>
      </p:sp>
      <p:sp>
        <p:nvSpPr>
          <p:cNvPr id="53" name="Numer slajd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ytuł i punktory ze zdjęciem">
    <p:spTree>
      <p:nvGrpSpPr>
        <p:cNvPr id="1" name=""/>
        <p:cNvGrpSpPr/>
        <p:nvPr/>
      </p:nvGrpSpPr>
      <p:grpSpPr>
        <a:xfrm>
          <a:off x="0" y="0"/>
          <a:ext cx="0" cy="0"/>
          <a:chOff x="0" y="0"/>
          <a:chExt cx="0" cy="0"/>
        </a:xfrm>
      </p:grpSpPr>
      <p:sp>
        <p:nvSpPr>
          <p:cNvPr id="60" name="Treść - poziom 1…"/>
          <p:cNvSpPr txBox="1">
            <a:spLocks noGrp="1"/>
          </p:cNvSpPr>
          <p:nvPr>
            <p:ph type="body" sz="quarter" idx="1" hasCustomPrompt="1"/>
          </p:nvPr>
        </p:nvSpPr>
        <p:spPr>
          <a:xfrm>
            <a:off x="1206500" y="2372961"/>
            <a:ext cx="9779000" cy="934781"/>
          </a:xfrm>
          <a:prstGeom prst="rect">
            <a:avLst/>
          </a:prstGeom>
        </p:spPr>
        <p:txBody>
          <a:bodyPr lIns="45718" tIns="45718" rIns="45718" bIns="45718" numCol="1" spcCol="38100"/>
          <a:lstStyle>
            <a:lvl1pPr marL="0" indent="0" defTabSz="825500">
              <a:lnSpc>
                <a:spcPct val="100000"/>
              </a:lnSpc>
              <a:spcBef>
                <a:spcPts val="0"/>
              </a:spcBef>
              <a:buSzTx/>
              <a:buNone/>
              <a:defRPr sz="5500" b="1">
                <a:latin typeface="+mj-lt"/>
                <a:ea typeface="+mj-ea"/>
                <a:cs typeface="+mj-cs"/>
                <a:sym typeface="Helvetica Neue"/>
              </a:defRPr>
            </a:lvl1pPr>
            <a:lvl2pPr marL="1308100" indent="-698500" defTabSz="825500">
              <a:lnSpc>
                <a:spcPct val="100000"/>
              </a:lnSpc>
              <a:spcBef>
                <a:spcPts val="0"/>
              </a:spcBef>
              <a:defRPr sz="5500" b="1">
                <a:latin typeface="+mj-lt"/>
                <a:ea typeface="+mj-ea"/>
                <a:cs typeface="+mj-cs"/>
                <a:sym typeface="Helvetica Neue"/>
              </a:defRPr>
            </a:lvl2pPr>
            <a:lvl3pPr marL="1917700" indent="-698500" defTabSz="825500">
              <a:lnSpc>
                <a:spcPct val="100000"/>
              </a:lnSpc>
              <a:spcBef>
                <a:spcPts val="0"/>
              </a:spcBef>
              <a:defRPr sz="5500" b="1">
                <a:latin typeface="+mj-lt"/>
                <a:ea typeface="+mj-ea"/>
                <a:cs typeface="+mj-cs"/>
                <a:sym typeface="Helvetica Neue"/>
              </a:defRPr>
            </a:lvl3pPr>
            <a:lvl4pPr marL="2527300" indent="-698500" defTabSz="825500">
              <a:lnSpc>
                <a:spcPct val="100000"/>
              </a:lnSpc>
              <a:spcBef>
                <a:spcPts val="0"/>
              </a:spcBef>
              <a:defRPr sz="5500" b="1">
                <a:latin typeface="+mj-lt"/>
                <a:ea typeface="+mj-ea"/>
                <a:cs typeface="+mj-cs"/>
                <a:sym typeface="Helvetica Neue"/>
              </a:defRPr>
            </a:lvl4pPr>
            <a:lvl5pPr marL="3136900" indent="-698500" defTabSz="825500">
              <a:lnSpc>
                <a:spcPct val="100000"/>
              </a:lnSpc>
              <a:spcBef>
                <a:spcPts val="0"/>
              </a:spcBef>
              <a:defRPr sz="5500" b="1">
                <a:latin typeface="+mj-lt"/>
                <a:ea typeface="+mj-ea"/>
                <a:cs typeface="+mj-cs"/>
                <a:sym typeface="Helvetica Neue"/>
              </a:defRPr>
            </a:lvl5pPr>
          </a:lstStyle>
          <a:p>
            <a:r>
              <a:t>Podtytuł slajdu</a:t>
            </a:r>
          </a:p>
          <a:p>
            <a:pPr lvl="1"/>
            <a:endParaRPr/>
          </a:p>
          <a:p>
            <a:pPr lvl="2"/>
            <a:endParaRPr/>
          </a:p>
          <a:p>
            <a:pPr lvl="3"/>
            <a:endParaRPr/>
          </a:p>
          <a:p>
            <a:pPr lvl="4"/>
            <a:endParaRPr/>
          </a:p>
        </p:txBody>
      </p:sp>
      <p:sp>
        <p:nvSpPr>
          <p:cNvPr id="61" name="Treść - poziom 1…"/>
          <p:cNvSpPr txBox="1">
            <a:spLocks noGrp="1"/>
          </p:cNvSpPr>
          <p:nvPr>
            <p:ph type="body" sz="half" idx="21" hasCustomPrompt="1"/>
          </p:nvPr>
        </p:nvSpPr>
        <p:spPr>
          <a:xfrm>
            <a:off x="1206500" y="4248503"/>
            <a:ext cx="9779000" cy="8256631"/>
          </a:xfrm>
          <a:prstGeom prst="rect">
            <a:avLst/>
          </a:prstGeom>
        </p:spPr>
        <p:txBody>
          <a:bodyPr numCol="1" spcCol="38100"/>
          <a:lstStyle/>
          <a:p>
            <a:r>
              <a:t>Tekst punktora na slajdzie</a:t>
            </a:r>
          </a:p>
        </p:txBody>
      </p:sp>
      <p:sp>
        <p:nvSpPr>
          <p:cNvPr id="62" name="660384004_1290x1720.jpg"/>
          <p:cNvSpPr>
            <a:spLocks noGrp="1"/>
          </p:cNvSpPr>
          <p:nvPr>
            <p:ph type="pic" idx="22"/>
          </p:nvPr>
        </p:nvSpPr>
        <p:spPr>
          <a:xfrm>
            <a:off x="12192000" y="-407266"/>
            <a:ext cx="10916874" cy="14555833"/>
          </a:xfrm>
          <a:prstGeom prst="rect">
            <a:avLst/>
          </a:prstGeom>
        </p:spPr>
        <p:txBody>
          <a:bodyPr lIns="91439" tIns="45719" rIns="91439" bIns="45719" numCol="1" spcCol="38100">
            <a:noAutofit/>
          </a:bodyPr>
          <a:lstStyle/>
          <a:p>
            <a:endParaRPr/>
          </a:p>
        </p:txBody>
      </p:sp>
      <p:sp>
        <p:nvSpPr>
          <p:cNvPr id="63" name="Tytuł slajdu"/>
          <p:cNvSpPr txBox="1">
            <a:spLocks noGrp="1"/>
          </p:cNvSpPr>
          <p:nvPr>
            <p:ph type="title" hasCustomPrompt="1"/>
          </p:nvPr>
        </p:nvSpPr>
        <p:spPr>
          <a:xfrm>
            <a:off x="1206500" y="1079500"/>
            <a:ext cx="9779000" cy="1435100"/>
          </a:xfrm>
          <a:prstGeom prst="rect">
            <a:avLst/>
          </a:prstGeom>
        </p:spPr>
        <p:txBody>
          <a:bodyPr/>
          <a:lstStyle/>
          <a:p>
            <a:r>
              <a:t>Tytuł slajdu</a:t>
            </a:r>
          </a:p>
        </p:txBody>
      </p:sp>
      <p:sp>
        <p:nvSpPr>
          <p:cNvPr id="64" name="Numer slajd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kcja">
    <p:spTree>
      <p:nvGrpSpPr>
        <p:cNvPr id="1" name=""/>
        <p:cNvGrpSpPr/>
        <p:nvPr/>
      </p:nvGrpSpPr>
      <p:grpSpPr>
        <a:xfrm>
          <a:off x="0" y="0"/>
          <a:ext cx="0" cy="0"/>
          <a:chOff x="0" y="0"/>
          <a:chExt cx="0" cy="0"/>
        </a:xfrm>
      </p:grpSpPr>
      <p:sp>
        <p:nvSpPr>
          <p:cNvPr id="71" name="Tytuł sekcji"/>
          <p:cNvSpPr txBox="1">
            <a:spLocks noGrp="1"/>
          </p:cNvSpPr>
          <p:nvPr>
            <p:ph type="title" hasCustomPrompt="1"/>
          </p:nvPr>
        </p:nvSpPr>
        <p:spPr>
          <a:xfrm>
            <a:off x="1206496" y="4533900"/>
            <a:ext cx="21971005"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Tytuł sekcji</a:t>
            </a:r>
          </a:p>
        </p:txBody>
      </p:sp>
      <p:sp>
        <p:nvSpPr>
          <p:cNvPr id="72" name="Numer slajdu"/>
          <p:cNvSpPr txBox="1">
            <a:spLocks noGrp="1"/>
          </p:cNvSpPr>
          <p:nvPr>
            <p:ph type="sldNum" sz="quarter" idx="2"/>
          </p:nvPr>
        </p:nvSpPr>
        <p:spPr>
          <a:xfrm>
            <a:off x="12001500" y="13085233"/>
            <a:ext cx="368504"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ylko tytuł">
    <p:spTree>
      <p:nvGrpSpPr>
        <p:cNvPr id="1" name=""/>
        <p:cNvGrpSpPr/>
        <p:nvPr/>
      </p:nvGrpSpPr>
      <p:grpSpPr>
        <a:xfrm>
          <a:off x="0" y="0"/>
          <a:ext cx="0" cy="0"/>
          <a:chOff x="0" y="0"/>
          <a:chExt cx="0" cy="0"/>
        </a:xfrm>
      </p:grpSpPr>
      <p:sp>
        <p:nvSpPr>
          <p:cNvPr id="79" name="Tytuł slajdu"/>
          <p:cNvSpPr txBox="1">
            <a:spLocks noGrp="1"/>
          </p:cNvSpPr>
          <p:nvPr>
            <p:ph type="title" hasCustomPrompt="1"/>
          </p:nvPr>
        </p:nvSpPr>
        <p:spPr>
          <a:xfrm>
            <a:off x="1206500" y="1079500"/>
            <a:ext cx="21971000" cy="1434950"/>
          </a:xfrm>
          <a:prstGeom prst="rect">
            <a:avLst/>
          </a:prstGeom>
        </p:spPr>
        <p:txBody>
          <a:bodyPr/>
          <a:lstStyle/>
          <a:p>
            <a:r>
              <a:t>Tytuł slajdu</a:t>
            </a:r>
          </a:p>
        </p:txBody>
      </p:sp>
      <p:sp>
        <p:nvSpPr>
          <p:cNvPr id="80" name="Treść - poziom 1…"/>
          <p:cNvSpPr txBox="1">
            <a:spLocks noGrp="1"/>
          </p:cNvSpPr>
          <p:nvPr>
            <p:ph type="body" sz="quarter" idx="1" hasCustomPrompt="1"/>
          </p:nvPr>
        </p:nvSpPr>
        <p:spPr>
          <a:xfrm>
            <a:off x="1206500" y="2372961"/>
            <a:ext cx="21971000" cy="934781"/>
          </a:xfrm>
          <a:prstGeom prst="rect">
            <a:avLst/>
          </a:prstGeom>
        </p:spPr>
        <p:txBody>
          <a:bodyPr lIns="45718" tIns="45718" rIns="45718" bIns="45718" numCol="1" spcCol="38100"/>
          <a:lstStyle>
            <a:lvl1pPr marL="0" indent="0" defTabSz="825500">
              <a:lnSpc>
                <a:spcPct val="100000"/>
              </a:lnSpc>
              <a:spcBef>
                <a:spcPts val="0"/>
              </a:spcBef>
              <a:buSzTx/>
              <a:buNone/>
              <a:defRPr sz="5500" b="1">
                <a:latin typeface="+mj-lt"/>
                <a:ea typeface="+mj-ea"/>
                <a:cs typeface="+mj-cs"/>
                <a:sym typeface="Helvetica Neue"/>
              </a:defRPr>
            </a:lvl1pPr>
            <a:lvl2pPr marL="1308100" indent="-698500" defTabSz="825500">
              <a:lnSpc>
                <a:spcPct val="100000"/>
              </a:lnSpc>
              <a:spcBef>
                <a:spcPts val="0"/>
              </a:spcBef>
              <a:defRPr sz="5500" b="1">
                <a:latin typeface="+mj-lt"/>
                <a:ea typeface="+mj-ea"/>
                <a:cs typeface="+mj-cs"/>
                <a:sym typeface="Helvetica Neue"/>
              </a:defRPr>
            </a:lvl2pPr>
            <a:lvl3pPr marL="1917700" indent="-698500" defTabSz="825500">
              <a:lnSpc>
                <a:spcPct val="100000"/>
              </a:lnSpc>
              <a:spcBef>
                <a:spcPts val="0"/>
              </a:spcBef>
              <a:defRPr sz="5500" b="1">
                <a:latin typeface="+mj-lt"/>
                <a:ea typeface="+mj-ea"/>
                <a:cs typeface="+mj-cs"/>
                <a:sym typeface="Helvetica Neue"/>
              </a:defRPr>
            </a:lvl3pPr>
            <a:lvl4pPr marL="2527300" indent="-698500" defTabSz="825500">
              <a:lnSpc>
                <a:spcPct val="100000"/>
              </a:lnSpc>
              <a:spcBef>
                <a:spcPts val="0"/>
              </a:spcBef>
              <a:defRPr sz="5500" b="1">
                <a:latin typeface="+mj-lt"/>
                <a:ea typeface="+mj-ea"/>
                <a:cs typeface="+mj-cs"/>
                <a:sym typeface="Helvetica Neue"/>
              </a:defRPr>
            </a:lvl4pPr>
            <a:lvl5pPr marL="3136900" indent="-698500" defTabSz="825500">
              <a:lnSpc>
                <a:spcPct val="100000"/>
              </a:lnSpc>
              <a:spcBef>
                <a:spcPts val="0"/>
              </a:spcBef>
              <a:defRPr sz="5500" b="1">
                <a:latin typeface="+mj-lt"/>
                <a:ea typeface="+mj-ea"/>
                <a:cs typeface="+mj-cs"/>
                <a:sym typeface="Helvetica Neue"/>
              </a:defRPr>
            </a:lvl5pPr>
          </a:lstStyle>
          <a:p>
            <a:r>
              <a:t>Podtytuł slajdu</a:t>
            </a:r>
          </a:p>
          <a:p>
            <a:pPr lvl="1"/>
            <a:endParaRPr/>
          </a:p>
          <a:p>
            <a:pPr lvl="2"/>
            <a:endParaRPr/>
          </a:p>
          <a:p>
            <a:pPr lvl="3"/>
            <a:endParaRPr/>
          </a:p>
          <a:p>
            <a:pPr lvl="4"/>
            <a:endParaRPr/>
          </a:p>
        </p:txBody>
      </p:sp>
      <p:sp>
        <p:nvSpPr>
          <p:cNvPr id="81" name="Numer slajd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rogram">
    <p:spTree>
      <p:nvGrpSpPr>
        <p:cNvPr id="1" name=""/>
        <p:cNvGrpSpPr/>
        <p:nvPr/>
      </p:nvGrpSpPr>
      <p:grpSpPr>
        <a:xfrm>
          <a:off x="0" y="0"/>
          <a:ext cx="0" cy="0"/>
          <a:chOff x="0" y="0"/>
          <a:chExt cx="0" cy="0"/>
        </a:xfrm>
      </p:grpSpPr>
      <p:sp>
        <p:nvSpPr>
          <p:cNvPr id="88" name="Tytuł programu"/>
          <p:cNvSpPr txBox="1">
            <a:spLocks noGrp="1"/>
          </p:cNvSpPr>
          <p:nvPr>
            <p:ph type="title" hasCustomPrompt="1"/>
          </p:nvPr>
        </p:nvSpPr>
        <p:spPr>
          <a:xfrm>
            <a:off x="1206500" y="1079500"/>
            <a:ext cx="21971000" cy="1435100"/>
          </a:xfrm>
          <a:prstGeom prst="rect">
            <a:avLst/>
          </a:prstGeom>
        </p:spPr>
        <p:txBody>
          <a:bodyPr/>
          <a:lstStyle/>
          <a:p>
            <a:r>
              <a:t>Tytuł programu</a:t>
            </a:r>
          </a:p>
        </p:txBody>
      </p:sp>
      <p:sp>
        <p:nvSpPr>
          <p:cNvPr id="89" name="Treść - poziom 1…"/>
          <p:cNvSpPr txBox="1">
            <a:spLocks noGrp="1"/>
          </p:cNvSpPr>
          <p:nvPr>
            <p:ph type="body" sz="quarter" idx="1" hasCustomPrompt="1"/>
          </p:nvPr>
        </p:nvSpPr>
        <p:spPr>
          <a:xfrm>
            <a:off x="1206500" y="2372961"/>
            <a:ext cx="21971000" cy="934781"/>
          </a:xfrm>
          <a:prstGeom prst="rect">
            <a:avLst/>
          </a:prstGeom>
        </p:spPr>
        <p:txBody>
          <a:bodyPr lIns="45718" tIns="45718" rIns="45718" bIns="45718" numCol="1" spcCol="38100"/>
          <a:lstStyle>
            <a:lvl1pPr marL="0" indent="0" defTabSz="825500">
              <a:lnSpc>
                <a:spcPct val="100000"/>
              </a:lnSpc>
              <a:spcBef>
                <a:spcPts val="0"/>
              </a:spcBef>
              <a:buSzTx/>
              <a:buNone/>
              <a:defRPr sz="5500" b="1">
                <a:latin typeface="+mj-lt"/>
                <a:ea typeface="+mj-ea"/>
                <a:cs typeface="+mj-cs"/>
                <a:sym typeface="Helvetica Neue"/>
              </a:defRPr>
            </a:lvl1pPr>
            <a:lvl2pPr marL="1308100" indent="-698500" defTabSz="825500">
              <a:lnSpc>
                <a:spcPct val="100000"/>
              </a:lnSpc>
              <a:spcBef>
                <a:spcPts val="0"/>
              </a:spcBef>
              <a:defRPr sz="5500" b="1">
                <a:latin typeface="+mj-lt"/>
                <a:ea typeface="+mj-ea"/>
                <a:cs typeface="+mj-cs"/>
                <a:sym typeface="Helvetica Neue"/>
              </a:defRPr>
            </a:lvl2pPr>
            <a:lvl3pPr marL="1917700" indent="-698500" defTabSz="825500">
              <a:lnSpc>
                <a:spcPct val="100000"/>
              </a:lnSpc>
              <a:spcBef>
                <a:spcPts val="0"/>
              </a:spcBef>
              <a:defRPr sz="5500" b="1">
                <a:latin typeface="+mj-lt"/>
                <a:ea typeface="+mj-ea"/>
                <a:cs typeface="+mj-cs"/>
                <a:sym typeface="Helvetica Neue"/>
              </a:defRPr>
            </a:lvl3pPr>
            <a:lvl4pPr marL="2527300" indent="-698500" defTabSz="825500">
              <a:lnSpc>
                <a:spcPct val="100000"/>
              </a:lnSpc>
              <a:spcBef>
                <a:spcPts val="0"/>
              </a:spcBef>
              <a:defRPr sz="5500" b="1">
                <a:latin typeface="+mj-lt"/>
                <a:ea typeface="+mj-ea"/>
                <a:cs typeface="+mj-cs"/>
                <a:sym typeface="Helvetica Neue"/>
              </a:defRPr>
            </a:lvl4pPr>
            <a:lvl5pPr marL="3136900" indent="-698500" defTabSz="825500">
              <a:lnSpc>
                <a:spcPct val="100000"/>
              </a:lnSpc>
              <a:spcBef>
                <a:spcPts val="0"/>
              </a:spcBef>
              <a:defRPr sz="5500" b="1">
                <a:latin typeface="+mj-lt"/>
                <a:ea typeface="+mj-ea"/>
                <a:cs typeface="+mj-cs"/>
                <a:sym typeface="Helvetica Neue"/>
              </a:defRPr>
            </a:lvl5pPr>
          </a:lstStyle>
          <a:p>
            <a:r>
              <a:t>Podtytuł programu</a:t>
            </a:r>
          </a:p>
          <a:p>
            <a:pPr lvl="1"/>
            <a:endParaRPr/>
          </a:p>
          <a:p>
            <a:pPr lvl="2"/>
            <a:endParaRPr/>
          </a:p>
          <a:p>
            <a:pPr lvl="3"/>
            <a:endParaRPr/>
          </a:p>
          <a:p>
            <a:pPr lvl="4"/>
            <a:endParaRPr/>
          </a:p>
        </p:txBody>
      </p:sp>
      <p:sp>
        <p:nvSpPr>
          <p:cNvPr id="90" name="Treść - poziom 1…"/>
          <p:cNvSpPr txBox="1">
            <a:spLocks noGrp="1"/>
          </p:cNvSpPr>
          <p:nvPr>
            <p:ph type="body" idx="21" hasCustomPrompt="1"/>
          </p:nvPr>
        </p:nvSpPr>
        <p:spPr>
          <a:xfrm>
            <a:off x="1206500" y="4248503"/>
            <a:ext cx="21971000" cy="8256014"/>
          </a:xfrm>
          <a:prstGeom prst="rect">
            <a:avLst/>
          </a:prstGeom>
        </p:spPr>
        <p:txBody>
          <a:bodyPr numCol="1" spcCol="38100"/>
          <a:lstStyle>
            <a:lvl1pPr marL="0" indent="0" defTabSz="825500">
              <a:lnSpc>
                <a:spcPct val="100000"/>
              </a:lnSpc>
              <a:spcBef>
                <a:spcPts val="1800"/>
              </a:spcBef>
              <a:buSzTx/>
              <a:buNone/>
              <a:defRPr sz="5500" spc="-99">
                <a:latin typeface="+mj-lt"/>
                <a:ea typeface="+mj-ea"/>
                <a:cs typeface="+mj-cs"/>
                <a:sym typeface="Helvetica Neue"/>
              </a:defRPr>
            </a:lvl1pPr>
          </a:lstStyle>
          <a:p>
            <a:r>
              <a:t>Tematy programu</a:t>
            </a:r>
          </a:p>
        </p:txBody>
      </p:sp>
      <p:sp>
        <p:nvSpPr>
          <p:cNvPr id="91" name="Numer slajd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reść - poziom 1…"/>
          <p:cNvSpPr txBox="1">
            <a:spLocks noGrp="1"/>
          </p:cNvSpPr>
          <p:nvPr>
            <p:ph type="body" idx="1" hasCustomPrompt="1"/>
          </p:nvPr>
        </p:nvSpPr>
        <p:spPr>
          <a:xfrm>
            <a:off x="1206500" y="4248503"/>
            <a:ext cx="21971000" cy="82560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numCol="2" spcCol="1098550">
            <a:normAutofit/>
          </a:bodyPr>
          <a:lstStyle/>
          <a:p>
            <a:r>
              <a:t>Tekst punktora na slajdzie</a:t>
            </a:r>
          </a:p>
          <a:p>
            <a:pPr lvl="1"/>
            <a:endParaRPr/>
          </a:p>
          <a:p>
            <a:pPr lvl="2"/>
            <a:endParaRPr/>
          </a:p>
          <a:p>
            <a:pPr lvl="3"/>
            <a:endParaRPr/>
          </a:p>
          <a:p>
            <a:pPr lvl="4"/>
            <a:endParaRPr/>
          </a:p>
        </p:txBody>
      </p:sp>
      <p:sp>
        <p:nvSpPr>
          <p:cNvPr id="3" name="Tekst tytułowy"/>
          <p:cNvSpPr txBox="1">
            <a:spLocks noGrp="1"/>
          </p:cNvSpPr>
          <p:nvPr>
            <p:ph type="title"/>
          </p:nvPr>
        </p:nvSpPr>
        <p:spPr>
          <a:xfrm>
            <a:off x="3653366" y="2743200"/>
            <a:ext cx="19507201" cy="1505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Tekst tytułowy</a:t>
            </a:r>
          </a:p>
        </p:txBody>
      </p:sp>
      <p:sp>
        <p:nvSpPr>
          <p:cNvPr id="4" name="Numer slajdu"/>
          <p:cNvSpPr txBox="1">
            <a:spLocks noGrp="1"/>
          </p:cNvSpPr>
          <p:nvPr>
            <p:ph type="sldNum" sz="quarter" idx="2"/>
          </p:nvPr>
        </p:nvSpPr>
        <p:spPr>
          <a:xfrm>
            <a:off x="12001500" y="13080999"/>
            <a:ext cx="368504"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spd="med"/>
  <p:txStyles>
    <p:titleStyle>
      <a:lvl1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1pPr>
      <a:lvl2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2pPr>
      <a:lvl3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3pPr>
      <a:lvl4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4pPr>
      <a:lvl5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5pPr>
      <a:lvl6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6pPr>
      <a:lvl7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7pPr>
      <a:lvl8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8pPr>
      <a:lvl9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9pPr>
    </p:titleStyle>
    <p:bodyStyle>
      <a:lvl1pPr marL="635000" marR="0" indent="-635000" algn="l" defTabSz="2438337" rtl="0" latinLnBrk="0">
        <a:lnSpc>
          <a:spcPct val="90000"/>
        </a:lnSpc>
        <a:spcBef>
          <a:spcPts val="4500"/>
        </a:spcBef>
        <a:spcAft>
          <a:spcPts val="0"/>
        </a:spcAft>
        <a:buClrTx/>
        <a:buSzPct val="123000"/>
        <a:buFontTx/>
        <a:buChar char="•"/>
        <a:tabLst/>
        <a:defRPr sz="5000" b="0" i="0" u="none" strike="noStrike" cap="none" spc="0" baseline="0">
          <a:solidFill>
            <a:srgbClr val="000000"/>
          </a:solidFill>
          <a:uFillTx/>
          <a:latin typeface="Sora Regular Regular"/>
          <a:ea typeface="Sora Regular Regular"/>
          <a:cs typeface="Sora Regular Regular"/>
          <a:sym typeface="Sora Regular Regular"/>
        </a:defRPr>
      </a:lvl1pPr>
      <a:lvl2pPr marL="1244600" marR="0" indent="-635000" algn="l" defTabSz="2438337" rtl="0" latinLnBrk="0">
        <a:lnSpc>
          <a:spcPct val="90000"/>
        </a:lnSpc>
        <a:spcBef>
          <a:spcPts val="4500"/>
        </a:spcBef>
        <a:spcAft>
          <a:spcPts val="0"/>
        </a:spcAft>
        <a:buClrTx/>
        <a:buSzPct val="123000"/>
        <a:buFontTx/>
        <a:buChar char="•"/>
        <a:tabLst/>
        <a:defRPr sz="5000" b="0" i="0" u="none" strike="noStrike" cap="none" spc="0" baseline="0">
          <a:solidFill>
            <a:srgbClr val="000000"/>
          </a:solidFill>
          <a:uFillTx/>
          <a:latin typeface="Sora Regular Regular"/>
          <a:ea typeface="Sora Regular Regular"/>
          <a:cs typeface="Sora Regular Regular"/>
          <a:sym typeface="Sora Regular Regular"/>
        </a:defRPr>
      </a:lvl2pPr>
      <a:lvl3pPr marL="1854200" marR="0" indent="-635000" algn="l" defTabSz="2438337" rtl="0" latinLnBrk="0">
        <a:lnSpc>
          <a:spcPct val="90000"/>
        </a:lnSpc>
        <a:spcBef>
          <a:spcPts val="4500"/>
        </a:spcBef>
        <a:spcAft>
          <a:spcPts val="0"/>
        </a:spcAft>
        <a:buClrTx/>
        <a:buSzPct val="123000"/>
        <a:buFontTx/>
        <a:buChar char="•"/>
        <a:tabLst/>
        <a:defRPr sz="5000" b="0" i="0" u="none" strike="noStrike" cap="none" spc="0" baseline="0">
          <a:solidFill>
            <a:srgbClr val="000000"/>
          </a:solidFill>
          <a:uFillTx/>
          <a:latin typeface="Sora Regular Regular"/>
          <a:ea typeface="Sora Regular Regular"/>
          <a:cs typeface="Sora Regular Regular"/>
          <a:sym typeface="Sora Regular Regular"/>
        </a:defRPr>
      </a:lvl3pPr>
      <a:lvl4pPr marL="2463800" marR="0" indent="-635000" algn="l" defTabSz="2438337" rtl="0" latinLnBrk="0">
        <a:lnSpc>
          <a:spcPct val="90000"/>
        </a:lnSpc>
        <a:spcBef>
          <a:spcPts val="4500"/>
        </a:spcBef>
        <a:spcAft>
          <a:spcPts val="0"/>
        </a:spcAft>
        <a:buClrTx/>
        <a:buSzPct val="123000"/>
        <a:buFontTx/>
        <a:buChar char="•"/>
        <a:tabLst/>
        <a:defRPr sz="5000" b="0" i="0" u="none" strike="noStrike" cap="none" spc="0" baseline="0">
          <a:solidFill>
            <a:srgbClr val="000000"/>
          </a:solidFill>
          <a:uFillTx/>
          <a:latin typeface="Sora Regular Regular"/>
          <a:ea typeface="Sora Regular Regular"/>
          <a:cs typeface="Sora Regular Regular"/>
          <a:sym typeface="Sora Regular Regular"/>
        </a:defRPr>
      </a:lvl4pPr>
      <a:lvl5pPr marL="3073400" marR="0" indent="-635000" algn="l" defTabSz="2438337" rtl="0" latinLnBrk="0">
        <a:lnSpc>
          <a:spcPct val="90000"/>
        </a:lnSpc>
        <a:spcBef>
          <a:spcPts val="4500"/>
        </a:spcBef>
        <a:spcAft>
          <a:spcPts val="0"/>
        </a:spcAft>
        <a:buClrTx/>
        <a:buSzPct val="123000"/>
        <a:buFontTx/>
        <a:buChar char="•"/>
        <a:tabLst/>
        <a:defRPr sz="5000" b="0" i="0" u="none" strike="noStrike" cap="none" spc="0" baseline="0">
          <a:solidFill>
            <a:srgbClr val="000000"/>
          </a:solidFill>
          <a:uFillTx/>
          <a:latin typeface="Sora Regular Regular"/>
          <a:ea typeface="Sora Regular Regular"/>
          <a:cs typeface="Sora Regular Regular"/>
          <a:sym typeface="Sora Regular Regular"/>
        </a:defRPr>
      </a:lvl5pPr>
      <a:lvl6pPr marL="3683000" marR="0" indent="-635000" algn="l" defTabSz="2438337" rtl="0" latinLnBrk="0">
        <a:lnSpc>
          <a:spcPct val="90000"/>
        </a:lnSpc>
        <a:spcBef>
          <a:spcPts val="4500"/>
        </a:spcBef>
        <a:spcAft>
          <a:spcPts val="0"/>
        </a:spcAft>
        <a:buClrTx/>
        <a:buSzPct val="123000"/>
        <a:buFontTx/>
        <a:buChar char="•"/>
        <a:tabLst/>
        <a:defRPr sz="5000" b="0" i="0" u="none" strike="noStrike" cap="none" spc="0" baseline="0">
          <a:solidFill>
            <a:srgbClr val="000000"/>
          </a:solidFill>
          <a:uFillTx/>
          <a:latin typeface="Sora Regular Regular"/>
          <a:ea typeface="Sora Regular Regular"/>
          <a:cs typeface="Sora Regular Regular"/>
          <a:sym typeface="Sora Regular Regular"/>
        </a:defRPr>
      </a:lvl6pPr>
      <a:lvl7pPr marL="4292600" marR="0" indent="-635000" algn="l" defTabSz="2438337" rtl="0" latinLnBrk="0">
        <a:lnSpc>
          <a:spcPct val="90000"/>
        </a:lnSpc>
        <a:spcBef>
          <a:spcPts val="4500"/>
        </a:spcBef>
        <a:spcAft>
          <a:spcPts val="0"/>
        </a:spcAft>
        <a:buClrTx/>
        <a:buSzPct val="123000"/>
        <a:buFontTx/>
        <a:buChar char="•"/>
        <a:tabLst/>
        <a:defRPr sz="5000" b="0" i="0" u="none" strike="noStrike" cap="none" spc="0" baseline="0">
          <a:solidFill>
            <a:srgbClr val="000000"/>
          </a:solidFill>
          <a:uFillTx/>
          <a:latin typeface="Sora Regular Regular"/>
          <a:ea typeface="Sora Regular Regular"/>
          <a:cs typeface="Sora Regular Regular"/>
          <a:sym typeface="Sora Regular Regular"/>
        </a:defRPr>
      </a:lvl7pPr>
      <a:lvl8pPr marL="4902200" marR="0" indent="-635000" algn="l" defTabSz="2438337" rtl="0" latinLnBrk="0">
        <a:lnSpc>
          <a:spcPct val="90000"/>
        </a:lnSpc>
        <a:spcBef>
          <a:spcPts val="4500"/>
        </a:spcBef>
        <a:spcAft>
          <a:spcPts val="0"/>
        </a:spcAft>
        <a:buClrTx/>
        <a:buSzPct val="123000"/>
        <a:buFontTx/>
        <a:buChar char="•"/>
        <a:tabLst/>
        <a:defRPr sz="5000" b="0" i="0" u="none" strike="noStrike" cap="none" spc="0" baseline="0">
          <a:solidFill>
            <a:srgbClr val="000000"/>
          </a:solidFill>
          <a:uFillTx/>
          <a:latin typeface="Sora Regular Regular"/>
          <a:ea typeface="Sora Regular Regular"/>
          <a:cs typeface="Sora Regular Regular"/>
          <a:sym typeface="Sora Regular Regular"/>
        </a:defRPr>
      </a:lvl8pPr>
      <a:lvl9pPr marL="5511800" marR="0" indent="-635000" algn="l" defTabSz="2438337" rtl="0" latinLnBrk="0">
        <a:lnSpc>
          <a:spcPct val="90000"/>
        </a:lnSpc>
        <a:spcBef>
          <a:spcPts val="4500"/>
        </a:spcBef>
        <a:spcAft>
          <a:spcPts val="0"/>
        </a:spcAft>
        <a:buClrTx/>
        <a:buSzPct val="123000"/>
        <a:buFontTx/>
        <a:buChar char="•"/>
        <a:tabLst/>
        <a:defRPr sz="5000" b="0" i="0" u="none" strike="noStrike" cap="none" spc="0" baseline="0">
          <a:solidFill>
            <a:srgbClr val="000000"/>
          </a:solidFill>
          <a:uFillTx/>
          <a:latin typeface="Sora Regular Regular"/>
          <a:ea typeface="Sora Regular Regular"/>
          <a:cs typeface="Sora Regular Regular"/>
          <a:sym typeface="Sora Regular Regular"/>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s://www.swinoujscie.pl/pl/contents/content/86/43" TargetMode="External"/><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mailto:konsultacje@um.swinoujscie.pl" TargetMode="External"/><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www.swinoujscie.pl" TargetMode="External"/><Relationship Id="rId2" Type="http://schemas.openxmlformats.org/officeDocument/2006/relationships/image" Target="../media/image1.jpeg"/><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hyperlink" Target="mailto:konsultacje@um.swinoujscie.pl"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4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4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www.swinoujscie.pl" TargetMode="External"/><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hyperlink" Target="http://www2ftp.um.swinoujscie.pl/Katalog%20Tw%C3%B3j%20Ruch%20.pdf" TargetMode="External"/><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46.jpeg"/></Relationships>
</file>

<file path=ppt/slides/_rels/slide89.xml.rels><?xml version="1.0" encoding="UTF-8" standalone="yes"?>
<Relationships xmlns="http://schemas.openxmlformats.org/package/2006/relationships"><Relationship Id="rId3" Type="http://schemas.openxmlformats.org/officeDocument/2006/relationships/hyperlink" Target="https://www.zachodniopomorska.tv/wiadomosci/5746,trzy-scenariusze-jeden-cel-komunikacja-w-miescie" TargetMode="External"/><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jpeg"/><Relationship Id="rId1" Type="http://schemas.openxmlformats.org/officeDocument/2006/relationships/slideLayout" Target="../slideLayouts/slideLayout17.xml"/><Relationship Id="rId4" Type="http://schemas.openxmlformats.org/officeDocument/2006/relationships/image" Target="../media/image49.png"/></Relationships>
</file>

<file path=ppt/slides/_rels/slide9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jpeg"/><Relationship Id="rId1" Type="http://schemas.openxmlformats.org/officeDocument/2006/relationships/slideLayout" Target="../slideLayouts/slideLayout17.xml"/><Relationship Id="rId4" Type="http://schemas.openxmlformats.org/officeDocument/2006/relationships/image" Target="../media/image51.png"/></Relationships>
</file>

<file path=ppt/slides/_rels/slide9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jpeg"/><Relationship Id="rId1" Type="http://schemas.openxmlformats.org/officeDocument/2006/relationships/slideLayout" Target="../slideLayouts/slideLayout17.xml"/><Relationship Id="rId4" Type="http://schemas.openxmlformats.org/officeDocument/2006/relationships/image" Target="../media/image53.png"/></Relationships>
</file>

<file path=ppt/slides/_rels/slide94.xml.rels><?xml version="1.0" encoding="UTF-8" standalone="yes"?>
<Relationships xmlns="http://schemas.openxmlformats.org/package/2006/relationships"><Relationship Id="rId3" Type="http://schemas.openxmlformats.org/officeDocument/2006/relationships/image" Target="../media/image54.tif"/><Relationship Id="rId2" Type="http://schemas.openxmlformats.org/officeDocument/2006/relationships/image" Target="../media/image1.jpeg"/><Relationship Id="rId1" Type="http://schemas.openxmlformats.org/officeDocument/2006/relationships/slideLayout" Target="../slideLayouts/slideLayout17.xml"/></Relationships>
</file>

<file path=ppt/slides/_rels/slide95.xml.rels><?xml version="1.0" encoding="UTF-8" standalone="yes"?>
<Relationships xmlns="http://schemas.openxmlformats.org/package/2006/relationships"><Relationship Id="rId3" Type="http://schemas.openxmlformats.org/officeDocument/2006/relationships/image" Target="../media/image55.tif"/><Relationship Id="rId2" Type="http://schemas.openxmlformats.org/officeDocument/2006/relationships/image" Target="../media/image1.jpeg"/><Relationship Id="rId1" Type="http://schemas.openxmlformats.org/officeDocument/2006/relationships/slideLayout" Target="../slideLayouts/slideLayout17.xml"/></Relationships>
</file>

<file path=ppt/slides/_rels/slide96.xml.rels><?xml version="1.0" encoding="UTF-8" standalone="yes"?>
<Relationships xmlns="http://schemas.openxmlformats.org/package/2006/relationships"><Relationship Id="rId3" Type="http://schemas.openxmlformats.org/officeDocument/2006/relationships/image" Target="../media/image56.tif"/><Relationship Id="rId2" Type="http://schemas.openxmlformats.org/officeDocument/2006/relationships/image" Target="../media/image1.jpeg"/><Relationship Id="rId1" Type="http://schemas.openxmlformats.org/officeDocument/2006/relationships/slideLayout" Target="../slideLayouts/slideLayout17.xml"/><Relationship Id="rId6" Type="http://schemas.openxmlformats.org/officeDocument/2006/relationships/image" Target="../media/image59.tif"/><Relationship Id="rId5" Type="http://schemas.openxmlformats.org/officeDocument/2006/relationships/image" Target="../media/image58.tif"/><Relationship Id="rId4" Type="http://schemas.openxmlformats.org/officeDocument/2006/relationships/image" Target="../media/image57.tif"/></Relationships>
</file>

<file path=ppt/slides/_rels/slide9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jpeg"/><Relationship Id="rId1" Type="http://schemas.openxmlformats.org/officeDocument/2006/relationships/slideLayout" Target="../slideLayouts/slideLayout17.xml"/><Relationship Id="rId5" Type="http://schemas.openxmlformats.org/officeDocument/2006/relationships/image" Target="../media/image62.png"/><Relationship Id="rId4" Type="http://schemas.openxmlformats.org/officeDocument/2006/relationships/image" Target="../media/image61.png"/></Relationships>
</file>

<file path=ppt/slides/_rels/slide9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172" name="Konsultacje społeczne „Twój Ruch”"/>
          <p:cNvSpPr txBox="1">
            <a:spLocks noGrp="1"/>
          </p:cNvSpPr>
          <p:nvPr>
            <p:ph type="title"/>
          </p:nvPr>
        </p:nvSpPr>
        <p:spPr>
          <a:xfrm>
            <a:off x="1550696" y="3083391"/>
            <a:ext cx="21282608" cy="1906492"/>
          </a:xfrm>
          <a:prstGeom prst="rect">
            <a:avLst/>
          </a:prstGeom>
        </p:spPr>
        <p:txBody>
          <a:bodyPr>
            <a:noAutofit/>
          </a:bodyPr>
          <a:lstStyle>
            <a:lvl1pPr algn="ctr">
              <a:defRPr sz="9500" b="0" spc="-200">
                <a:solidFill>
                  <a:srgbClr val="ED7052"/>
                </a:solidFill>
                <a:latin typeface="Sora Regular Bold"/>
                <a:ea typeface="Sora Regular Bold"/>
                <a:cs typeface="Sora Regular Bold"/>
                <a:sym typeface="Sora Regular Bold"/>
              </a:defRPr>
            </a:lvl1pPr>
          </a:lstStyle>
          <a:p>
            <a:pPr>
              <a:lnSpc>
                <a:spcPct val="150000"/>
              </a:lnSpc>
            </a:pPr>
            <a:r>
              <a:rPr lang="pl-PL" sz="6000" dirty="0" smtClean="0"/>
              <a:t>Raport z konsultacji społecznych Twój Ruch dotyczących </a:t>
            </a:r>
            <a:br>
              <a:rPr lang="pl-PL" sz="6000" dirty="0" smtClean="0"/>
            </a:br>
            <a:r>
              <a:rPr lang="pl-PL" sz="6000" dirty="0" smtClean="0"/>
              <a:t>Koncepcji Systemu Zarządzania Ruchem w Świnoujściu </a:t>
            </a:r>
            <a:endParaRPr sz="6000" dirty="0"/>
          </a:p>
        </p:txBody>
      </p:sp>
      <p:sp>
        <p:nvSpPr>
          <p:cNvPr id="173" name="1"/>
          <p:cNvSpPr txBox="1"/>
          <p:nvPr/>
        </p:nvSpPr>
        <p:spPr>
          <a:xfrm>
            <a:off x="23512557" y="12729957"/>
            <a:ext cx="263653"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1</a:t>
            </a:r>
          </a:p>
        </p:txBody>
      </p:sp>
      <p:sp>
        <p:nvSpPr>
          <p:cNvPr id="174" name="Raport z konsultacji, które trwały w Świnoujściu od 12 lipca do 31 października 2021"/>
          <p:cNvSpPr txBox="1"/>
          <p:nvPr/>
        </p:nvSpPr>
        <p:spPr>
          <a:xfrm>
            <a:off x="1550696" y="6820824"/>
            <a:ext cx="20467854" cy="4567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defTabSz="825500">
              <a:defRPr sz="6000">
                <a:solidFill>
                  <a:srgbClr val="000000"/>
                </a:solidFill>
                <a:latin typeface="Sora Regular SemiBold"/>
                <a:ea typeface="Sora Regular SemiBold"/>
                <a:cs typeface="Sora Regular SemiBold"/>
                <a:sym typeface="Sora Regular SemiBold"/>
              </a:defRPr>
            </a:lvl1pPr>
          </a:lstStyle>
          <a:p>
            <a:endParaRPr lang="pl-PL" dirty="0" smtClean="0"/>
          </a:p>
          <a:p>
            <a:r>
              <a:rPr lang="pl-PL" sz="4000" dirty="0" smtClean="0"/>
              <a:t>Czas trwania konsultacji społecznych: 12.07-31.10.2021 r.</a:t>
            </a:r>
          </a:p>
          <a:p>
            <a:r>
              <a:rPr lang="pl-PL" sz="4000" dirty="0" smtClean="0"/>
              <a:t>Organizator konsultacji społecznych: Urząd Miasta Świnoujście, </a:t>
            </a:r>
          </a:p>
          <a:p>
            <a:r>
              <a:rPr lang="pl-PL" sz="4000" dirty="0" smtClean="0"/>
              <a:t>Biuro Informacji i Konsultacji Społecznych, </a:t>
            </a:r>
            <a:r>
              <a:rPr lang="pl-PL" sz="4000" dirty="0" err="1" smtClean="0"/>
              <a:t>Publicon</a:t>
            </a:r>
            <a:r>
              <a:rPr lang="pl-PL" sz="4000" dirty="0" smtClean="0"/>
              <a:t> Sp. z o.o.  </a:t>
            </a:r>
            <a:endParaRPr sz="4000" dirty="0"/>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222" name="Publikacja artykułów…"/>
          <p:cNvSpPr txBox="1">
            <a:spLocks noGrp="1"/>
          </p:cNvSpPr>
          <p:nvPr>
            <p:ph type="title"/>
          </p:nvPr>
        </p:nvSpPr>
        <p:spPr>
          <a:xfrm>
            <a:off x="942082" y="1077359"/>
            <a:ext cx="22606614" cy="2202884"/>
          </a:xfrm>
          <a:prstGeom prst="rect">
            <a:avLst/>
          </a:prstGeom>
        </p:spPr>
        <p:txBody>
          <a:bodyPr/>
          <a:lstStyle/>
          <a:p>
            <a:pPr>
              <a:defRPr sz="7500" b="0" spc="-200">
                <a:solidFill>
                  <a:srgbClr val="ED7052"/>
                </a:solidFill>
                <a:latin typeface="Sora Regular Bold"/>
                <a:ea typeface="Sora Regular Bold"/>
                <a:cs typeface="Sora Regular Bold"/>
                <a:sym typeface="Sora Regular Bold"/>
              </a:defRPr>
            </a:pPr>
            <a:r>
              <a:t>Publikacja artykułów</a:t>
            </a:r>
            <a:endParaRPr spc="-150"/>
          </a:p>
          <a:p>
            <a:pPr>
              <a:defRPr sz="5000" b="0" spc="-100">
                <a:solidFill>
                  <a:srgbClr val="ED7052"/>
                </a:solidFill>
                <a:latin typeface="Sora Regular Bold"/>
                <a:ea typeface="Sora Regular Bold"/>
                <a:cs typeface="Sora Regular Bold"/>
                <a:sym typeface="Sora Regular Bold"/>
              </a:defRPr>
            </a:pPr>
            <a:r>
              <a:t>Przykłady</a:t>
            </a:r>
          </a:p>
        </p:txBody>
      </p:sp>
      <p:sp>
        <p:nvSpPr>
          <p:cNvPr id="223" name="10"/>
          <p:cNvSpPr txBox="1"/>
          <p:nvPr/>
        </p:nvSpPr>
        <p:spPr>
          <a:xfrm>
            <a:off x="23380450" y="12729956"/>
            <a:ext cx="527864"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10</a:t>
            </a:r>
          </a:p>
        </p:txBody>
      </p:sp>
      <p:sp>
        <p:nvSpPr>
          <p:cNvPr id="224" name="Jaka nawierzchnia jest najlepsza?…"/>
          <p:cNvSpPr txBox="1">
            <a:spLocks noGrp="1"/>
          </p:cNvSpPr>
          <p:nvPr>
            <p:ph type="body" idx="1"/>
          </p:nvPr>
        </p:nvSpPr>
        <p:spPr>
          <a:xfrm>
            <a:off x="1032417" y="3220786"/>
            <a:ext cx="22609008" cy="8724622"/>
          </a:xfrm>
          <a:prstGeom prst="rect">
            <a:avLst/>
          </a:prstGeom>
        </p:spPr>
        <p:txBody>
          <a:bodyPr lIns="50800" tIns="50800" rIns="50800" bIns="50800" numCol="2" spcCol="1130449"/>
          <a:lstStyle/>
          <a:p>
            <a:pPr defTabSz="457200">
              <a:spcBef>
                <a:spcPts val="1800"/>
              </a:spcBef>
              <a:defRPr sz="2500" b="0">
                <a:latin typeface="Sora Regular Bold"/>
                <a:ea typeface="Sora Regular Bold"/>
                <a:cs typeface="Sora Regular Bold"/>
                <a:sym typeface="Sora Regular Bold"/>
              </a:defRPr>
            </a:pPr>
            <a:r>
              <a:rPr dirty="0" err="1"/>
              <a:t>Jaka</a:t>
            </a:r>
            <a:r>
              <a:rPr dirty="0"/>
              <a:t> </a:t>
            </a:r>
            <a:r>
              <a:rPr dirty="0" err="1"/>
              <a:t>nawierzchnia</a:t>
            </a:r>
            <a:r>
              <a:rPr dirty="0"/>
              <a:t> jest </a:t>
            </a:r>
            <a:r>
              <a:rPr dirty="0" err="1"/>
              <a:t>najlepsza</a:t>
            </a:r>
            <a:r>
              <a:rPr dirty="0"/>
              <a:t>?</a:t>
            </a:r>
            <a:endParaRPr dirty="0">
              <a:latin typeface="Sora Regular Regular"/>
              <a:ea typeface="Sora Regular Regular"/>
              <a:cs typeface="Sora Regular Regular"/>
              <a:sym typeface="Sora Regular Regular"/>
            </a:endParaRPr>
          </a:p>
          <a:p>
            <a:pPr algn="just" defTabSz="457200">
              <a:spcBef>
                <a:spcPts val="1800"/>
              </a:spcBef>
              <a:defRPr sz="2500" b="0">
                <a:latin typeface="Sora Regular Regular"/>
                <a:ea typeface="Sora Regular Regular"/>
                <a:cs typeface="Sora Regular Regular"/>
                <a:sym typeface="Sora Regular Regular"/>
              </a:defRPr>
            </a:pPr>
            <a:r>
              <a:rPr dirty="0" err="1"/>
              <a:t>Drogi</a:t>
            </a:r>
            <a:r>
              <a:rPr dirty="0"/>
              <a:t> </a:t>
            </a:r>
            <a:r>
              <a:rPr dirty="0" err="1"/>
              <a:t>rowerowe</a:t>
            </a:r>
            <a:r>
              <a:rPr dirty="0"/>
              <a:t> w Świnoujściu </a:t>
            </a:r>
            <a:r>
              <a:rPr dirty="0" err="1"/>
              <a:t>posiadają</a:t>
            </a:r>
            <a:r>
              <a:rPr dirty="0"/>
              <a:t> </a:t>
            </a:r>
            <a:r>
              <a:rPr dirty="0" err="1"/>
              <a:t>różne</a:t>
            </a:r>
            <a:r>
              <a:rPr dirty="0"/>
              <a:t> </a:t>
            </a:r>
            <a:r>
              <a:rPr dirty="0" err="1"/>
              <a:t>nawierzchnie</a:t>
            </a:r>
            <a:r>
              <a:rPr dirty="0"/>
              <a:t>. </a:t>
            </a:r>
            <a:r>
              <a:rPr dirty="0" err="1"/>
              <a:t>Różnorodność</a:t>
            </a:r>
            <a:r>
              <a:rPr dirty="0"/>
              <a:t> ta </a:t>
            </a:r>
            <a:r>
              <a:rPr dirty="0" err="1"/>
              <a:t>częściowo</a:t>
            </a:r>
            <a:r>
              <a:rPr dirty="0"/>
              <a:t> </a:t>
            </a:r>
            <a:r>
              <a:rPr dirty="0" err="1"/>
              <a:t>wynika</a:t>
            </a:r>
            <a:r>
              <a:rPr dirty="0"/>
              <a:t> z </a:t>
            </a:r>
            <a:r>
              <a:rPr dirty="0" err="1"/>
              <a:t>potrzeb</a:t>
            </a:r>
            <a:r>
              <a:rPr dirty="0"/>
              <a:t> </a:t>
            </a:r>
            <a:r>
              <a:rPr dirty="0" err="1"/>
              <a:t>infrastrukturalnych</a:t>
            </a:r>
            <a:r>
              <a:rPr dirty="0"/>
              <a:t>, ale </a:t>
            </a:r>
            <a:r>
              <a:rPr dirty="0" err="1"/>
              <a:t>głównie</a:t>
            </a:r>
            <a:r>
              <a:rPr dirty="0"/>
              <a:t> z </a:t>
            </a:r>
            <a:r>
              <a:rPr dirty="0" err="1"/>
              <a:t>ewolucji</a:t>
            </a:r>
            <a:r>
              <a:rPr dirty="0"/>
              <a:t> </a:t>
            </a:r>
            <a:r>
              <a:rPr dirty="0" err="1"/>
              <a:t>materiałowej</a:t>
            </a:r>
            <a:r>
              <a:rPr dirty="0"/>
              <a:t>. </a:t>
            </a:r>
            <a:r>
              <a:rPr dirty="0">
                <a:latin typeface="Sora Regular Bold"/>
                <a:ea typeface="Sora Regular Bold"/>
                <a:cs typeface="Sora Regular Bold"/>
                <a:sym typeface="Sora Regular Bold"/>
              </a:rPr>
              <a:t>Na </a:t>
            </a:r>
            <a:r>
              <a:rPr dirty="0" err="1">
                <a:latin typeface="Sora Regular Bold"/>
                <a:ea typeface="Sora Regular Bold"/>
                <a:cs typeface="Sora Regular Bold"/>
                <a:sym typeface="Sora Regular Bold"/>
              </a:rPr>
              <a:t>początku</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drogi</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rowerowe</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budowane</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były</a:t>
            </a:r>
            <a:r>
              <a:rPr dirty="0">
                <a:latin typeface="Sora Regular Bold"/>
                <a:ea typeface="Sora Regular Bold"/>
                <a:cs typeface="Sora Regular Bold"/>
                <a:sym typeface="Sora Regular Bold"/>
              </a:rPr>
              <a:t> z </a:t>
            </a:r>
            <a:r>
              <a:rPr dirty="0" err="1">
                <a:latin typeface="Sora Regular Bold"/>
                <a:ea typeface="Sora Regular Bold"/>
                <a:cs typeface="Sora Regular Bold"/>
                <a:sym typeface="Sora Regular Bold"/>
              </a:rPr>
              <a:t>kostki</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betonowej</a:t>
            </a:r>
            <a:r>
              <a:rPr dirty="0">
                <a:latin typeface="Sora Regular Bold"/>
                <a:ea typeface="Sora Regular Bold"/>
                <a:cs typeface="Sora Regular Bold"/>
                <a:sym typeface="Sora Regular Bold"/>
              </a:rPr>
              <a:t>, co </a:t>
            </a:r>
            <a:r>
              <a:rPr dirty="0" err="1">
                <a:latin typeface="Sora Regular Bold"/>
                <a:ea typeface="Sora Regular Bold"/>
                <a:cs typeface="Sora Regular Bold"/>
                <a:sym typeface="Sora Regular Bold"/>
              </a:rPr>
              <a:t>wynikało</a:t>
            </a:r>
            <a:r>
              <a:rPr dirty="0">
                <a:latin typeface="Sora Regular Bold"/>
                <a:ea typeface="Sora Regular Bold"/>
                <a:cs typeface="Sora Regular Bold"/>
                <a:sym typeface="Sora Regular Bold"/>
              </a:rPr>
              <a:t> z </a:t>
            </a:r>
            <a:r>
              <a:rPr dirty="0" err="1">
                <a:latin typeface="Sora Regular Bold"/>
                <a:ea typeface="Sora Regular Bold"/>
                <a:cs typeface="Sora Regular Bold"/>
                <a:sym typeface="Sora Regular Bold"/>
              </a:rPr>
              <a:t>większej</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dostępności</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tego</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materiału</a:t>
            </a:r>
            <a:r>
              <a:rPr dirty="0"/>
              <a:t> w Świnoujściu (transport </a:t>
            </a:r>
            <a:r>
              <a:rPr dirty="0" err="1"/>
              <a:t>masy</a:t>
            </a:r>
            <a:r>
              <a:rPr dirty="0"/>
              <a:t> </a:t>
            </a:r>
            <a:r>
              <a:rPr dirty="0" err="1"/>
              <a:t>bitumicznej</a:t>
            </a:r>
            <a:r>
              <a:rPr dirty="0"/>
              <a:t> z </a:t>
            </a:r>
            <a:r>
              <a:rPr dirty="0" err="1"/>
              <a:t>dużych</a:t>
            </a:r>
            <a:r>
              <a:rPr dirty="0"/>
              <a:t> </a:t>
            </a:r>
            <a:r>
              <a:rPr dirty="0" err="1"/>
              <a:t>odległości</a:t>
            </a:r>
            <a:r>
              <a:rPr dirty="0"/>
              <a:t> </a:t>
            </a:r>
            <a:r>
              <a:rPr dirty="0" err="1"/>
              <a:t>był</a:t>
            </a:r>
            <a:r>
              <a:rPr dirty="0"/>
              <a:t> </a:t>
            </a:r>
            <a:r>
              <a:rPr dirty="0" err="1"/>
              <a:t>droższy</a:t>
            </a:r>
            <a:r>
              <a:rPr dirty="0"/>
              <a:t> </a:t>
            </a:r>
            <a:br>
              <a:rPr dirty="0"/>
            </a:br>
            <a:r>
              <a:rPr dirty="0" err="1"/>
              <a:t>i</a:t>
            </a:r>
            <a:r>
              <a:rPr dirty="0"/>
              <a:t> </a:t>
            </a:r>
            <a:r>
              <a:rPr dirty="0" err="1"/>
              <a:t>logistycznie</a:t>
            </a:r>
            <a:r>
              <a:rPr dirty="0"/>
              <a:t> </a:t>
            </a:r>
            <a:r>
              <a:rPr dirty="0" err="1"/>
              <a:t>trudniejszy</a:t>
            </a:r>
            <a:r>
              <a:rPr dirty="0"/>
              <a:t>). </a:t>
            </a:r>
            <a:r>
              <a:rPr dirty="0" err="1"/>
              <a:t>Ponadto</a:t>
            </a:r>
            <a:r>
              <a:rPr dirty="0"/>
              <a:t> </a:t>
            </a:r>
            <a:r>
              <a:rPr dirty="0" err="1"/>
              <a:t>nawierzchnia</a:t>
            </a:r>
            <a:r>
              <a:rPr dirty="0"/>
              <a:t> z </a:t>
            </a:r>
            <a:r>
              <a:rPr dirty="0" err="1"/>
              <a:t>kostki</a:t>
            </a:r>
            <a:r>
              <a:rPr dirty="0"/>
              <a:t> </a:t>
            </a:r>
            <a:r>
              <a:rPr dirty="0" err="1"/>
              <a:t>jako</a:t>
            </a:r>
            <a:r>
              <a:rPr dirty="0"/>
              <a:t> </a:t>
            </a:r>
            <a:r>
              <a:rPr dirty="0" err="1"/>
              <a:t>rozbieralna</a:t>
            </a:r>
            <a:r>
              <a:rPr dirty="0"/>
              <a:t> jest </a:t>
            </a:r>
            <a:r>
              <a:rPr dirty="0" err="1"/>
              <a:t>łatwiejsza</a:t>
            </a:r>
            <a:r>
              <a:rPr dirty="0"/>
              <a:t> do </a:t>
            </a:r>
            <a:r>
              <a:rPr dirty="0" err="1"/>
              <a:t>naprawy</a:t>
            </a:r>
            <a:r>
              <a:rPr dirty="0"/>
              <a:t> w </a:t>
            </a:r>
            <a:r>
              <a:rPr dirty="0" err="1"/>
              <a:t>przypadku</a:t>
            </a:r>
            <a:r>
              <a:rPr dirty="0"/>
              <a:t> </a:t>
            </a:r>
            <a:r>
              <a:rPr dirty="0" err="1"/>
              <a:t>awarii</a:t>
            </a:r>
            <a:r>
              <a:rPr dirty="0"/>
              <a:t> </a:t>
            </a:r>
            <a:r>
              <a:rPr dirty="0" err="1"/>
              <a:t>infrastruktury</a:t>
            </a:r>
            <a:r>
              <a:rPr dirty="0"/>
              <a:t> </a:t>
            </a:r>
            <a:r>
              <a:rPr dirty="0" err="1"/>
              <a:t>podziemnej</a:t>
            </a:r>
            <a:r>
              <a:rPr dirty="0"/>
              <a:t>. Do </a:t>
            </a:r>
            <a:r>
              <a:rPr dirty="0" err="1"/>
              <a:t>dzisiaj</a:t>
            </a:r>
            <a:r>
              <a:rPr dirty="0"/>
              <a:t> w </a:t>
            </a:r>
            <a:r>
              <a:rPr dirty="0" err="1"/>
              <a:t>miejscach</a:t>
            </a:r>
            <a:r>
              <a:rPr dirty="0"/>
              <a:t> </a:t>
            </a:r>
            <a:r>
              <a:rPr dirty="0" err="1"/>
              <a:t>zwłaszcza</a:t>
            </a:r>
            <a:r>
              <a:rPr dirty="0"/>
              <a:t> </a:t>
            </a:r>
            <a:r>
              <a:rPr dirty="0" err="1"/>
              <a:t>dużej</a:t>
            </a:r>
            <a:r>
              <a:rPr dirty="0"/>
              <a:t> </a:t>
            </a:r>
            <a:r>
              <a:rPr dirty="0" err="1"/>
              <a:t>intensywności</a:t>
            </a:r>
            <a:r>
              <a:rPr dirty="0"/>
              <a:t> </a:t>
            </a:r>
            <a:r>
              <a:rPr dirty="0" err="1"/>
              <a:t>sieci</a:t>
            </a:r>
            <a:r>
              <a:rPr dirty="0"/>
              <a:t> </a:t>
            </a:r>
            <a:r>
              <a:rPr dirty="0" err="1"/>
              <a:t>podziemnych</a:t>
            </a:r>
            <a:r>
              <a:rPr dirty="0"/>
              <a:t> </a:t>
            </a:r>
            <a:r>
              <a:rPr dirty="0" err="1"/>
              <a:t>stosuje</a:t>
            </a:r>
            <a:r>
              <a:rPr dirty="0"/>
              <a:t> </a:t>
            </a:r>
            <a:r>
              <a:rPr dirty="0" err="1"/>
              <a:t>się</a:t>
            </a:r>
            <a:r>
              <a:rPr dirty="0"/>
              <a:t> </a:t>
            </a:r>
            <a:r>
              <a:rPr dirty="0" err="1"/>
              <a:t>jako</a:t>
            </a:r>
            <a:r>
              <a:rPr dirty="0"/>
              <a:t> </a:t>
            </a:r>
            <a:r>
              <a:rPr dirty="0" err="1"/>
              <a:t>nawierzchnię</a:t>
            </a:r>
            <a:r>
              <a:rPr dirty="0"/>
              <a:t> </a:t>
            </a:r>
            <a:r>
              <a:rPr dirty="0" err="1"/>
              <a:t>kostkę</a:t>
            </a:r>
            <a:r>
              <a:rPr dirty="0"/>
              <a:t> </a:t>
            </a:r>
            <a:r>
              <a:rPr dirty="0" err="1"/>
              <a:t>betonową</a:t>
            </a:r>
            <a:r>
              <a:rPr dirty="0"/>
              <a:t>, z </a:t>
            </a:r>
            <a:r>
              <a:rPr dirty="0" err="1"/>
              <a:t>tym</a:t>
            </a:r>
            <a:r>
              <a:rPr dirty="0"/>
              <a:t>, że </a:t>
            </a:r>
            <a:r>
              <a:rPr dirty="0" err="1"/>
              <a:t>obecnie</a:t>
            </a:r>
            <a:r>
              <a:rPr dirty="0"/>
              <a:t> </a:t>
            </a:r>
            <a:r>
              <a:rPr dirty="0" err="1"/>
              <a:t>stosuje</a:t>
            </a:r>
            <a:r>
              <a:rPr dirty="0"/>
              <a:t> </a:t>
            </a:r>
            <a:r>
              <a:rPr dirty="0" err="1"/>
              <a:t>się</a:t>
            </a:r>
            <a:r>
              <a:rPr dirty="0"/>
              <a:t> </a:t>
            </a:r>
            <a:r>
              <a:rPr dirty="0" err="1"/>
              <a:t>jedynie</a:t>
            </a:r>
            <a:r>
              <a:rPr dirty="0"/>
              <a:t> </a:t>
            </a:r>
            <a:r>
              <a:rPr dirty="0" err="1"/>
              <a:t>kostkę</a:t>
            </a:r>
            <a:r>
              <a:rPr dirty="0"/>
              <a:t> </a:t>
            </a:r>
            <a:r>
              <a:rPr dirty="0" err="1"/>
              <a:t>bezfazową</a:t>
            </a:r>
            <a:r>
              <a:rPr dirty="0"/>
              <a:t>, </a:t>
            </a:r>
            <a:r>
              <a:rPr dirty="0" err="1"/>
              <a:t>która</a:t>
            </a:r>
            <a:r>
              <a:rPr dirty="0"/>
              <a:t> </a:t>
            </a:r>
            <a:r>
              <a:rPr dirty="0" err="1"/>
              <a:t>posiada</a:t>
            </a:r>
            <a:r>
              <a:rPr dirty="0"/>
              <a:t> </a:t>
            </a:r>
            <a:r>
              <a:rPr dirty="0" err="1"/>
              <a:t>lepszy</a:t>
            </a:r>
            <a:r>
              <a:rPr dirty="0"/>
              <a:t> </a:t>
            </a:r>
            <a:r>
              <a:rPr dirty="0" err="1"/>
              <a:t>komfort</a:t>
            </a:r>
            <a:r>
              <a:rPr dirty="0"/>
              <a:t> </a:t>
            </a:r>
            <a:r>
              <a:rPr dirty="0" err="1"/>
              <a:t>użytkowania</a:t>
            </a:r>
            <a:r>
              <a:rPr dirty="0"/>
              <a:t> </a:t>
            </a:r>
            <a:r>
              <a:rPr dirty="0" err="1"/>
              <a:t>niż</a:t>
            </a:r>
            <a:r>
              <a:rPr dirty="0"/>
              <a:t> </a:t>
            </a:r>
            <a:r>
              <a:rPr dirty="0" err="1"/>
              <a:t>kostka</a:t>
            </a:r>
            <a:r>
              <a:rPr dirty="0"/>
              <a:t> </a:t>
            </a:r>
            <a:r>
              <a:rPr dirty="0" err="1"/>
              <a:t>fazowana</a:t>
            </a:r>
            <a:r>
              <a:rPr dirty="0"/>
              <a:t>. </a:t>
            </a:r>
            <a:r>
              <a:rPr dirty="0" err="1">
                <a:latin typeface="Sora Regular Bold"/>
                <a:ea typeface="Sora Regular Bold"/>
                <a:cs typeface="Sora Regular Bold"/>
                <a:sym typeface="Sora Regular Bold"/>
              </a:rPr>
              <a:t>Jednak</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zdecydowanie</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preferowaną</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i</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coraz</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liczniej</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stosowaną</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przy</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budowie</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dróg</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rowerowych</a:t>
            </a:r>
            <a:r>
              <a:rPr dirty="0">
                <a:latin typeface="Sora Regular Bold"/>
                <a:ea typeface="Sora Regular Bold"/>
                <a:cs typeface="Sora Regular Bold"/>
                <a:sym typeface="Sora Regular Bold"/>
              </a:rPr>
              <a:t> jest </a:t>
            </a:r>
            <a:r>
              <a:rPr dirty="0" err="1">
                <a:latin typeface="Sora Regular Bold"/>
                <a:ea typeface="Sora Regular Bold"/>
                <a:cs typeface="Sora Regular Bold"/>
                <a:sym typeface="Sora Regular Bold"/>
              </a:rPr>
              <a:t>nawierzchnia</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bitumiczna</a:t>
            </a:r>
            <a:r>
              <a:rPr dirty="0">
                <a:latin typeface="Sora Regular Bold"/>
                <a:ea typeface="Sora Regular Bold"/>
                <a:cs typeface="Sora Regular Bold"/>
                <a:sym typeface="Sora Regular Bold"/>
              </a:rPr>
              <a:t>.</a:t>
            </a:r>
            <a:r>
              <a:rPr dirty="0"/>
              <a:t> </a:t>
            </a:r>
            <a:r>
              <a:rPr dirty="0" err="1"/>
              <a:t>Zwiększenie</a:t>
            </a:r>
            <a:r>
              <a:rPr dirty="0"/>
              <a:t> </a:t>
            </a:r>
            <a:r>
              <a:rPr dirty="0" err="1"/>
              <a:t>dostępności</a:t>
            </a:r>
            <a:r>
              <a:rPr dirty="0"/>
              <a:t> </a:t>
            </a:r>
            <a:r>
              <a:rPr dirty="0" err="1"/>
              <a:t>tego</a:t>
            </a:r>
            <a:r>
              <a:rPr dirty="0"/>
              <a:t> </a:t>
            </a:r>
            <a:r>
              <a:rPr dirty="0" err="1"/>
              <a:t>materiału</a:t>
            </a:r>
            <a:r>
              <a:rPr dirty="0"/>
              <a:t> w </a:t>
            </a:r>
            <a:r>
              <a:rPr dirty="0" err="1"/>
              <a:t>rejonie</a:t>
            </a:r>
            <a:r>
              <a:rPr dirty="0"/>
              <a:t> </a:t>
            </a:r>
            <a:r>
              <a:rPr dirty="0" err="1"/>
              <a:t>Świnoujścia</a:t>
            </a:r>
            <a:r>
              <a:rPr dirty="0"/>
              <a:t> </a:t>
            </a:r>
            <a:r>
              <a:rPr dirty="0" err="1"/>
              <a:t>spowodowane</a:t>
            </a:r>
            <a:r>
              <a:rPr dirty="0"/>
              <a:t> </a:t>
            </a:r>
            <a:r>
              <a:rPr dirty="0" err="1"/>
              <a:t>powstaniem</a:t>
            </a:r>
            <a:r>
              <a:rPr dirty="0"/>
              <a:t> </a:t>
            </a:r>
            <a:r>
              <a:rPr dirty="0" err="1"/>
              <a:t>węzła</a:t>
            </a:r>
            <a:r>
              <a:rPr dirty="0"/>
              <a:t> </a:t>
            </a:r>
            <a:r>
              <a:rPr dirty="0" err="1"/>
              <a:t>bitumicznego</a:t>
            </a:r>
            <a:r>
              <a:rPr dirty="0"/>
              <a:t> w </a:t>
            </a:r>
            <a:r>
              <a:rPr dirty="0" err="1"/>
              <a:t>Goleniowie</a:t>
            </a:r>
            <a:r>
              <a:rPr dirty="0"/>
              <a:t> </a:t>
            </a:r>
            <a:r>
              <a:rPr dirty="0" err="1"/>
              <a:t>znacznie</a:t>
            </a:r>
            <a:r>
              <a:rPr dirty="0"/>
              <a:t> </a:t>
            </a:r>
            <a:r>
              <a:rPr dirty="0" err="1"/>
              <a:t>ułatwiło</a:t>
            </a:r>
            <a:r>
              <a:rPr dirty="0"/>
              <a:t> </a:t>
            </a:r>
            <a:r>
              <a:rPr dirty="0" err="1"/>
              <a:t>wykonawcom</a:t>
            </a:r>
            <a:r>
              <a:rPr dirty="0"/>
              <a:t> </a:t>
            </a:r>
            <a:r>
              <a:rPr dirty="0" err="1"/>
              <a:t>logistykę</a:t>
            </a:r>
            <a:r>
              <a:rPr dirty="0"/>
              <a:t> </a:t>
            </a:r>
            <a:r>
              <a:rPr dirty="0" err="1"/>
              <a:t>związaną</a:t>
            </a:r>
            <a:r>
              <a:rPr dirty="0"/>
              <a:t> z </a:t>
            </a:r>
            <a:r>
              <a:rPr dirty="0" err="1"/>
              <a:t>transportem</a:t>
            </a:r>
            <a:r>
              <a:rPr dirty="0"/>
              <a:t> </a:t>
            </a:r>
            <a:r>
              <a:rPr dirty="0" err="1"/>
              <a:t>masy</a:t>
            </a:r>
            <a:r>
              <a:rPr dirty="0"/>
              <a:t> </a:t>
            </a:r>
            <a:r>
              <a:rPr dirty="0" err="1"/>
              <a:t>bitumicznej</a:t>
            </a:r>
            <a:r>
              <a:rPr dirty="0"/>
              <a:t>, a co </a:t>
            </a:r>
            <a:r>
              <a:rPr dirty="0" err="1"/>
              <a:t>za</a:t>
            </a:r>
            <a:r>
              <a:rPr dirty="0"/>
              <a:t> </a:t>
            </a:r>
            <a:r>
              <a:rPr dirty="0" err="1"/>
              <a:t>tym</a:t>
            </a:r>
            <a:r>
              <a:rPr dirty="0"/>
              <a:t> </a:t>
            </a:r>
            <a:r>
              <a:rPr dirty="0" err="1"/>
              <a:t>idzie</a:t>
            </a:r>
            <a:r>
              <a:rPr dirty="0"/>
              <a:t> </a:t>
            </a:r>
            <a:r>
              <a:rPr dirty="0" err="1"/>
              <a:t>wpłynęło</a:t>
            </a:r>
            <a:r>
              <a:rPr dirty="0"/>
              <a:t> na </a:t>
            </a:r>
            <a:r>
              <a:rPr dirty="0" err="1"/>
              <a:t>cenę</a:t>
            </a:r>
            <a:r>
              <a:rPr dirty="0"/>
              <a:t>, </a:t>
            </a:r>
            <a:r>
              <a:rPr dirty="0" err="1"/>
              <a:t>która</a:t>
            </a:r>
            <a:r>
              <a:rPr dirty="0"/>
              <a:t> </a:t>
            </a:r>
            <a:r>
              <a:rPr dirty="0" err="1"/>
              <a:t>obecnie</a:t>
            </a:r>
            <a:r>
              <a:rPr dirty="0"/>
              <a:t> jest </a:t>
            </a:r>
            <a:r>
              <a:rPr dirty="0" err="1"/>
              <a:t>porównywalna</a:t>
            </a:r>
            <a:r>
              <a:rPr dirty="0"/>
              <a:t> z </a:t>
            </a:r>
            <a:r>
              <a:rPr dirty="0" err="1"/>
              <a:t>cenami</a:t>
            </a:r>
            <a:r>
              <a:rPr dirty="0"/>
              <a:t> </a:t>
            </a:r>
            <a:r>
              <a:rPr dirty="0" err="1"/>
              <a:t>nawierzchni</a:t>
            </a:r>
            <a:r>
              <a:rPr dirty="0"/>
              <a:t> z </a:t>
            </a:r>
            <a:r>
              <a:rPr dirty="0" err="1"/>
              <a:t>kostki</a:t>
            </a:r>
            <a:r>
              <a:rPr dirty="0"/>
              <a:t> </a:t>
            </a:r>
            <a:r>
              <a:rPr dirty="0" err="1"/>
              <a:t>betonowej</a:t>
            </a:r>
            <a:r>
              <a:rPr dirty="0"/>
              <a:t>. </a:t>
            </a:r>
            <a:r>
              <a:rPr dirty="0" err="1">
                <a:latin typeface="Sora Regular Bold"/>
                <a:ea typeface="Sora Regular Bold"/>
                <a:cs typeface="Sora Regular Bold"/>
                <a:sym typeface="Sora Regular Bold"/>
              </a:rPr>
              <a:t>Budujemy</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więc</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obecnie</a:t>
            </a:r>
            <a:r>
              <a:rPr dirty="0">
                <a:latin typeface="Sora Regular Bold"/>
                <a:ea typeface="Sora Regular Bold"/>
                <a:cs typeface="Sora Regular Bold"/>
                <a:sym typeface="Sora Regular Bold"/>
              </a:rPr>
              <a:t> w </a:t>
            </a:r>
            <a:r>
              <a:rPr dirty="0" err="1">
                <a:latin typeface="Sora Regular Bold"/>
                <a:ea typeface="Sora Regular Bold"/>
                <a:cs typeface="Sora Regular Bold"/>
                <a:sym typeface="Sora Regular Bold"/>
              </a:rPr>
              <a:t>większości</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drogi</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rowerowe</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bitumiczne</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przy</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czym</a:t>
            </a:r>
            <a:r>
              <a:rPr dirty="0">
                <a:latin typeface="Sora Regular Bold"/>
                <a:ea typeface="Sora Regular Bold"/>
                <a:cs typeface="Sora Regular Bold"/>
                <a:sym typeface="Sora Regular Bold"/>
              </a:rPr>
              <a:t> z </a:t>
            </a:r>
            <a:r>
              <a:rPr dirty="0" err="1">
                <a:latin typeface="Sora Regular Bold"/>
                <a:ea typeface="Sora Regular Bold"/>
                <a:cs typeface="Sora Regular Bold"/>
                <a:sym typeface="Sora Regular Bold"/>
              </a:rPr>
              <a:t>powodów</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głównie</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cenowych</a:t>
            </a:r>
            <a:r>
              <a:rPr dirty="0">
                <a:latin typeface="Sora Regular Bold"/>
                <a:ea typeface="Sora Regular Bold"/>
                <a:cs typeface="Sora Regular Bold"/>
                <a:sym typeface="Sora Regular Bold"/>
              </a:rPr>
              <a:t> bez </a:t>
            </a:r>
            <a:r>
              <a:rPr dirty="0" err="1">
                <a:latin typeface="Sora Regular Bold"/>
                <a:ea typeface="Sora Regular Bold"/>
                <a:cs typeface="Sora Regular Bold"/>
                <a:sym typeface="Sora Regular Bold"/>
              </a:rPr>
              <a:t>używania</a:t>
            </a:r>
            <a:r>
              <a:rPr dirty="0">
                <a:latin typeface="Sora Regular Bold"/>
                <a:ea typeface="Sora Regular Bold"/>
                <a:cs typeface="Sora Regular Bold"/>
                <a:sym typeface="Sora Regular Bold"/>
              </a:rPr>
              <a:t> mas </a:t>
            </a:r>
            <a:r>
              <a:rPr dirty="0" err="1">
                <a:latin typeface="Sora Regular Bold"/>
                <a:ea typeface="Sora Regular Bold"/>
                <a:cs typeface="Sora Regular Bold"/>
                <a:sym typeface="Sora Regular Bold"/>
              </a:rPr>
              <a:t>kolorowych</a:t>
            </a:r>
            <a:r>
              <a:rPr dirty="0">
                <a:latin typeface="Sora Regular Bold"/>
                <a:ea typeface="Sora Regular Bold"/>
                <a:cs typeface="Sora Regular Bold"/>
                <a:sym typeface="Sora Regular Bold"/>
              </a:rPr>
              <a:t>.</a:t>
            </a:r>
            <a:r>
              <a:rPr dirty="0"/>
              <a:t> </a:t>
            </a:r>
            <a:r>
              <a:rPr dirty="0" err="1"/>
              <a:t>Konsultacje</a:t>
            </a:r>
            <a:r>
              <a:rPr dirty="0"/>
              <a:t> </a:t>
            </a:r>
            <a:r>
              <a:rPr dirty="0" err="1"/>
              <a:t>i</a:t>
            </a:r>
            <a:r>
              <a:rPr dirty="0"/>
              <a:t> </a:t>
            </a:r>
            <a:r>
              <a:rPr dirty="0" err="1"/>
              <a:t>opinie</a:t>
            </a:r>
            <a:r>
              <a:rPr dirty="0"/>
              <a:t> </a:t>
            </a:r>
            <a:r>
              <a:rPr dirty="0" err="1"/>
              <a:t>użytkowników</a:t>
            </a:r>
            <a:r>
              <a:rPr dirty="0"/>
              <a:t> </a:t>
            </a:r>
            <a:r>
              <a:rPr dirty="0" err="1"/>
              <a:t>dróg</a:t>
            </a:r>
            <a:r>
              <a:rPr dirty="0"/>
              <a:t> </a:t>
            </a:r>
            <a:r>
              <a:rPr dirty="0" err="1"/>
              <a:t>rowerowych</a:t>
            </a:r>
            <a:r>
              <a:rPr dirty="0"/>
              <a:t> </a:t>
            </a:r>
            <a:r>
              <a:rPr dirty="0" err="1"/>
              <a:t>pokazały</a:t>
            </a:r>
            <a:r>
              <a:rPr dirty="0"/>
              <a:t>, że </a:t>
            </a:r>
            <a:r>
              <a:rPr dirty="0" err="1"/>
              <a:t>kolorystyka</a:t>
            </a:r>
            <a:r>
              <a:rPr dirty="0"/>
              <a:t> jest </a:t>
            </a:r>
            <a:r>
              <a:rPr dirty="0" err="1"/>
              <a:t>mniej</a:t>
            </a:r>
            <a:r>
              <a:rPr dirty="0"/>
              <a:t> </a:t>
            </a:r>
            <a:r>
              <a:rPr dirty="0" err="1"/>
              <a:t>ważna</a:t>
            </a:r>
            <a:r>
              <a:rPr dirty="0"/>
              <a:t> </a:t>
            </a:r>
            <a:r>
              <a:rPr dirty="0" err="1"/>
              <a:t>niż</a:t>
            </a:r>
            <a:r>
              <a:rPr dirty="0"/>
              <a:t> </a:t>
            </a:r>
            <a:r>
              <a:rPr dirty="0" err="1"/>
              <a:t>komfort</a:t>
            </a:r>
            <a:r>
              <a:rPr dirty="0"/>
              <a:t> </a:t>
            </a:r>
            <a:r>
              <a:rPr dirty="0" err="1"/>
              <a:t>użytkowania</a:t>
            </a:r>
            <a:r>
              <a:rPr dirty="0"/>
              <a:t>. </a:t>
            </a:r>
            <a:r>
              <a:rPr dirty="0" err="1"/>
              <a:t>Biorąc</a:t>
            </a:r>
            <a:r>
              <a:rPr dirty="0"/>
              <a:t> pod </a:t>
            </a:r>
            <a:r>
              <a:rPr dirty="0" err="1"/>
              <a:t>uwagę</a:t>
            </a:r>
            <a:r>
              <a:rPr dirty="0"/>
              <a:t>, że </a:t>
            </a:r>
            <a:r>
              <a:rPr dirty="0" err="1"/>
              <a:t>kolorowe</a:t>
            </a:r>
            <a:r>
              <a:rPr dirty="0"/>
              <a:t> </a:t>
            </a:r>
            <a:r>
              <a:rPr dirty="0" err="1"/>
              <a:t>masy</a:t>
            </a:r>
            <a:r>
              <a:rPr dirty="0"/>
              <a:t> </a:t>
            </a:r>
            <a:r>
              <a:rPr dirty="0" err="1"/>
              <a:t>bitumiczne</a:t>
            </a:r>
            <a:r>
              <a:rPr dirty="0"/>
              <a:t> </a:t>
            </a:r>
            <a:r>
              <a:rPr dirty="0" err="1"/>
              <a:t>są</a:t>
            </a:r>
            <a:r>
              <a:rPr dirty="0"/>
              <a:t> </a:t>
            </a:r>
            <a:r>
              <a:rPr dirty="0" err="1"/>
              <a:t>droższe</a:t>
            </a:r>
            <a:r>
              <a:rPr dirty="0"/>
              <a:t> od </a:t>
            </a:r>
            <a:r>
              <a:rPr dirty="0" err="1"/>
              <a:t>standardowych</a:t>
            </a:r>
            <a:r>
              <a:rPr dirty="0"/>
              <a:t> ok. 3 </a:t>
            </a:r>
            <a:r>
              <a:rPr dirty="0" err="1"/>
              <a:t>razy</a:t>
            </a:r>
            <a:r>
              <a:rPr dirty="0"/>
              <a:t>, </a:t>
            </a:r>
            <a:r>
              <a:rPr dirty="0" err="1"/>
              <a:t>łatwo</a:t>
            </a:r>
            <a:r>
              <a:rPr dirty="0"/>
              <a:t> </a:t>
            </a:r>
            <a:r>
              <a:rPr dirty="0" err="1"/>
              <a:t>obliczyć</a:t>
            </a:r>
            <a:r>
              <a:rPr dirty="0"/>
              <a:t> że </a:t>
            </a:r>
            <a:r>
              <a:rPr dirty="0" err="1"/>
              <a:t>można</a:t>
            </a:r>
            <a:r>
              <a:rPr dirty="0"/>
              <a:t> </a:t>
            </a:r>
            <a:r>
              <a:rPr dirty="0" err="1"/>
              <a:t>wybudować</a:t>
            </a:r>
            <a:r>
              <a:rPr dirty="0"/>
              <a:t>  </a:t>
            </a:r>
            <a:r>
              <a:rPr dirty="0" err="1"/>
              <a:t>więcej</a:t>
            </a:r>
            <a:r>
              <a:rPr dirty="0"/>
              <a:t> </a:t>
            </a:r>
            <a:r>
              <a:rPr dirty="0" err="1"/>
              <a:t>za</a:t>
            </a:r>
            <a:r>
              <a:rPr dirty="0"/>
              <a:t> </a:t>
            </a:r>
            <a:r>
              <a:rPr dirty="0" err="1"/>
              <a:t>te</a:t>
            </a:r>
            <a:r>
              <a:rPr dirty="0"/>
              <a:t> same </a:t>
            </a:r>
            <a:r>
              <a:rPr dirty="0" err="1"/>
              <a:t>pieniądze</a:t>
            </a:r>
            <a:r>
              <a:rPr dirty="0"/>
              <a:t>. </a:t>
            </a:r>
          </a:p>
          <a:p>
            <a:pPr algn="just" defTabSz="457200">
              <a:spcBef>
                <a:spcPts val="1800"/>
              </a:spcBef>
              <a:defRPr sz="2500" b="0">
                <a:latin typeface="Sora Regular ExtraLight"/>
                <a:ea typeface="Sora Regular ExtraLight"/>
                <a:cs typeface="Sora Regular ExtraLight"/>
                <a:sym typeface="Sora Regular ExtraLight"/>
              </a:defRPr>
            </a:pPr>
            <a:r>
              <a:rPr dirty="0" smtClean="0"/>
              <a:t>cd</a:t>
            </a:r>
            <a:r>
              <a:rPr dirty="0"/>
              <a:t>. na </a:t>
            </a:r>
            <a:r>
              <a:rPr dirty="0" err="1"/>
              <a:t>następnej</a:t>
            </a:r>
            <a:r>
              <a:rPr dirty="0"/>
              <a:t> </a:t>
            </a:r>
            <a:r>
              <a:rPr dirty="0" err="1"/>
              <a:t>stronie</a:t>
            </a:r>
            <a:endParaRPr dirty="0"/>
          </a:p>
        </p:txBody>
      </p:sp>
    </p:spTree>
  </p:cSld>
  <p:clrMapOvr>
    <a:masterClrMapping/>
  </p:clrMapOvr>
  <p:transition spd="med"/>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9"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782" name="107"/>
          <p:cNvSpPr txBox="1"/>
          <p:nvPr/>
        </p:nvSpPr>
        <p:spPr>
          <a:xfrm>
            <a:off x="23366634" y="12793456"/>
            <a:ext cx="555499" cy="419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a:solidFill>
                  <a:srgbClr val="FFFFFF"/>
                </a:solidFill>
                <a:latin typeface="Sora Regular Regular"/>
                <a:ea typeface="Sora Regular Regular"/>
                <a:cs typeface="Sora Regular Regular"/>
                <a:sym typeface="Sora Regular Regular"/>
              </a:defRPr>
            </a:lvl1pPr>
          </a:lstStyle>
          <a:p>
            <a:r>
              <a:t>107</a:t>
            </a:r>
          </a:p>
        </p:txBody>
      </p:sp>
      <p:sp>
        <p:nvSpPr>
          <p:cNvPr id="8" name="Co powiedzieli mieszkańcy?…"/>
          <p:cNvSpPr txBox="1">
            <a:spLocks noGrp="1"/>
          </p:cNvSpPr>
          <p:nvPr>
            <p:ph type="title"/>
          </p:nvPr>
        </p:nvSpPr>
        <p:spPr>
          <a:xfrm>
            <a:off x="942081" y="1077359"/>
            <a:ext cx="22927224" cy="2029586"/>
          </a:xfrm>
          <a:prstGeom prst="rect">
            <a:avLst/>
          </a:prstGeom>
        </p:spPr>
        <p:txBody>
          <a:bodyPr/>
          <a:lstStyle/>
          <a:p>
            <a:pPr>
              <a:defRPr sz="7500" b="0" spc="-200">
                <a:solidFill>
                  <a:srgbClr val="ED7052"/>
                </a:solidFill>
                <a:latin typeface="Sora Regular Bold"/>
                <a:ea typeface="Sora Regular Bold"/>
                <a:cs typeface="Sora Regular Bold"/>
                <a:sym typeface="Sora Regular Bold"/>
              </a:defRPr>
            </a:pPr>
            <a:r>
              <a:rPr lang="pl-PL" dirty="0" smtClean="0"/>
              <a:t>Załącznik Nr 1 </a:t>
            </a:r>
            <a:endParaRPr dirty="0"/>
          </a:p>
        </p:txBody>
      </p:sp>
      <p:pic>
        <p:nvPicPr>
          <p:cNvPr id="4" name="Obraz 3"/>
          <p:cNvPicPr>
            <a:picLocks noChangeAspect="1"/>
          </p:cNvPicPr>
          <p:nvPr/>
        </p:nvPicPr>
        <p:blipFill>
          <a:blip r:embed="rId3"/>
          <a:stretch>
            <a:fillRect/>
          </a:stretch>
        </p:blipFill>
        <p:spPr>
          <a:xfrm>
            <a:off x="8944550" y="72385"/>
            <a:ext cx="9509760" cy="13436370"/>
          </a:xfrm>
          <a:prstGeom prst="rect">
            <a:avLst/>
          </a:prstGeom>
        </p:spPr>
      </p:pic>
    </p:spTree>
    <p:extLst>
      <p:ext uri="{BB962C8B-B14F-4D97-AF65-F5344CB8AC3E}">
        <p14:creationId xmlns:p14="http://schemas.microsoft.com/office/powerpoint/2010/main" val="4250018105"/>
      </p:ext>
    </p:extLst>
  </p:cSld>
  <p:clrMapOvr>
    <a:masterClrMapping/>
  </p:clrMapOvr>
  <p:transition spd="med"/>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9"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782" name="107"/>
          <p:cNvSpPr txBox="1"/>
          <p:nvPr/>
        </p:nvSpPr>
        <p:spPr>
          <a:xfrm>
            <a:off x="23366634" y="12793456"/>
            <a:ext cx="555499" cy="419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a:solidFill>
                  <a:srgbClr val="FFFFFF"/>
                </a:solidFill>
                <a:latin typeface="Sora Regular Regular"/>
                <a:ea typeface="Sora Regular Regular"/>
                <a:cs typeface="Sora Regular Regular"/>
                <a:sym typeface="Sora Regular Regular"/>
              </a:defRPr>
            </a:lvl1pPr>
          </a:lstStyle>
          <a:p>
            <a:r>
              <a:t>107</a:t>
            </a:r>
          </a:p>
        </p:txBody>
      </p:sp>
      <p:sp>
        <p:nvSpPr>
          <p:cNvPr id="8" name="Co powiedzieli mieszkańcy?…"/>
          <p:cNvSpPr txBox="1">
            <a:spLocks noGrp="1"/>
          </p:cNvSpPr>
          <p:nvPr>
            <p:ph type="title"/>
          </p:nvPr>
        </p:nvSpPr>
        <p:spPr>
          <a:xfrm>
            <a:off x="942081" y="1077359"/>
            <a:ext cx="22927224" cy="2029586"/>
          </a:xfrm>
          <a:prstGeom prst="rect">
            <a:avLst/>
          </a:prstGeom>
        </p:spPr>
        <p:txBody>
          <a:bodyPr/>
          <a:lstStyle/>
          <a:p>
            <a:pPr>
              <a:defRPr sz="7500" b="0" spc="-200">
                <a:solidFill>
                  <a:srgbClr val="ED7052"/>
                </a:solidFill>
                <a:latin typeface="Sora Regular Bold"/>
                <a:ea typeface="Sora Regular Bold"/>
                <a:cs typeface="Sora Regular Bold"/>
                <a:sym typeface="Sora Regular Bold"/>
              </a:defRPr>
            </a:pPr>
            <a:r>
              <a:rPr lang="pl-PL" dirty="0" smtClean="0"/>
              <a:t>Załącznik Nr 1 </a:t>
            </a:r>
            <a:endParaRPr dirty="0"/>
          </a:p>
        </p:txBody>
      </p:sp>
      <p:pic>
        <p:nvPicPr>
          <p:cNvPr id="3" name="Obraz 2"/>
          <p:cNvPicPr>
            <a:picLocks noChangeAspect="1"/>
          </p:cNvPicPr>
          <p:nvPr/>
        </p:nvPicPr>
        <p:blipFill>
          <a:blip r:embed="rId3"/>
          <a:stretch>
            <a:fillRect/>
          </a:stretch>
        </p:blipFill>
        <p:spPr>
          <a:xfrm>
            <a:off x="8962042" y="150763"/>
            <a:ext cx="9509760" cy="13436370"/>
          </a:xfrm>
          <a:prstGeom prst="rect">
            <a:avLst/>
          </a:prstGeom>
        </p:spPr>
      </p:pic>
    </p:spTree>
    <p:extLst>
      <p:ext uri="{BB962C8B-B14F-4D97-AF65-F5344CB8AC3E}">
        <p14:creationId xmlns:p14="http://schemas.microsoft.com/office/powerpoint/2010/main" val="1965172146"/>
      </p:ext>
    </p:extLst>
  </p:cSld>
  <p:clrMapOvr>
    <a:masterClrMapping/>
  </p:clrMapOvr>
  <p:transition spd="med"/>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9"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782" name="107"/>
          <p:cNvSpPr txBox="1"/>
          <p:nvPr/>
        </p:nvSpPr>
        <p:spPr>
          <a:xfrm>
            <a:off x="23366634" y="12793456"/>
            <a:ext cx="555499" cy="419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a:solidFill>
                  <a:srgbClr val="FFFFFF"/>
                </a:solidFill>
                <a:latin typeface="Sora Regular Regular"/>
                <a:ea typeface="Sora Regular Regular"/>
                <a:cs typeface="Sora Regular Regular"/>
                <a:sym typeface="Sora Regular Regular"/>
              </a:defRPr>
            </a:lvl1pPr>
          </a:lstStyle>
          <a:p>
            <a:r>
              <a:t>107</a:t>
            </a:r>
          </a:p>
        </p:txBody>
      </p:sp>
      <p:sp>
        <p:nvSpPr>
          <p:cNvPr id="8" name="Co powiedzieli mieszkańcy?…"/>
          <p:cNvSpPr txBox="1">
            <a:spLocks noGrp="1"/>
          </p:cNvSpPr>
          <p:nvPr>
            <p:ph type="title"/>
          </p:nvPr>
        </p:nvSpPr>
        <p:spPr>
          <a:xfrm>
            <a:off x="942081" y="1077359"/>
            <a:ext cx="22927224" cy="2029586"/>
          </a:xfrm>
          <a:prstGeom prst="rect">
            <a:avLst/>
          </a:prstGeom>
        </p:spPr>
        <p:txBody>
          <a:bodyPr/>
          <a:lstStyle/>
          <a:p>
            <a:pPr>
              <a:defRPr sz="7500" b="0" spc="-200">
                <a:solidFill>
                  <a:srgbClr val="ED7052"/>
                </a:solidFill>
                <a:latin typeface="Sora Regular Bold"/>
                <a:ea typeface="Sora Regular Bold"/>
                <a:cs typeface="Sora Regular Bold"/>
                <a:sym typeface="Sora Regular Bold"/>
              </a:defRPr>
            </a:pPr>
            <a:r>
              <a:rPr lang="pl-PL" dirty="0" smtClean="0"/>
              <a:t>Załącznik Nr 1 </a:t>
            </a:r>
            <a:endParaRPr dirty="0"/>
          </a:p>
        </p:txBody>
      </p:sp>
      <p:pic>
        <p:nvPicPr>
          <p:cNvPr id="2" name="Obraz 1"/>
          <p:cNvPicPr>
            <a:picLocks noChangeAspect="1"/>
          </p:cNvPicPr>
          <p:nvPr/>
        </p:nvPicPr>
        <p:blipFill>
          <a:blip r:embed="rId3"/>
          <a:stretch>
            <a:fillRect/>
          </a:stretch>
        </p:blipFill>
        <p:spPr>
          <a:xfrm>
            <a:off x="8962042" y="123022"/>
            <a:ext cx="9509760" cy="13436370"/>
          </a:xfrm>
          <a:prstGeom prst="rect">
            <a:avLst/>
          </a:prstGeom>
        </p:spPr>
      </p:pic>
    </p:spTree>
    <p:extLst>
      <p:ext uri="{BB962C8B-B14F-4D97-AF65-F5344CB8AC3E}">
        <p14:creationId xmlns:p14="http://schemas.microsoft.com/office/powerpoint/2010/main" val="1329349228"/>
      </p:ext>
    </p:extLst>
  </p:cSld>
  <p:clrMapOvr>
    <a:masterClrMapping/>
  </p:clrMapOvr>
  <p:transition spd="med"/>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9"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782" name="107"/>
          <p:cNvSpPr txBox="1"/>
          <p:nvPr/>
        </p:nvSpPr>
        <p:spPr>
          <a:xfrm>
            <a:off x="23366634" y="12793456"/>
            <a:ext cx="555499" cy="419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a:solidFill>
                  <a:srgbClr val="FFFFFF"/>
                </a:solidFill>
                <a:latin typeface="Sora Regular Regular"/>
                <a:ea typeface="Sora Regular Regular"/>
                <a:cs typeface="Sora Regular Regular"/>
                <a:sym typeface="Sora Regular Regular"/>
              </a:defRPr>
            </a:lvl1pPr>
          </a:lstStyle>
          <a:p>
            <a:r>
              <a:t>107</a:t>
            </a:r>
          </a:p>
        </p:txBody>
      </p:sp>
      <p:sp>
        <p:nvSpPr>
          <p:cNvPr id="8" name="Co powiedzieli mieszkańcy?…"/>
          <p:cNvSpPr txBox="1">
            <a:spLocks noGrp="1"/>
          </p:cNvSpPr>
          <p:nvPr>
            <p:ph type="title"/>
          </p:nvPr>
        </p:nvSpPr>
        <p:spPr>
          <a:xfrm>
            <a:off x="942081" y="1077359"/>
            <a:ext cx="22927224" cy="2029586"/>
          </a:xfrm>
          <a:prstGeom prst="rect">
            <a:avLst/>
          </a:prstGeom>
        </p:spPr>
        <p:txBody>
          <a:bodyPr/>
          <a:lstStyle/>
          <a:p>
            <a:pPr>
              <a:defRPr sz="7500" b="0" spc="-200">
                <a:solidFill>
                  <a:srgbClr val="ED7052"/>
                </a:solidFill>
                <a:latin typeface="Sora Regular Bold"/>
                <a:ea typeface="Sora Regular Bold"/>
                <a:cs typeface="Sora Regular Bold"/>
                <a:sym typeface="Sora Regular Bold"/>
              </a:defRPr>
            </a:pPr>
            <a:r>
              <a:rPr lang="pl-PL" dirty="0" smtClean="0"/>
              <a:t>Załącznik Nr 1 </a:t>
            </a:r>
            <a:endParaRPr dirty="0"/>
          </a:p>
        </p:txBody>
      </p:sp>
      <p:pic>
        <p:nvPicPr>
          <p:cNvPr id="3" name="Obraz 2"/>
          <p:cNvPicPr>
            <a:picLocks noChangeAspect="1"/>
          </p:cNvPicPr>
          <p:nvPr/>
        </p:nvPicPr>
        <p:blipFill>
          <a:blip r:embed="rId3"/>
          <a:stretch>
            <a:fillRect/>
          </a:stretch>
        </p:blipFill>
        <p:spPr>
          <a:xfrm>
            <a:off x="8962042" y="111386"/>
            <a:ext cx="9509760" cy="13436370"/>
          </a:xfrm>
          <a:prstGeom prst="rect">
            <a:avLst/>
          </a:prstGeom>
        </p:spPr>
      </p:pic>
    </p:spTree>
    <p:extLst>
      <p:ext uri="{BB962C8B-B14F-4D97-AF65-F5344CB8AC3E}">
        <p14:creationId xmlns:p14="http://schemas.microsoft.com/office/powerpoint/2010/main" val="857818061"/>
      </p:ext>
    </p:extLst>
  </p:cSld>
  <p:clrMapOvr>
    <a:masterClrMapping/>
  </p:clrMapOvr>
  <p:transition spd="med"/>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9"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782" name="107"/>
          <p:cNvSpPr txBox="1"/>
          <p:nvPr/>
        </p:nvSpPr>
        <p:spPr>
          <a:xfrm>
            <a:off x="23366634" y="12793456"/>
            <a:ext cx="555499" cy="419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a:solidFill>
                  <a:srgbClr val="FFFFFF"/>
                </a:solidFill>
                <a:latin typeface="Sora Regular Regular"/>
                <a:ea typeface="Sora Regular Regular"/>
                <a:cs typeface="Sora Regular Regular"/>
                <a:sym typeface="Sora Regular Regular"/>
              </a:defRPr>
            </a:lvl1pPr>
          </a:lstStyle>
          <a:p>
            <a:r>
              <a:t>107</a:t>
            </a:r>
          </a:p>
        </p:txBody>
      </p:sp>
      <p:sp>
        <p:nvSpPr>
          <p:cNvPr id="8" name="Co powiedzieli mieszkańcy?…"/>
          <p:cNvSpPr txBox="1">
            <a:spLocks noGrp="1"/>
          </p:cNvSpPr>
          <p:nvPr>
            <p:ph type="title"/>
          </p:nvPr>
        </p:nvSpPr>
        <p:spPr>
          <a:xfrm>
            <a:off x="942081" y="1077359"/>
            <a:ext cx="22927224" cy="2029586"/>
          </a:xfrm>
          <a:prstGeom prst="rect">
            <a:avLst/>
          </a:prstGeom>
        </p:spPr>
        <p:txBody>
          <a:bodyPr/>
          <a:lstStyle/>
          <a:p>
            <a:pPr>
              <a:defRPr sz="7500" b="0" spc="-200">
                <a:solidFill>
                  <a:srgbClr val="ED7052"/>
                </a:solidFill>
                <a:latin typeface="Sora Regular Bold"/>
                <a:ea typeface="Sora Regular Bold"/>
                <a:cs typeface="Sora Regular Bold"/>
                <a:sym typeface="Sora Regular Bold"/>
              </a:defRPr>
            </a:pPr>
            <a:r>
              <a:rPr lang="pl-PL" dirty="0" smtClean="0"/>
              <a:t>Załącznik Nr 1 - odpowiedź </a:t>
            </a:r>
            <a:endParaRPr dirty="0"/>
          </a:p>
        </p:txBody>
      </p:sp>
      <p:pic>
        <p:nvPicPr>
          <p:cNvPr id="2" name="Obraz 1"/>
          <p:cNvPicPr>
            <a:picLocks noChangeAspect="1"/>
          </p:cNvPicPr>
          <p:nvPr/>
        </p:nvPicPr>
        <p:blipFill>
          <a:blip r:embed="rId3"/>
          <a:stretch>
            <a:fillRect/>
          </a:stretch>
        </p:blipFill>
        <p:spPr>
          <a:xfrm>
            <a:off x="12043890" y="127115"/>
            <a:ext cx="9509760" cy="13436370"/>
          </a:xfrm>
          <a:prstGeom prst="rect">
            <a:avLst/>
          </a:prstGeom>
        </p:spPr>
      </p:pic>
    </p:spTree>
    <p:extLst>
      <p:ext uri="{BB962C8B-B14F-4D97-AF65-F5344CB8AC3E}">
        <p14:creationId xmlns:p14="http://schemas.microsoft.com/office/powerpoint/2010/main" val="2323258837"/>
      </p:ext>
    </p:extLst>
  </p:cSld>
  <p:clrMapOvr>
    <a:masterClrMapping/>
  </p:clrMapOvr>
  <p:transition spd="med"/>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9"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782" name="107"/>
          <p:cNvSpPr txBox="1"/>
          <p:nvPr/>
        </p:nvSpPr>
        <p:spPr>
          <a:xfrm>
            <a:off x="23366634" y="12793456"/>
            <a:ext cx="555499" cy="419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a:solidFill>
                  <a:srgbClr val="FFFFFF"/>
                </a:solidFill>
                <a:latin typeface="Sora Regular Regular"/>
                <a:ea typeface="Sora Regular Regular"/>
                <a:cs typeface="Sora Regular Regular"/>
                <a:sym typeface="Sora Regular Regular"/>
              </a:defRPr>
            </a:lvl1pPr>
          </a:lstStyle>
          <a:p>
            <a:r>
              <a:t>107</a:t>
            </a:r>
          </a:p>
        </p:txBody>
      </p:sp>
      <p:sp>
        <p:nvSpPr>
          <p:cNvPr id="8" name="Co powiedzieli mieszkańcy?…"/>
          <p:cNvSpPr txBox="1">
            <a:spLocks noGrp="1"/>
          </p:cNvSpPr>
          <p:nvPr>
            <p:ph type="title"/>
          </p:nvPr>
        </p:nvSpPr>
        <p:spPr>
          <a:xfrm>
            <a:off x="942081" y="1077359"/>
            <a:ext cx="22927224" cy="2029586"/>
          </a:xfrm>
          <a:prstGeom prst="rect">
            <a:avLst/>
          </a:prstGeom>
        </p:spPr>
        <p:txBody>
          <a:bodyPr/>
          <a:lstStyle/>
          <a:p>
            <a:pPr>
              <a:defRPr sz="7500" b="0" spc="-200">
                <a:solidFill>
                  <a:srgbClr val="ED7052"/>
                </a:solidFill>
                <a:latin typeface="Sora Regular Bold"/>
                <a:ea typeface="Sora Regular Bold"/>
                <a:cs typeface="Sora Regular Bold"/>
                <a:sym typeface="Sora Regular Bold"/>
              </a:defRPr>
            </a:pPr>
            <a:r>
              <a:rPr lang="pl-PL" dirty="0" smtClean="0"/>
              <a:t>Załącznik Nr 2 </a:t>
            </a:r>
            <a:endParaRPr dirty="0"/>
          </a:p>
        </p:txBody>
      </p:sp>
      <p:pic>
        <p:nvPicPr>
          <p:cNvPr id="2" name="Obraz 1"/>
          <p:cNvPicPr>
            <a:picLocks noChangeAspect="1"/>
          </p:cNvPicPr>
          <p:nvPr/>
        </p:nvPicPr>
        <p:blipFill>
          <a:blip r:embed="rId3"/>
          <a:stretch>
            <a:fillRect/>
          </a:stretch>
        </p:blipFill>
        <p:spPr>
          <a:xfrm>
            <a:off x="8877420" y="130840"/>
            <a:ext cx="9509760" cy="13436370"/>
          </a:xfrm>
          <a:prstGeom prst="rect">
            <a:avLst/>
          </a:prstGeom>
        </p:spPr>
      </p:pic>
    </p:spTree>
    <p:extLst>
      <p:ext uri="{BB962C8B-B14F-4D97-AF65-F5344CB8AC3E}">
        <p14:creationId xmlns:p14="http://schemas.microsoft.com/office/powerpoint/2010/main" val="1765402624"/>
      </p:ext>
    </p:extLst>
  </p:cSld>
  <p:clrMapOvr>
    <a:masterClrMapping/>
  </p:clrMapOvr>
  <p:transition spd="med"/>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9"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782" name="107"/>
          <p:cNvSpPr txBox="1"/>
          <p:nvPr/>
        </p:nvSpPr>
        <p:spPr>
          <a:xfrm>
            <a:off x="23366634" y="12793456"/>
            <a:ext cx="555499" cy="419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a:solidFill>
                  <a:srgbClr val="FFFFFF"/>
                </a:solidFill>
                <a:latin typeface="Sora Regular Regular"/>
                <a:ea typeface="Sora Regular Regular"/>
                <a:cs typeface="Sora Regular Regular"/>
                <a:sym typeface="Sora Regular Regular"/>
              </a:defRPr>
            </a:lvl1pPr>
          </a:lstStyle>
          <a:p>
            <a:r>
              <a:t>107</a:t>
            </a:r>
          </a:p>
        </p:txBody>
      </p:sp>
      <p:sp>
        <p:nvSpPr>
          <p:cNvPr id="8" name="Co powiedzieli mieszkańcy?…"/>
          <p:cNvSpPr txBox="1">
            <a:spLocks noGrp="1"/>
          </p:cNvSpPr>
          <p:nvPr>
            <p:ph type="title"/>
          </p:nvPr>
        </p:nvSpPr>
        <p:spPr>
          <a:xfrm>
            <a:off x="942081" y="1077359"/>
            <a:ext cx="22927224" cy="2029586"/>
          </a:xfrm>
          <a:prstGeom prst="rect">
            <a:avLst/>
          </a:prstGeom>
        </p:spPr>
        <p:txBody>
          <a:bodyPr/>
          <a:lstStyle/>
          <a:p>
            <a:pPr>
              <a:defRPr sz="7500" b="0" spc="-200">
                <a:solidFill>
                  <a:srgbClr val="ED7052"/>
                </a:solidFill>
                <a:latin typeface="Sora Regular Bold"/>
                <a:ea typeface="Sora Regular Bold"/>
                <a:cs typeface="Sora Regular Bold"/>
                <a:sym typeface="Sora Regular Bold"/>
              </a:defRPr>
            </a:pPr>
            <a:r>
              <a:rPr lang="pl-PL" dirty="0" smtClean="0"/>
              <a:t>Załącznik Nr 2 - odpowiedź </a:t>
            </a:r>
            <a:endParaRPr dirty="0"/>
          </a:p>
        </p:txBody>
      </p:sp>
      <p:pic>
        <p:nvPicPr>
          <p:cNvPr id="3" name="Obraz 2"/>
          <p:cNvPicPr>
            <a:picLocks noChangeAspect="1"/>
          </p:cNvPicPr>
          <p:nvPr/>
        </p:nvPicPr>
        <p:blipFill>
          <a:blip r:embed="rId3"/>
          <a:stretch>
            <a:fillRect/>
          </a:stretch>
        </p:blipFill>
        <p:spPr>
          <a:xfrm>
            <a:off x="12982503" y="138216"/>
            <a:ext cx="9509760" cy="13436370"/>
          </a:xfrm>
          <a:prstGeom prst="rect">
            <a:avLst/>
          </a:prstGeom>
        </p:spPr>
      </p:pic>
    </p:spTree>
    <p:extLst>
      <p:ext uri="{BB962C8B-B14F-4D97-AF65-F5344CB8AC3E}">
        <p14:creationId xmlns:p14="http://schemas.microsoft.com/office/powerpoint/2010/main" val="2035562374"/>
      </p:ext>
    </p:extLst>
  </p:cSld>
  <p:clrMapOvr>
    <a:masterClrMapping/>
  </p:clrMapOvr>
  <p:transition spd="med"/>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9"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782" name="107"/>
          <p:cNvSpPr txBox="1"/>
          <p:nvPr/>
        </p:nvSpPr>
        <p:spPr>
          <a:xfrm>
            <a:off x="23366634" y="12793456"/>
            <a:ext cx="555499" cy="419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a:solidFill>
                  <a:srgbClr val="FFFFFF"/>
                </a:solidFill>
                <a:latin typeface="Sora Regular Regular"/>
                <a:ea typeface="Sora Regular Regular"/>
                <a:cs typeface="Sora Regular Regular"/>
                <a:sym typeface="Sora Regular Regular"/>
              </a:defRPr>
            </a:lvl1pPr>
          </a:lstStyle>
          <a:p>
            <a:r>
              <a:t>107</a:t>
            </a:r>
          </a:p>
        </p:txBody>
      </p:sp>
      <p:sp>
        <p:nvSpPr>
          <p:cNvPr id="8" name="Co powiedzieli mieszkańcy?…"/>
          <p:cNvSpPr txBox="1">
            <a:spLocks noGrp="1"/>
          </p:cNvSpPr>
          <p:nvPr>
            <p:ph type="title"/>
          </p:nvPr>
        </p:nvSpPr>
        <p:spPr>
          <a:xfrm>
            <a:off x="942081" y="1077359"/>
            <a:ext cx="22927224" cy="2029586"/>
          </a:xfrm>
          <a:prstGeom prst="rect">
            <a:avLst/>
          </a:prstGeom>
        </p:spPr>
        <p:txBody>
          <a:bodyPr/>
          <a:lstStyle/>
          <a:p>
            <a:pPr>
              <a:defRPr sz="7500" b="0" spc="-200">
                <a:solidFill>
                  <a:srgbClr val="ED7052"/>
                </a:solidFill>
                <a:latin typeface="Sora Regular Bold"/>
                <a:ea typeface="Sora Regular Bold"/>
                <a:cs typeface="Sora Regular Bold"/>
                <a:sym typeface="Sora Regular Bold"/>
              </a:defRPr>
            </a:pPr>
            <a:r>
              <a:rPr lang="pl-PL" dirty="0" smtClean="0"/>
              <a:t>Załącznik Nr 3 </a:t>
            </a:r>
            <a:endParaRPr dirty="0"/>
          </a:p>
        </p:txBody>
      </p:sp>
      <p:pic>
        <p:nvPicPr>
          <p:cNvPr id="3" name="Obraz 2"/>
          <p:cNvPicPr>
            <a:picLocks noChangeAspect="1"/>
          </p:cNvPicPr>
          <p:nvPr/>
        </p:nvPicPr>
        <p:blipFill>
          <a:blip r:embed="rId3"/>
          <a:stretch>
            <a:fillRect/>
          </a:stretch>
        </p:blipFill>
        <p:spPr>
          <a:xfrm>
            <a:off x="8877420" y="118614"/>
            <a:ext cx="9509760" cy="13436370"/>
          </a:xfrm>
          <a:prstGeom prst="rect">
            <a:avLst/>
          </a:prstGeom>
        </p:spPr>
      </p:pic>
    </p:spTree>
    <p:extLst>
      <p:ext uri="{BB962C8B-B14F-4D97-AF65-F5344CB8AC3E}">
        <p14:creationId xmlns:p14="http://schemas.microsoft.com/office/powerpoint/2010/main" val="2490994546"/>
      </p:ext>
    </p:extLst>
  </p:cSld>
  <p:clrMapOvr>
    <a:masterClrMapping/>
  </p:clrMapOvr>
  <p:transition spd="med"/>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9"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782" name="107"/>
          <p:cNvSpPr txBox="1"/>
          <p:nvPr/>
        </p:nvSpPr>
        <p:spPr>
          <a:xfrm>
            <a:off x="23366634" y="12793456"/>
            <a:ext cx="555499" cy="419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a:solidFill>
                  <a:srgbClr val="FFFFFF"/>
                </a:solidFill>
                <a:latin typeface="Sora Regular Regular"/>
                <a:ea typeface="Sora Regular Regular"/>
                <a:cs typeface="Sora Regular Regular"/>
                <a:sym typeface="Sora Regular Regular"/>
              </a:defRPr>
            </a:lvl1pPr>
          </a:lstStyle>
          <a:p>
            <a:r>
              <a:t>107</a:t>
            </a:r>
          </a:p>
        </p:txBody>
      </p:sp>
      <p:sp>
        <p:nvSpPr>
          <p:cNvPr id="8" name="Co powiedzieli mieszkańcy?…"/>
          <p:cNvSpPr txBox="1">
            <a:spLocks noGrp="1"/>
          </p:cNvSpPr>
          <p:nvPr>
            <p:ph type="title"/>
          </p:nvPr>
        </p:nvSpPr>
        <p:spPr>
          <a:xfrm>
            <a:off x="942081" y="1077359"/>
            <a:ext cx="22927224" cy="2029586"/>
          </a:xfrm>
          <a:prstGeom prst="rect">
            <a:avLst/>
          </a:prstGeom>
        </p:spPr>
        <p:txBody>
          <a:bodyPr/>
          <a:lstStyle/>
          <a:p>
            <a:pPr>
              <a:defRPr sz="7500" b="0" spc="-200">
                <a:solidFill>
                  <a:srgbClr val="ED7052"/>
                </a:solidFill>
                <a:latin typeface="Sora Regular Bold"/>
                <a:ea typeface="Sora Regular Bold"/>
                <a:cs typeface="Sora Regular Bold"/>
                <a:sym typeface="Sora Regular Bold"/>
              </a:defRPr>
            </a:pPr>
            <a:r>
              <a:rPr lang="pl-PL" dirty="0" smtClean="0"/>
              <a:t>Załącznik Nr 3 </a:t>
            </a:r>
            <a:endParaRPr dirty="0"/>
          </a:p>
        </p:txBody>
      </p:sp>
      <p:pic>
        <p:nvPicPr>
          <p:cNvPr id="2" name="Obraz 1"/>
          <p:cNvPicPr>
            <a:picLocks noChangeAspect="1"/>
          </p:cNvPicPr>
          <p:nvPr/>
        </p:nvPicPr>
        <p:blipFill>
          <a:blip r:embed="rId3"/>
          <a:stretch>
            <a:fillRect/>
          </a:stretch>
        </p:blipFill>
        <p:spPr>
          <a:xfrm>
            <a:off x="9108354" y="111404"/>
            <a:ext cx="9509760" cy="13436370"/>
          </a:xfrm>
          <a:prstGeom prst="rect">
            <a:avLst/>
          </a:prstGeom>
        </p:spPr>
      </p:pic>
    </p:spTree>
    <p:extLst>
      <p:ext uri="{BB962C8B-B14F-4D97-AF65-F5344CB8AC3E}">
        <p14:creationId xmlns:p14="http://schemas.microsoft.com/office/powerpoint/2010/main" val="618395535"/>
      </p:ext>
    </p:extLst>
  </p:cSld>
  <p:clrMapOvr>
    <a:masterClrMapping/>
  </p:clrMapOvr>
  <p:transition spd="med"/>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9"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782" name="107"/>
          <p:cNvSpPr txBox="1"/>
          <p:nvPr/>
        </p:nvSpPr>
        <p:spPr>
          <a:xfrm>
            <a:off x="23366634" y="12793456"/>
            <a:ext cx="555499" cy="419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a:solidFill>
                  <a:srgbClr val="FFFFFF"/>
                </a:solidFill>
                <a:latin typeface="Sora Regular Regular"/>
                <a:ea typeface="Sora Regular Regular"/>
                <a:cs typeface="Sora Regular Regular"/>
                <a:sym typeface="Sora Regular Regular"/>
              </a:defRPr>
            </a:lvl1pPr>
          </a:lstStyle>
          <a:p>
            <a:r>
              <a:t>107</a:t>
            </a:r>
          </a:p>
        </p:txBody>
      </p:sp>
      <p:sp>
        <p:nvSpPr>
          <p:cNvPr id="8" name="Co powiedzieli mieszkańcy?…"/>
          <p:cNvSpPr txBox="1">
            <a:spLocks noGrp="1"/>
          </p:cNvSpPr>
          <p:nvPr>
            <p:ph type="title"/>
          </p:nvPr>
        </p:nvSpPr>
        <p:spPr>
          <a:xfrm>
            <a:off x="942081" y="1077359"/>
            <a:ext cx="22927224" cy="2029586"/>
          </a:xfrm>
          <a:prstGeom prst="rect">
            <a:avLst/>
          </a:prstGeom>
        </p:spPr>
        <p:txBody>
          <a:bodyPr/>
          <a:lstStyle/>
          <a:p>
            <a:pPr>
              <a:defRPr sz="7500" b="0" spc="-200">
                <a:solidFill>
                  <a:srgbClr val="ED7052"/>
                </a:solidFill>
                <a:latin typeface="Sora Regular Bold"/>
                <a:ea typeface="Sora Regular Bold"/>
                <a:cs typeface="Sora Regular Bold"/>
                <a:sym typeface="Sora Regular Bold"/>
              </a:defRPr>
            </a:pPr>
            <a:r>
              <a:rPr lang="pl-PL" dirty="0" smtClean="0"/>
              <a:t>Załącznik Nr 3 </a:t>
            </a:r>
            <a:endParaRPr dirty="0"/>
          </a:p>
        </p:txBody>
      </p:sp>
      <p:pic>
        <p:nvPicPr>
          <p:cNvPr id="3" name="Obraz 2"/>
          <p:cNvPicPr>
            <a:picLocks noChangeAspect="1"/>
          </p:cNvPicPr>
          <p:nvPr/>
        </p:nvPicPr>
        <p:blipFill>
          <a:blip r:embed="rId3"/>
          <a:stretch>
            <a:fillRect/>
          </a:stretch>
        </p:blipFill>
        <p:spPr>
          <a:xfrm>
            <a:off x="9108354" y="169194"/>
            <a:ext cx="9509760" cy="13436370"/>
          </a:xfrm>
          <a:prstGeom prst="rect">
            <a:avLst/>
          </a:prstGeom>
        </p:spPr>
      </p:pic>
    </p:spTree>
    <p:extLst>
      <p:ext uri="{BB962C8B-B14F-4D97-AF65-F5344CB8AC3E}">
        <p14:creationId xmlns:p14="http://schemas.microsoft.com/office/powerpoint/2010/main" val="2851003010"/>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227" name="Publikacja artykułów…"/>
          <p:cNvSpPr txBox="1">
            <a:spLocks noGrp="1"/>
          </p:cNvSpPr>
          <p:nvPr>
            <p:ph type="title"/>
          </p:nvPr>
        </p:nvSpPr>
        <p:spPr>
          <a:xfrm>
            <a:off x="942082" y="1077359"/>
            <a:ext cx="22606614" cy="2202884"/>
          </a:xfrm>
          <a:prstGeom prst="rect">
            <a:avLst/>
          </a:prstGeom>
        </p:spPr>
        <p:txBody>
          <a:bodyPr/>
          <a:lstStyle/>
          <a:p>
            <a:pPr>
              <a:defRPr sz="7500" b="0" spc="-200">
                <a:solidFill>
                  <a:srgbClr val="ED7052"/>
                </a:solidFill>
                <a:latin typeface="Sora Regular Bold"/>
                <a:ea typeface="Sora Regular Bold"/>
                <a:cs typeface="Sora Regular Bold"/>
                <a:sym typeface="Sora Regular Bold"/>
              </a:defRPr>
            </a:pPr>
            <a:r>
              <a:t>Publikacja artykułów</a:t>
            </a:r>
            <a:endParaRPr spc="-150"/>
          </a:p>
          <a:p>
            <a:pPr>
              <a:defRPr sz="5000" b="0" spc="-100">
                <a:solidFill>
                  <a:srgbClr val="ED7052"/>
                </a:solidFill>
                <a:latin typeface="Sora Regular Bold"/>
                <a:ea typeface="Sora Regular Bold"/>
                <a:cs typeface="Sora Regular Bold"/>
                <a:sym typeface="Sora Regular Bold"/>
              </a:defRPr>
            </a:pPr>
            <a:r>
              <a:t>Przykłady</a:t>
            </a:r>
          </a:p>
        </p:txBody>
      </p:sp>
      <p:sp>
        <p:nvSpPr>
          <p:cNvPr id="228" name="11"/>
          <p:cNvSpPr txBox="1"/>
          <p:nvPr/>
        </p:nvSpPr>
        <p:spPr>
          <a:xfrm>
            <a:off x="23437880" y="12729956"/>
            <a:ext cx="413005"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11</a:t>
            </a:r>
          </a:p>
        </p:txBody>
      </p:sp>
      <p:sp>
        <p:nvSpPr>
          <p:cNvPr id="229" name="Drogą rowerową poza miasto…"/>
          <p:cNvSpPr txBox="1">
            <a:spLocks noGrp="1"/>
          </p:cNvSpPr>
          <p:nvPr>
            <p:ph type="body" idx="1"/>
          </p:nvPr>
        </p:nvSpPr>
        <p:spPr>
          <a:xfrm>
            <a:off x="1032417" y="3220786"/>
            <a:ext cx="22609008" cy="8724622"/>
          </a:xfrm>
          <a:prstGeom prst="rect">
            <a:avLst/>
          </a:prstGeom>
        </p:spPr>
        <p:txBody>
          <a:bodyPr lIns="50800" tIns="50800" rIns="50800" bIns="50800" numCol="2" spcCol="1130449"/>
          <a:lstStyle/>
          <a:p>
            <a:pPr defTabSz="457200">
              <a:spcBef>
                <a:spcPts val="1800"/>
              </a:spcBef>
              <a:defRPr sz="2500" b="0">
                <a:latin typeface="Sora Regular Bold"/>
                <a:ea typeface="Sora Regular Bold"/>
                <a:cs typeface="Sora Regular Bold"/>
                <a:sym typeface="Sora Regular Bold"/>
              </a:defRPr>
            </a:pPr>
            <a:r>
              <a:rPr dirty="0" err="1"/>
              <a:t>Drogą</a:t>
            </a:r>
            <a:r>
              <a:rPr dirty="0"/>
              <a:t> </a:t>
            </a:r>
            <a:r>
              <a:rPr dirty="0" err="1"/>
              <a:t>rowerową</a:t>
            </a:r>
            <a:r>
              <a:rPr dirty="0"/>
              <a:t> </a:t>
            </a:r>
            <a:r>
              <a:rPr dirty="0" err="1"/>
              <a:t>poza</a:t>
            </a:r>
            <a:r>
              <a:rPr dirty="0"/>
              <a:t> </a:t>
            </a:r>
            <a:r>
              <a:rPr dirty="0" err="1"/>
              <a:t>miasto</a:t>
            </a:r>
            <a:endParaRPr dirty="0">
              <a:latin typeface="Sora Regular Regular"/>
              <a:ea typeface="Sora Regular Regular"/>
              <a:cs typeface="Sora Regular Regular"/>
              <a:sym typeface="Sora Regular Regular"/>
            </a:endParaRPr>
          </a:p>
          <a:p>
            <a:pPr algn="just" defTabSz="457200">
              <a:spcBef>
                <a:spcPts val="1800"/>
              </a:spcBef>
              <a:defRPr sz="2500" b="0">
                <a:latin typeface="Sora Regular Regular"/>
                <a:ea typeface="Sora Regular Regular"/>
                <a:cs typeface="Sora Regular Regular"/>
                <a:sym typeface="Sora Regular Regular"/>
              </a:defRPr>
            </a:pPr>
            <a:r>
              <a:rPr dirty="0" err="1"/>
              <a:t>Chociaż</a:t>
            </a:r>
            <a:r>
              <a:rPr dirty="0"/>
              <a:t> </a:t>
            </a:r>
            <a:r>
              <a:rPr dirty="0" err="1"/>
              <a:t>dróg</a:t>
            </a:r>
            <a:r>
              <a:rPr dirty="0"/>
              <a:t> </a:t>
            </a:r>
            <a:r>
              <a:rPr dirty="0" err="1"/>
              <a:t>rowerowych</a:t>
            </a:r>
            <a:r>
              <a:rPr dirty="0"/>
              <a:t> w </a:t>
            </a:r>
            <a:r>
              <a:rPr dirty="0" err="1"/>
              <a:t>obszarach</a:t>
            </a:r>
            <a:r>
              <a:rPr dirty="0"/>
              <a:t> </a:t>
            </a:r>
            <a:r>
              <a:rPr dirty="0" err="1"/>
              <a:t>zabudowanych</a:t>
            </a:r>
            <a:r>
              <a:rPr dirty="0"/>
              <a:t> jest </a:t>
            </a:r>
            <a:r>
              <a:rPr dirty="0" err="1"/>
              <a:t>zdecydowanie</a:t>
            </a:r>
            <a:r>
              <a:rPr dirty="0"/>
              <a:t> </a:t>
            </a:r>
            <a:r>
              <a:rPr dirty="0" err="1"/>
              <a:t>więcej</a:t>
            </a:r>
            <a:r>
              <a:rPr dirty="0" smtClean="0"/>
              <a:t>,</a:t>
            </a:r>
            <a:r>
              <a:rPr lang="pl-PL" dirty="0" smtClean="0"/>
              <a:t> to </a:t>
            </a:r>
            <a:r>
              <a:rPr dirty="0" smtClean="0">
                <a:latin typeface="Sora Regular Bold"/>
                <a:ea typeface="Sora Regular Bold"/>
                <a:cs typeface="Sora Regular Bold"/>
                <a:sym typeface="Sora Regular Bold"/>
              </a:rPr>
              <a:t>w </a:t>
            </a:r>
            <a:r>
              <a:rPr dirty="0" err="1">
                <a:latin typeface="Sora Regular Bold"/>
                <a:ea typeface="Sora Regular Bold"/>
                <a:cs typeface="Sora Regular Bold"/>
                <a:sym typeface="Sora Regular Bold"/>
              </a:rPr>
              <a:t>mieście</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myśli</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się</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również</a:t>
            </a:r>
            <a:r>
              <a:rPr dirty="0">
                <a:latin typeface="Sora Regular Bold"/>
                <a:ea typeface="Sora Regular Bold"/>
                <a:cs typeface="Sora Regular Bold"/>
                <a:sym typeface="Sora Regular Bold"/>
              </a:rPr>
              <a:t> o </a:t>
            </a:r>
            <a:r>
              <a:rPr dirty="0" err="1">
                <a:latin typeface="Sora Regular Bold"/>
                <a:ea typeface="Sora Regular Bold"/>
                <a:cs typeface="Sora Regular Bold"/>
                <a:sym typeface="Sora Regular Bold"/>
              </a:rPr>
              <a:t>drogach</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rowerowych</a:t>
            </a:r>
            <a:r>
              <a:rPr dirty="0">
                <a:latin typeface="Sora Regular Bold"/>
                <a:ea typeface="Sora Regular Bold"/>
                <a:cs typeface="Sora Regular Bold"/>
                <a:sym typeface="Sora Regular Bold"/>
              </a:rPr>
              <a:t> na </a:t>
            </a:r>
            <a:r>
              <a:rPr dirty="0" err="1">
                <a:latin typeface="Sora Regular Bold"/>
                <a:ea typeface="Sora Regular Bold"/>
                <a:cs typeface="Sora Regular Bold"/>
                <a:sym typeface="Sora Regular Bold"/>
              </a:rPr>
              <a:t>obszarach</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pozamiejskich</a:t>
            </a:r>
            <a:r>
              <a:rPr dirty="0">
                <a:latin typeface="Sora Regular Bold"/>
                <a:ea typeface="Sora Regular Bold"/>
                <a:cs typeface="Sora Regular Bold"/>
                <a:sym typeface="Sora Regular Bold"/>
              </a:rPr>
              <a:t>.</a:t>
            </a:r>
            <a:r>
              <a:rPr dirty="0"/>
              <a:t> </a:t>
            </a:r>
            <a:r>
              <a:rPr dirty="0" err="1"/>
              <a:t>Wybudowano</a:t>
            </a:r>
            <a:r>
              <a:rPr dirty="0"/>
              <a:t> </a:t>
            </a:r>
            <a:r>
              <a:rPr dirty="0" err="1"/>
              <a:t>drogę</a:t>
            </a:r>
            <a:r>
              <a:rPr dirty="0"/>
              <a:t> </a:t>
            </a:r>
            <a:r>
              <a:rPr dirty="0" err="1"/>
              <a:t>rowerową</a:t>
            </a:r>
            <a:r>
              <a:rPr dirty="0"/>
              <a:t> </a:t>
            </a:r>
            <a:r>
              <a:rPr dirty="0" err="1"/>
              <a:t>wzdłuż</a:t>
            </a:r>
            <a:r>
              <a:rPr dirty="0"/>
              <a:t> </a:t>
            </a:r>
            <a:r>
              <a:rPr dirty="0" err="1"/>
              <a:t>ulicy</a:t>
            </a:r>
            <a:r>
              <a:rPr dirty="0"/>
              <a:t> </a:t>
            </a:r>
            <a:r>
              <a:rPr dirty="0" err="1"/>
              <a:t>Karsiborskiej</a:t>
            </a:r>
            <a:r>
              <a:rPr dirty="0"/>
              <a:t>, </a:t>
            </a:r>
            <a:r>
              <a:rPr dirty="0" err="1"/>
              <a:t>drogę</a:t>
            </a:r>
            <a:r>
              <a:rPr dirty="0"/>
              <a:t> </a:t>
            </a:r>
            <a:r>
              <a:rPr dirty="0" err="1"/>
              <a:t>rowerową</a:t>
            </a:r>
            <a:r>
              <a:rPr dirty="0"/>
              <a:t> </a:t>
            </a:r>
            <a:r>
              <a:rPr dirty="0" err="1"/>
              <a:t>łączącą</a:t>
            </a:r>
            <a:r>
              <a:rPr dirty="0"/>
              <a:t> </a:t>
            </a:r>
            <a:r>
              <a:rPr dirty="0" err="1"/>
              <a:t>ulicę</a:t>
            </a:r>
            <a:r>
              <a:rPr dirty="0"/>
              <a:t> </a:t>
            </a:r>
            <a:r>
              <a:rPr dirty="0" err="1"/>
              <a:t>Żeromskiego</a:t>
            </a:r>
            <a:r>
              <a:rPr dirty="0"/>
              <a:t> z </a:t>
            </a:r>
            <a:r>
              <a:rPr dirty="0" err="1"/>
              <a:t>granicą</a:t>
            </a:r>
            <a:r>
              <a:rPr dirty="0"/>
              <a:t> </a:t>
            </a:r>
            <a:r>
              <a:rPr dirty="0" err="1"/>
              <a:t>niemiecką</a:t>
            </a:r>
            <a:r>
              <a:rPr dirty="0"/>
              <a:t>, </a:t>
            </a:r>
            <a:r>
              <a:rPr dirty="0" err="1"/>
              <a:t>pierwszą</a:t>
            </a:r>
            <a:r>
              <a:rPr dirty="0"/>
              <a:t> </a:t>
            </a:r>
            <a:r>
              <a:rPr dirty="0" err="1"/>
              <a:t>część</a:t>
            </a:r>
            <a:r>
              <a:rPr dirty="0"/>
              <a:t> </a:t>
            </a:r>
            <a:r>
              <a:rPr dirty="0" err="1"/>
              <a:t>drogi</a:t>
            </a:r>
            <a:r>
              <a:rPr dirty="0"/>
              <a:t> </a:t>
            </a:r>
            <a:r>
              <a:rPr dirty="0" err="1"/>
              <a:t>rowerowej</a:t>
            </a:r>
            <a:r>
              <a:rPr dirty="0"/>
              <a:t> </a:t>
            </a:r>
            <a:r>
              <a:rPr dirty="0" err="1"/>
              <a:t>łączącej</a:t>
            </a:r>
            <a:r>
              <a:rPr dirty="0"/>
              <a:t> </a:t>
            </a:r>
            <a:r>
              <a:rPr dirty="0" err="1"/>
              <a:t>dzielnicę</a:t>
            </a:r>
            <a:r>
              <a:rPr dirty="0"/>
              <a:t> </a:t>
            </a:r>
            <a:r>
              <a:rPr dirty="0" err="1"/>
              <a:t>Warszów</a:t>
            </a:r>
            <a:r>
              <a:rPr dirty="0"/>
              <a:t> z </a:t>
            </a:r>
            <a:r>
              <a:rPr dirty="0" err="1"/>
              <a:t>dzielnicą</a:t>
            </a:r>
            <a:r>
              <a:rPr dirty="0"/>
              <a:t> </a:t>
            </a:r>
            <a:r>
              <a:rPr dirty="0" err="1"/>
              <a:t>Ognica</a:t>
            </a:r>
            <a:r>
              <a:rPr dirty="0"/>
              <a:t>, </a:t>
            </a:r>
            <a:r>
              <a:rPr dirty="0" err="1"/>
              <a:t>czy</a:t>
            </a:r>
            <a:r>
              <a:rPr dirty="0"/>
              <a:t> </a:t>
            </a:r>
            <a:r>
              <a:rPr dirty="0" err="1"/>
              <a:t>drogę</a:t>
            </a:r>
            <a:r>
              <a:rPr dirty="0"/>
              <a:t> </a:t>
            </a:r>
            <a:r>
              <a:rPr dirty="0" err="1"/>
              <a:t>rowerową</a:t>
            </a:r>
            <a:r>
              <a:rPr dirty="0"/>
              <a:t> </a:t>
            </a:r>
            <a:r>
              <a:rPr dirty="0" err="1"/>
              <a:t>łączącą</a:t>
            </a:r>
            <a:r>
              <a:rPr dirty="0"/>
              <a:t> </a:t>
            </a:r>
            <a:r>
              <a:rPr dirty="0" err="1"/>
              <a:t>dzielnicę</a:t>
            </a:r>
            <a:r>
              <a:rPr dirty="0"/>
              <a:t> </a:t>
            </a:r>
            <a:r>
              <a:rPr dirty="0" err="1"/>
              <a:t>Warszów</a:t>
            </a:r>
            <a:r>
              <a:rPr dirty="0"/>
              <a:t> z </a:t>
            </a:r>
            <a:r>
              <a:rPr dirty="0" err="1"/>
              <a:t>plażą</a:t>
            </a:r>
            <a:r>
              <a:rPr dirty="0"/>
              <a:t> </a:t>
            </a:r>
            <a:r>
              <a:rPr dirty="0" err="1"/>
              <a:t>wzdłuż</a:t>
            </a:r>
            <a:r>
              <a:rPr dirty="0"/>
              <a:t> </a:t>
            </a:r>
            <a:r>
              <a:rPr dirty="0" err="1"/>
              <a:t>ulicy</a:t>
            </a:r>
            <a:r>
              <a:rPr dirty="0"/>
              <a:t> Ku </a:t>
            </a:r>
            <a:r>
              <a:rPr dirty="0" err="1"/>
              <a:t>Morzu</a:t>
            </a:r>
            <a:r>
              <a:rPr dirty="0"/>
              <a:t>. </a:t>
            </a:r>
            <a:r>
              <a:rPr dirty="0" err="1">
                <a:latin typeface="Sora Regular Bold"/>
                <a:ea typeface="Sora Regular Bold"/>
                <a:cs typeface="Sora Regular Bold"/>
                <a:sym typeface="Sora Regular Bold"/>
              </a:rPr>
              <a:t>Projektowane</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i</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planowane</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są</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kolejne</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przebiegające</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poza</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obszarami</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zabudowanymi</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połączenie</a:t>
            </a:r>
            <a:r>
              <a:rPr dirty="0">
                <a:latin typeface="Sora Regular Bold"/>
                <a:ea typeface="Sora Regular Bold"/>
                <a:cs typeface="Sora Regular Bold"/>
                <a:sym typeface="Sora Regular Bold"/>
              </a:rPr>
              <a:t> z </a:t>
            </a:r>
            <a:r>
              <a:rPr dirty="0" err="1">
                <a:latin typeface="Sora Regular Bold"/>
                <a:ea typeface="Sora Regular Bold"/>
                <a:cs typeface="Sora Regular Bold"/>
                <a:sym typeface="Sora Regular Bold"/>
              </a:rPr>
              <a:t>sąsiednimi</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Międzyzdrojami</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połączenia</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między</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dzielnicami</a:t>
            </a:r>
            <a:r>
              <a:rPr dirty="0">
                <a:latin typeface="Sora Regular Bold"/>
                <a:ea typeface="Sora Regular Bold"/>
                <a:cs typeface="Sora Regular Bold"/>
                <a:sym typeface="Sora Regular Bold"/>
              </a:rPr>
              <a:t> Miasta </a:t>
            </a:r>
            <a:r>
              <a:rPr dirty="0" err="1">
                <a:latin typeface="Sora Regular Bold"/>
                <a:ea typeface="Sora Regular Bold"/>
                <a:cs typeface="Sora Regular Bold"/>
                <a:sym typeface="Sora Regular Bold"/>
              </a:rPr>
              <a:t>i</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połączenie</a:t>
            </a:r>
            <a:r>
              <a:rPr dirty="0">
                <a:latin typeface="Sora Regular Bold"/>
                <a:ea typeface="Sora Regular Bold"/>
                <a:cs typeface="Sora Regular Bold"/>
                <a:sym typeface="Sora Regular Bold"/>
              </a:rPr>
              <a:t> z </a:t>
            </a:r>
            <a:r>
              <a:rPr dirty="0" err="1">
                <a:latin typeface="Sora Regular Bold"/>
                <a:ea typeface="Sora Regular Bold"/>
                <a:cs typeface="Sora Regular Bold"/>
                <a:sym typeface="Sora Regular Bold"/>
              </a:rPr>
              <a:t>granicą</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Państwa</a:t>
            </a:r>
            <a:r>
              <a:rPr dirty="0">
                <a:latin typeface="Sora Regular Bold"/>
                <a:ea typeface="Sora Regular Bold"/>
                <a:cs typeface="Sora Regular Bold"/>
                <a:sym typeface="Sora Regular Bold"/>
              </a:rPr>
              <a:t> Świnoujście – </a:t>
            </a:r>
            <a:r>
              <a:rPr dirty="0" err="1">
                <a:latin typeface="Sora Regular Bold"/>
                <a:ea typeface="Sora Regular Bold"/>
                <a:cs typeface="Sora Regular Bold"/>
                <a:sym typeface="Sora Regular Bold"/>
              </a:rPr>
              <a:t>Garz</a:t>
            </a:r>
            <a:r>
              <a:rPr dirty="0">
                <a:latin typeface="Sora Regular Bold"/>
                <a:ea typeface="Sora Regular Bold"/>
                <a:cs typeface="Sora Regular Bold"/>
                <a:sym typeface="Sora Regular Bold"/>
              </a:rPr>
              <a:t>.</a:t>
            </a:r>
            <a:r>
              <a:rPr dirty="0"/>
              <a:t> Celem jest </a:t>
            </a:r>
            <a:r>
              <a:rPr dirty="0" err="1"/>
              <a:t>stworzenie</a:t>
            </a:r>
            <a:r>
              <a:rPr dirty="0"/>
              <a:t> </a:t>
            </a:r>
            <a:r>
              <a:rPr dirty="0" err="1"/>
              <a:t>takiej</a:t>
            </a:r>
            <a:r>
              <a:rPr dirty="0"/>
              <a:t> </a:t>
            </a:r>
            <a:r>
              <a:rPr dirty="0" err="1"/>
              <a:t>zintegrowanej</a:t>
            </a:r>
            <a:r>
              <a:rPr dirty="0"/>
              <a:t> </a:t>
            </a:r>
            <a:r>
              <a:rPr dirty="0" err="1"/>
              <a:t>sieci</a:t>
            </a:r>
            <a:r>
              <a:rPr dirty="0"/>
              <a:t> </a:t>
            </a:r>
            <a:r>
              <a:rPr dirty="0" err="1"/>
              <a:t>dróg</a:t>
            </a:r>
            <a:r>
              <a:rPr dirty="0"/>
              <a:t>, aby bez </a:t>
            </a:r>
            <a:r>
              <a:rPr dirty="0" err="1"/>
              <a:t>zsiadania</a:t>
            </a:r>
            <a:r>
              <a:rPr dirty="0"/>
              <a:t> z </a:t>
            </a:r>
            <a:r>
              <a:rPr dirty="0" err="1"/>
              <a:t>roweru</a:t>
            </a:r>
            <a:r>
              <a:rPr dirty="0"/>
              <a:t> </a:t>
            </a:r>
            <a:r>
              <a:rPr dirty="0" err="1"/>
              <a:t>można</a:t>
            </a:r>
            <a:r>
              <a:rPr dirty="0"/>
              <a:t> było </a:t>
            </a:r>
            <a:r>
              <a:rPr dirty="0" err="1"/>
              <a:t>bezpiecznie</a:t>
            </a:r>
            <a:r>
              <a:rPr dirty="0"/>
              <a:t>  </a:t>
            </a:r>
            <a:r>
              <a:rPr dirty="0" err="1"/>
              <a:t>objechać</a:t>
            </a:r>
            <a:r>
              <a:rPr dirty="0"/>
              <a:t> </a:t>
            </a:r>
            <a:r>
              <a:rPr dirty="0" err="1"/>
              <a:t>całe</a:t>
            </a:r>
            <a:r>
              <a:rPr dirty="0"/>
              <a:t>  </a:t>
            </a:r>
            <a:r>
              <a:rPr dirty="0" err="1"/>
              <a:t>miasto</a:t>
            </a:r>
            <a:r>
              <a:rPr dirty="0"/>
              <a:t>. </a:t>
            </a:r>
            <a:r>
              <a:rPr dirty="0" err="1"/>
              <a:t>Oprócz</a:t>
            </a:r>
            <a:r>
              <a:rPr dirty="0"/>
              <a:t> </a:t>
            </a:r>
            <a:r>
              <a:rPr dirty="0" err="1"/>
              <a:t>wyżej</a:t>
            </a:r>
            <a:r>
              <a:rPr dirty="0"/>
              <a:t> </a:t>
            </a:r>
            <a:r>
              <a:rPr dirty="0" err="1"/>
              <a:t>opisanej</a:t>
            </a:r>
            <a:r>
              <a:rPr dirty="0"/>
              <a:t> </a:t>
            </a:r>
            <a:r>
              <a:rPr dirty="0" err="1"/>
              <a:t>sieci</a:t>
            </a:r>
            <a:r>
              <a:rPr dirty="0"/>
              <a:t> </a:t>
            </a:r>
            <a:r>
              <a:rPr dirty="0" err="1"/>
              <a:t>drogowej</a:t>
            </a:r>
            <a:r>
              <a:rPr dirty="0"/>
              <a:t> </a:t>
            </a:r>
            <a:r>
              <a:rPr dirty="0" err="1"/>
              <a:t>rowerowej</a:t>
            </a:r>
            <a:r>
              <a:rPr dirty="0"/>
              <a:t> jest </a:t>
            </a:r>
            <a:r>
              <a:rPr dirty="0" err="1"/>
              <a:t>tu</a:t>
            </a:r>
            <a:r>
              <a:rPr dirty="0"/>
              <a:t> </a:t>
            </a:r>
            <a:r>
              <a:rPr dirty="0" err="1"/>
              <a:t>też</a:t>
            </a:r>
            <a:r>
              <a:rPr dirty="0"/>
              <a:t> wile </a:t>
            </a:r>
            <a:r>
              <a:rPr dirty="0" err="1"/>
              <a:t>wytyczonych</a:t>
            </a:r>
            <a:r>
              <a:rPr dirty="0"/>
              <a:t> </a:t>
            </a:r>
            <a:r>
              <a:rPr dirty="0" err="1"/>
              <a:t>szlaków</a:t>
            </a:r>
            <a:r>
              <a:rPr dirty="0"/>
              <a:t> </a:t>
            </a:r>
            <a:r>
              <a:rPr dirty="0" err="1"/>
              <a:t>rowerowych</a:t>
            </a:r>
            <a:r>
              <a:rPr dirty="0"/>
              <a:t>.</a:t>
            </a:r>
          </a:p>
          <a:p>
            <a:pPr algn="just" defTabSz="457200">
              <a:spcBef>
                <a:spcPts val="1800"/>
              </a:spcBef>
              <a:defRPr sz="2500" b="0">
                <a:latin typeface="Sora Regular Bold"/>
                <a:ea typeface="Sora Regular Bold"/>
                <a:cs typeface="Sora Regular Bold"/>
                <a:sym typeface="Sora Regular Bold"/>
              </a:defRPr>
            </a:pPr>
            <a:r>
              <a:rPr dirty="0" err="1"/>
              <a:t>Podsumowując</a:t>
            </a:r>
            <a:r>
              <a:rPr dirty="0"/>
              <a:t>: po Świnoujściu </a:t>
            </a:r>
            <a:r>
              <a:rPr dirty="0" err="1"/>
              <a:t>już</a:t>
            </a:r>
            <a:r>
              <a:rPr dirty="0"/>
              <a:t> </a:t>
            </a:r>
            <a:r>
              <a:rPr dirty="0" err="1"/>
              <a:t>obecnie</a:t>
            </a:r>
            <a:r>
              <a:rPr dirty="0"/>
              <a:t> </a:t>
            </a:r>
            <a:r>
              <a:rPr dirty="0" err="1"/>
              <a:t>można</a:t>
            </a:r>
            <a:r>
              <a:rPr dirty="0"/>
              <a:t> </a:t>
            </a:r>
            <a:r>
              <a:rPr dirty="0" err="1"/>
              <a:t>poruszać</a:t>
            </a:r>
            <a:r>
              <a:rPr dirty="0"/>
              <a:t> </a:t>
            </a:r>
            <a:r>
              <a:rPr dirty="0" err="1"/>
              <a:t>się</a:t>
            </a:r>
            <a:r>
              <a:rPr dirty="0"/>
              <a:t> </a:t>
            </a:r>
            <a:r>
              <a:rPr dirty="0" err="1"/>
              <a:t>bardzo</a:t>
            </a:r>
            <a:r>
              <a:rPr dirty="0"/>
              <a:t> </a:t>
            </a:r>
            <a:r>
              <a:rPr dirty="0" err="1"/>
              <a:t>komfortowo</a:t>
            </a:r>
            <a:r>
              <a:rPr dirty="0"/>
              <a:t> </a:t>
            </a:r>
            <a:r>
              <a:rPr dirty="0" err="1" smtClean="0"/>
              <a:t>i</a:t>
            </a:r>
            <a:r>
              <a:rPr dirty="0" smtClean="0"/>
              <a:t> </a:t>
            </a:r>
            <a:r>
              <a:rPr dirty="0" err="1"/>
              <a:t>bezpiecznie</a:t>
            </a:r>
            <a:r>
              <a:rPr dirty="0"/>
              <a:t> </a:t>
            </a:r>
            <a:r>
              <a:rPr dirty="0" err="1"/>
              <a:t>rowerem</a:t>
            </a:r>
            <a:r>
              <a:rPr dirty="0"/>
              <a:t>, a </a:t>
            </a:r>
            <a:r>
              <a:rPr dirty="0" err="1"/>
              <a:t>realizowany</a:t>
            </a:r>
            <a:r>
              <a:rPr dirty="0"/>
              <a:t> </a:t>
            </a:r>
            <a:r>
              <a:rPr dirty="0" err="1"/>
              <a:t>i</a:t>
            </a:r>
            <a:r>
              <a:rPr dirty="0"/>
              <a:t> </a:t>
            </a:r>
            <a:r>
              <a:rPr dirty="0" err="1"/>
              <a:t>planowany</a:t>
            </a:r>
            <a:r>
              <a:rPr dirty="0"/>
              <a:t> program </a:t>
            </a:r>
            <a:r>
              <a:rPr dirty="0" err="1"/>
              <a:t>rozwoju</a:t>
            </a:r>
            <a:r>
              <a:rPr dirty="0"/>
              <a:t> </a:t>
            </a:r>
            <a:r>
              <a:rPr dirty="0" err="1"/>
              <a:t>infrastruktury</a:t>
            </a:r>
            <a:r>
              <a:rPr dirty="0"/>
              <a:t> </a:t>
            </a:r>
            <a:r>
              <a:rPr dirty="0" err="1"/>
              <a:t>rowerowej</a:t>
            </a:r>
            <a:r>
              <a:rPr dirty="0"/>
              <a:t> ma na </a:t>
            </a:r>
            <a:r>
              <a:rPr dirty="0" err="1"/>
              <a:t>celu</a:t>
            </a:r>
            <a:r>
              <a:rPr dirty="0"/>
              <a:t> </a:t>
            </a:r>
            <a:r>
              <a:rPr dirty="0" err="1"/>
              <a:t>zmianę</a:t>
            </a:r>
            <a:r>
              <a:rPr dirty="0"/>
              <a:t> </a:t>
            </a:r>
            <a:r>
              <a:rPr dirty="0" err="1"/>
              <a:t>zachowań</a:t>
            </a:r>
            <a:r>
              <a:rPr dirty="0"/>
              <a:t> komunikacyjnych </a:t>
            </a:r>
            <a:r>
              <a:rPr dirty="0" err="1"/>
              <a:t>społeczeństwa</a:t>
            </a:r>
            <a:r>
              <a:rPr dirty="0"/>
              <a:t>, </a:t>
            </a:r>
            <a:r>
              <a:rPr dirty="0" err="1"/>
              <a:t>która</a:t>
            </a:r>
            <a:r>
              <a:rPr dirty="0"/>
              <a:t> </a:t>
            </a:r>
            <a:r>
              <a:rPr dirty="0" err="1"/>
              <a:t>przyczyni</a:t>
            </a:r>
            <a:r>
              <a:rPr dirty="0"/>
              <a:t> </a:t>
            </a:r>
            <a:r>
              <a:rPr dirty="0" err="1"/>
              <a:t>się</a:t>
            </a:r>
            <a:r>
              <a:rPr dirty="0"/>
              <a:t> do </a:t>
            </a:r>
            <a:r>
              <a:rPr dirty="0" err="1"/>
              <a:t>ochrony</a:t>
            </a:r>
            <a:r>
              <a:rPr dirty="0"/>
              <a:t> </a:t>
            </a:r>
            <a:r>
              <a:rPr dirty="0" err="1"/>
              <a:t>środowiska</a:t>
            </a:r>
            <a:r>
              <a:rPr dirty="0"/>
              <a:t> </a:t>
            </a:r>
            <a:r>
              <a:rPr dirty="0" err="1"/>
              <a:t>i</a:t>
            </a:r>
            <a:r>
              <a:rPr dirty="0"/>
              <a:t> </a:t>
            </a:r>
            <a:r>
              <a:rPr dirty="0" err="1"/>
              <a:t>poprawy</a:t>
            </a:r>
            <a:r>
              <a:rPr dirty="0"/>
              <a:t> </a:t>
            </a:r>
            <a:r>
              <a:rPr dirty="0" err="1"/>
              <a:t>stanu</a:t>
            </a:r>
            <a:r>
              <a:rPr dirty="0"/>
              <a:t> </a:t>
            </a:r>
            <a:r>
              <a:rPr dirty="0" err="1"/>
              <a:t>zdrowia</a:t>
            </a:r>
            <a:r>
              <a:rPr dirty="0"/>
              <a:t> </a:t>
            </a:r>
            <a:r>
              <a:rPr dirty="0" err="1"/>
              <a:t>społeczeństwa</a:t>
            </a:r>
            <a:r>
              <a:rPr dirty="0"/>
              <a:t>.</a:t>
            </a:r>
            <a:endParaRPr dirty="0">
              <a:latin typeface="Sora Regular Regular"/>
              <a:ea typeface="Sora Regular Regular"/>
              <a:cs typeface="Sora Regular Regular"/>
              <a:sym typeface="Sora Regular Regular"/>
            </a:endParaRPr>
          </a:p>
          <a:p>
            <a:pPr algn="just" defTabSz="457200">
              <a:spcBef>
                <a:spcPts val="1800"/>
              </a:spcBef>
              <a:defRPr sz="2500" b="0">
                <a:latin typeface="Sora Regular Regular"/>
                <a:ea typeface="Sora Regular Regular"/>
                <a:cs typeface="Sora Regular Regular"/>
                <a:sym typeface="Sora Regular Regular"/>
              </a:defRPr>
            </a:pPr>
            <a:r>
              <a:rPr dirty="0" err="1"/>
              <a:t>Niemal</a:t>
            </a:r>
            <a:r>
              <a:rPr dirty="0"/>
              <a:t> </a:t>
            </a:r>
            <a:r>
              <a:rPr dirty="0" err="1"/>
              <a:t>każdy</a:t>
            </a:r>
            <a:r>
              <a:rPr dirty="0"/>
              <a:t> </a:t>
            </a:r>
            <a:r>
              <a:rPr dirty="0" err="1"/>
              <a:t>świnoujścianin</a:t>
            </a:r>
            <a:r>
              <a:rPr dirty="0"/>
              <a:t> </a:t>
            </a:r>
            <a:r>
              <a:rPr dirty="0" err="1"/>
              <a:t>posiada</a:t>
            </a:r>
            <a:r>
              <a:rPr dirty="0"/>
              <a:t> rower, jest </a:t>
            </a:r>
            <a:r>
              <a:rPr dirty="0" err="1"/>
              <a:t>też</a:t>
            </a:r>
            <a:r>
              <a:rPr dirty="0"/>
              <a:t> </a:t>
            </a:r>
            <a:r>
              <a:rPr dirty="0" err="1"/>
              <a:t>wiele</a:t>
            </a:r>
            <a:r>
              <a:rPr dirty="0"/>
              <a:t> </a:t>
            </a:r>
            <a:r>
              <a:rPr dirty="0" err="1"/>
              <a:t>wypożyczalni</a:t>
            </a:r>
            <a:r>
              <a:rPr dirty="0"/>
              <a:t>,  z </a:t>
            </a:r>
            <a:r>
              <a:rPr dirty="0" err="1"/>
              <a:t>których</a:t>
            </a:r>
            <a:r>
              <a:rPr dirty="0"/>
              <a:t> </a:t>
            </a:r>
            <a:r>
              <a:rPr dirty="0" err="1"/>
              <a:t>licznie</a:t>
            </a:r>
            <a:r>
              <a:rPr dirty="0"/>
              <a:t> </a:t>
            </a:r>
            <a:r>
              <a:rPr dirty="0" err="1"/>
              <a:t>korzystają</a:t>
            </a:r>
            <a:r>
              <a:rPr dirty="0"/>
              <a:t>  </a:t>
            </a:r>
            <a:r>
              <a:rPr dirty="0" err="1"/>
              <a:t>turyści</a:t>
            </a:r>
            <a:r>
              <a:rPr dirty="0"/>
              <a:t>. </a:t>
            </a:r>
            <a:r>
              <a:rPr dirty="0" err="1"/>
              <a:t>Zdaje</a:t>
            </a:r>
            <a:r>
              <a:rPr dirty="0"/>
              <a:t> </a:t>
            </a:r>
            <a:r>
              <a:rPr dirty="0" err="1"/>
              <a:t>się</a:t>
            </a:r>
            <a:r>
              <a:rPr dirty="0"/>
              <a:t>, że to </a:t>
            </a:r>
            <a:r>
              <a:rPr dirty="0" err="1"/>
              <a:t>właśnie</a:t>
            </a:r>
            <a:r>
              <a:rPr dirty="0"/>
              <a:t> w Świnoujściu w 2012 r. </a:t>
            </a:r>
            <a:r>
              <a:rPr dirty="0" err="1"/>
              <a:t>powstał</a:t>
            </a:r>
            <a:r>
              <a:rPr dirty="0"/>
              <a:t> </a:t>
            </a:r>
            <a:r>
              <a:rPr dirty="0" err="1"/>
              <a:t>pierwszy</a:t>
            </a:r>
            <a:r>
              <a:rPr dirty="0"/>
              <a:t> </a:t>
            </a:r>
            <a:r>
              <a:rPr dirty="0" err="1"/>
              <a:t>transgraniczny</a:t>
            </a:r>
            <a:r>
              <a:rPr dirty="0"/>
              <a:t>, </a:t>
            </a:r>
            <a:r>
              <a:rPr dirty="0" err="1"/>
              <a:t>regionalny</a:t>
            </a:r>
            <a:r>
              <a:rPr dirty="0"/>
              <a:t> system </a:t>
            </a:r>
            <a:r>
              <a:rPr dirty="0" err="1"/>
              <a:t>roweru</a:t>
            </a:r>
            <a:r>
              <a:rPr dirty="0"/>
              <a:t> </a:t>
            </a:r>
            <a:r>
              <a:rPr dirty="0" err="1"/>
              <a:t>miejskiego</a:t>
            </a:r>
            <a:r>
              <a:rPr dirty="0"/>
              <a:t> </a:t>
            </a:r>
            <a:r>
              <a:rPr dirty="0" err="1"/>
              <a:t>Usedom</a:t>
            </a:r>
            <a:r>
              <a:rPr dirty="0"/>
              <a:t> Rad, </a:t>
            </a:r>
            <a:r>
              <a:rPr dirty="0" err="1"/>
              <a:t>który</a:t>
            </a:r>
            <a:r>
              <a:rPr dirty="0"/>
              <a:t> </a:t>
            </a:r>
            <a:r>
              <a:rPr dirty="0" err="1"/>
              <a:t>funkcjonuje</a:t>
            </a:r>
            <a:r>
              <a:rPr dirty="0"/>
              <a:t> do </a:t>
            </a:r>
            <a:r>
              <a:rPr dirty="0" err="1"/>
              <a:t>dzisiaj</a:t>
            </a:r>
            <a:r>
              <a:rPr dirty="0"/>
              <a:t> </a:t>
            </a:r>
            <a:r>
              <a:rPr dirty="0" err="1"/>
              <a:t>i</a:t>
            </a:r>
            <a:r>
              <a:rPr dirty="0"/>
              <a:t> </a:t>
            </a:r>
            <a:r>
              <a:rPr dirty="0" err="1"/>
              <a:t>doskonale</a:t>
            </a:r>
            <a:r>
              <a:rPr dirty="0"/>
              <a:t> </a:t>
            </a:r>
            <a:r>
              <a:rPr dirty="0" err="1"/>
              <a:t>się</a:t>
            </a:r>
            <a:r>
              <a:rPr dirty="0"/>
              <a:t> </a:t>
            </a:r>
            <a:r>
              <a:rPr dirty="0" err="1"/>
              <a:t>rozwija</a:t>
            </a:r>
            <a:r>
              <a:rPr dirty="0"/>
              <a:t>.  </a:t>
            </a:r>
            <a:r>
              <a:rPr dirty="0" err="1"/>
              <a:t>Obejmuje</a:t>
            </a:r>
            <a:r>
              <a:rPr dirty="0"/>
              <a:t> </a:t>
            </a:r>
            <a:r>
              <a:rPr dirty="0" err="1"/>
              <a:t>cały</a:t>
            </a:r>
            <a:r>
              <a:rPr dirty="0"/>
              <a:t> region </a:t>
            </a:r>
            <a:r>
              <a:rPr dirty="0" err="1"/>
              <a:t>turystyczny</a:t>
            </a:r>
            <a:r>
              <a:rPr dirty="0"/>
              <a:t> od </a:t>
            </a:r>
            <a:r>
              <a:rPr dirty="0" err="1"/>
              <a:t>Świnoujścia</a:t>
            </a:r>
            <a:r>
              <a:rPr dirty="0"/>
              <a:t> do </a:t>
            </a:r>
            <a:r>
              <a:rPr dirty="0" err="1"/>
              <a:t>Greifswaldu</a:t>
            </a:r>
            <a:r>
              <a:rPr dirty="0"/>
              <a:t>. W </a:t>
            </a:r>
            <a:r>
              <a:rPr dirty="0" err="1"/>
              <a:t>stacjach</a:t>
            </a:r>
            <a:r>
              <a:rPr dirty="0"/>
              <a:t> </a:t>
            </a:r>
            <a:r>
              <a:rPr dirty="0" err="1"/>
              <a:t>niebawem</a:t>
            </a:r>
            <a:r>
              <a:rPr dirty="0"/>
              <a:t> </a:t>
            </a:r>
            <a:r>
              <a:rPr dirty="0" err="1"/>
              <a:t>mają</a:t>
            </a:r>
            <a:r>
              <a:rPr dirty="0"/>
              <a:t> </a:t>
            </a:r>
            <a:r>
              <a:rPr dirty="0" err="1"/>
              <a:t>pojawić</a:t>
            </a:r>
            <a:r>
              <a:rPr dirty="0"/>
              <a:t> </a:t>
            </a:r>
            <a:r>
              <a:rPr dirty="0" err="1"/>
              <a:t>się</a:t>
            </a:r>
            <a:r>
              <a:rPr dirty="0"/>
              <a:t>  </a:t>
            </a:r>
            <a:r>
              <a:rPr dirty="0" err="1"/>
              <a:t>również</a:t>
            </a:r>
            <a:r>
              <a:rPr dirty="0"/>
              <a:t> </a:t>
            </a:r>
            <a:r>
              <a:rPr dirty="0" err="1"/>
              <a:t>rowery</a:t>
            </a:r>
            <a:r>
              <a:rPr dirty="0"/>
              <a:t> </a:t>
            </a:r>
            <a:r>
              <a:rPr dirty="0" err="1"/>
              <a:t>elektryczne</a:t>
            </a:r>
            <a:r>
              <a:rPr dirty="0"/>
              <a:t>.</a:t>
            </a:r>
          </a:p>
          <a:p>
            <a:pPr algn="just" defTabSz="457200">
              <a:spcBef>
                <a:spcPts val="1800"/>
              </a:spcBef>
              <a:defRPr sz="2500" b="0">
                <a:latin typeface="Sora Regular Regular"/>
                <a:ea typeface="Sora Regular Regular"/>
                <a:cs typeface="Sora Regular Regular"/>
                <a:sym typeface="Sora Regular Regular"/>
              </a:defRPr>
            </a:pPr>
            <a:r>
              <a:rPr dirty="0" err="1"/>
              <a:t>Mapę</a:t>
            </a:r>
            <a:r>
              <a:rPr dirty="0"/>
              <a:t> </a:t>
            </a:r>
            <a:r>
              <a:rPr dirty="0" err="1"/>
              <a:t>połączeń</a:t>
            </a:r>
            <a:r>
              <a:rPr dirty="0"/>
              <a:t> </a:t>
            </a:r>
            <a:r>
              <a:rPr dirty="0" err="1"/>
              <a:t>rowerowych</a:t>
            </a:r>
            <a:r>
              <a:rPr dirty="0"/>
              <a:t> </a:t>
            </a:r>
            <a:r>
              <a:rPr dirty="0" err="1"/>
              <a:t>i</a:t>
            </a:r>
            <a:r>
              <a:rPr dirty="0"/>
              <a:t> </a:t>
            </a:r>
            <a:r>
              <a:rPr dirty="0" err="1"/>
              <a:t>inne</a:t>
            </a:r>
            <a:r>
              <a:rPr dirty="0"/>
              <a:t> </a:t>
            </a:r>
            <a:r>
              <a:rPr dirty="0" err="1"/>
              <a:t>informacje</a:t>
            </a:r>
            <a:r>
              <a:rPr dirty="0"/>
              <a:t> o </a:t>
            </a:r>
            <a:r>
              <a:rPr dirty="0" err="1"/>
              <a:t>ruchu</a:t>
            </a:r>
            <a:r>
              <a:rPr dirty="0"/>
              <a:t> </a:t>
            </a:r>
            <a:r>
              <a:rPr dirty="0" err="1"/>
              <a:t>rowerowym</a:t>
            </a:r>
            <a:r>
              <a:rPr dirty="0"/>
              <a:t> </a:t>
            </a:r>
            <a:r>
              <a:rPr dirty="0" err="1"/>
              <a:t>można</a:t>
            </a:r>
            <a:r>
              <a:rPr dirty="0"/>
              <a:t> </a:t>
            </a:r>
            <a:r>
              <a:rPr dirty="0" err="1"/>
              <a:t>znaleźć</a:t>
            </a:r>
            <a:r>
              <a:rPr dirty="0"/>
              <a:t> pod </a:t>
            </a:r>
            <a:r>
              <a:rPr dirty="0" err="1"/>
              <a:t>linkiem</a:t>
            </a:r>
            <a:r>
              <a:rPr dirty="0"/>
              <a:t> </a:t>
            </a:r>
            <a:r>
              <a:rPr u="sng" dirty="0">
                <a:solidFill>
                  <a:srgbClr val="0000FF"/>
                </a:solidFill>
                <a:uFill>
                  <a:solidFill>
                    <a:srgbClr val="0000FF"/>
                  </a:solidFill>
                </a:uFill>
                <a:hlinkClick r:id="rId3"/>
              </a:rPr>
              <a:t>https://www.swinoujscie.pl/pl/contents/content/86/43</a:t>
            </a:r>
          </a:p>
          <a:p>
            <a:pPr algn="just" defTabSz="457200">
              <a:spcBef>
                <a:spcPts val="1000"/>
              </a:spcBef>
              <a:defRPr sz="2500" b="0">
                <a:latin typeface="Sora Regular ExtraLight"/>
                <a:ea typeface="Sora Regular ExtraLight"/>
                <a:cs typeface="Sora Regular ExtraLight"/>
                <a:sym typeface="Sora Regular ExtraLight"/>
              </a:defRPr>
            </a:pPr>
            <a:r>
              <a:rPr dirty="0"/>
              <a:t>Data </a:t>
            </a:r>
            <a:r>
              <a:rPr dirty="0" err="1"/>
              <a:t>opublikowania</a:t>
            </a:r>
            <a:r>
              <a:rPr dirty="0"/>
              <a:t>: 21.08.2021 r.</a:t>
            </a:r>
          </a:p>
        </p:txBody>
      </p:sp>
    </p:spTree>
  </p:cSld>
  <p:clrMapOvr>
    <a:masterClrMapping/>
  </p:clrMapOvr>
  <p:transition spd="med"/>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9"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782" name="107"/>
          <p:cNvSpPr txBox="1"/>
          <p:nvPr/>
        </p:nvSpPr>
        <p:spPr>
          <a:xfrm>
            <a:off x="23366634" y="12793456"/>
            <a:ext cx="555499" cy="419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a:solidFill>
                  <a:srgbClr val="FFFFFF"/>
                </a:solidFill>
                <a:latin typeface="Sora Regular Regular"/>
                <a:ea typeface="Sora Regular Regular"/>
                <a:cs typeface="Sora Regular Regular"/>
                <a:sym typeface="Sora Regular Regular"/>
              </a:defRPr>
            </a:lvl1pPr>
          </a:lstStyle>
          <a:p>
            <a:r>
              <a:t>107</a:t>
            </a:r>
          </a:p>
        </p:txBody>
      </p:sp>
      <p:sp>
        <p:nvSpPr>
          <p:cNvPr id="8" name="Co powiedzieli mieszkańcy?…"/>
          <p:cNvSpPr txBox="1">
            <a:spLocks noGrp="1"/>
          </p:cNvSpPr>
          <p:nvPr>
            <p:ph type="title"/>
          </p:nvPr>
        </p:nvSpPr>
        <p:spPr>
          <a:xfrm>
            <a:off x="942081" y="1077359"/>
            <a:ext cx="22927224" cy="2029586"/>
          </a:xfrm>
          <a:prstGeom prst="rect">
            <a:avLst/>
          </a:prstGeom>
        </p:spPr>
        <p:txBody>
          <a:bodyPr/>
          <a:lstStyle/>
          <a:p>
            <a:pPr>
              <a:defRPr sz="7500" b="0" spc="-200">
                <a:solidFill>
                  <a:srgbClr val="ED7052"/>
                </a:solidFill>
                <a:latin typeface="Sora Regular Bold"/>
                <a:ea typeface="Sora Regular Bold"/>
                <a:cs typeface="Sora Regular Bold"/>
                <a:sym typeface="Sora Regular Bold"/>
              </a:defRPr>
            </a:pPr>
            <a:r>
              <a:rPr lang="pl-PL" dirty="0" smtClean="0"/>
              <a:t>Załącznik Nr 3 </a:t>
            </a:r>
            <a:endParaRPr dirty="0"/>
          </a:p>
        </p:txBody>
      </p:sp>
      <p:pic>
        <p:nvPicPr>
          <p:cNvPr id="2" name="Obraz 1"/>
          <p:cNvPicPr>
            <a:picLocks noChangeAspect="1"/>
          </p:cNvPicPr>
          <p:nvPr/>
        </p:nvPicPr>
        <p:blipFill>
          <a:blip r:embed="rId3"/>
          <a:stretch>
            <a:fillRect/>
          </a:stretch>
        </p:blipFill>
        <p:spPr>
          <a:xfrm>
            <a:off x="9108354" y="143527"/>
            <a:ext cx="9509760" cy="13436370"/>
          </a:xfrm>
          <a:prstGeom prst="rect">
            <a:avLst/>
          </a:prstGeom>
        </p:spPr>
      </p:pic>
    </p:spTree>
    <p:extLst>
      <p:ext uri="{BB962C8B-B14F-4D97-AF65-F5344CB8AC3E}">
        <p14:creationId xmlns:p14="http://schemas.microsoft.com/office/powerpoint/2010/main" val="2935841410"/>
      </p:ext>
    </p:extLst>
  </p:cSld>
  <p:clrMapOvr>
    <a:masterClrMapping/>
  </p:clrMapOvr>
  <p:transition spd="med"/>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9"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782" name="107"/>
          <p:cNvSpPr txBox="1"/>
          <p:nvPr/>
        </p:nvSpPr>
        <p:spPr>
          <a:xfrm>
            <a:off x="23366634" y="12793456"/>
            <a:ext cx="555499" cy="419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a:solidFill>
                  <a:srgbClr val="FFFFFF"/>
                </a:solidFill>
                <a:latin typeface="Sora Regular Regular"/>
                <a:ea typeface="Sora Regular Regular"/>
                <a:cs typeface="Sora Regular Regular"/>
                <a:sym typeface="Sora Regular Regular"/>
              </a:defRPr>
            </a:lvl1pPr>
          </a:lstStyle>
          <a:p>
            <a:r>
              <a:t>107</a:t>
            </a:r>
          </a:p>
        </p:txBody>
      </p:sp>
      <p:sp>
        <p:nvSpPr>
          <p:cNvPr id="8" name="Co powiedzieli mieszkańcy?…"/>
          <p:cNvSpPr txBox="1">
            <a:spLocks noGrp="1"/>
          </p:cNvSpPr>
          <p:nvPr>
            <p:ph type="title"/>
          </p:nvPr>
        </p:nvSpPr>
        <p:spPr>
          <a:xfrm>
            <a:off x="942081" y="1077359"/>
            <a:ext cx="22927224" cy="2029586"/>
          </a:xfrm>
          <a:prstGeom prst="rect">
            <a:avLst/>
          </a:prstGeom>
        </p:spPr>
        <p:txBody>
          <a:bodyPr/>
          <a:lstStyle/>
          <a:p>
            <a:pPr>
              <a:defRPr sz="7500" b="0" spc="-200">
                <a:solidFill>
                  <a:srgbClr val="ED7052"/>
                </a:solidFill>
                <a:latin typeface="Sora Regular Bold"/>
                <a:ea typeface="Sora Regular Bold"/>
                <a:cs typeface="Sora Regular Bold"/>
                <a:sym typeface="Sora Regular Bold"/>
              </a:defRPr>
            </a:pPr>
            <a:r>
              <a:rPr lang="pl-PL" dirty="0" smtClean="0"/>
              <a:t>Załącznik Nr 3 </a:t>
            </a:r>
            <a:endParaRPr dirty="0"/>
          </a:p>
        </p:txBody>
      </p:sp>
      <p:pic>
        <p:nvPicPr>
          <p:cNvPr id="3" name="Obraz 2"/>
          <p:cNvPicPr>
            <a:picLocks noChangeAspect="1"/>
          </p:cNvPicPr>
          <p:nvPr/>
        </p:nvPicPr>
        <p:blipFill>
          <a:blip r:embed="rId3"/>
          <a:stretch>
            <a:fillRect/>
          </a:stretch>
        </p:blipFill>
        <p:spPr>
          <a:xfrm>
            <a:off x="9108354" y="92261"/>
            <a:ext cx="9509760" cy="13436370"/>
          </a:xfrm>
          <a:prstGeom prst="rect">
            <a:avLst/>
          </a:prstGeom>
        </p:spPr>
      </p:pic>
    </p:spTree>
    <p:extLst>
      <p:ext uri="{BB962C8B-B14F-4D97-AF65-F5344CB8AC3E}">
        <p14:creationId xmlns:p14="http://schemas.microsoft.com/office/powerpoint/2010/main" val="982080452"/>
      </p:ext>
    </p:extLst>
  </p:cSld>
  <p:clrMapOvr>
    <a:masterClrMapping/>
  </p:clrMapOvr>
  <p:transition spd="med"/>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9"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782" name="107"/>
          <p:cNvSpPr txBox="1"/>
          <p:nvPr/>
        </p:nvSpPr>
        <p:spPr>
          <a:xfrm>
            <a:off x="23366634" y="12793456"/>
            <a:ext cx="555499" cy="419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a:solidFill>
                  <a:srgbClr val="FFFFFF"/>
                </a:solidFill>
                <a:latin typeface="Sora Regular Regular"/>
                <a:ea typeface="Sora Regular Regular"/>
                <a:cs typeface="Sora Regular Regular"/>
                <a:sym typeface="Sora Regular Regular"/>
              </a:defRPr>
            </a:lvl1pPr>
          </a:lstStyle>
          <a:p>
            <a:r>
              <a:t>107</a:t>
            </a:r>
          </a:p>
        </p:txBody>
      </p:sp>
      <p:sp>
        <p:nvSpPr>
          <p:cNvPr id="8" name="Co powiedzieli mieszkańcy?…"/>
          <p:cNvSpPr txBox="1">
            <a:spLocks noGrp="1"/>
          </p:cNvSpPr>
          <p:nvPr>
            <p:ph type="title"/>
          </p:nvPr>
        </p:nvSpPr>
        <p:spPr>
          <a:xfrm>
            <a:off x="942081" y="1077359"/>
            <a:ext cx="22927224" cy="2029586"/>
          </a:xfrm>
          <a:prstGeom prst="rect">
            <a:avLst/>
          </a:prstGeom>
        </p:spPr>
        <p:txBody>
          <a:bodyPr/>
          <a:lstStyle/>
          <a:p>
            <a:pPr>
              <a:defRPr sz="7500" b="0" spc="-200">
                <a:solidFill>
                  <a:srgbClr val="ED7052"/>
                </a:solidFill>
                <a:latin typeface="Sora Regular Bold"/>
                <a:ea typeface="Sora Regular Bold"/>
                <a:cs typeface="Sora Regular Bold"/>
                <a:sym typeface="Sora Regular Bold"/>
              </a:defRPr>
            </a:pPr>
            <a:r>
              <a:rPr lang="pl-PL" dirty="0" smtClean="0"/>
              <a:t>Załącznik Nr 3 - odpowiedź </a:t>
            </a:r>
            <a:endParaRPr dirty="0"/>
          </a:p>
        </p:txBody>
      </p:sp>
      <p:pic>
        <p:nvPicPr>
          <p:cNvPr id="2" name="Obraz 1"/>
          <p:cNvPicPr>
            <a:picLocks noChangeAspect="1"/>
          </p:cNvPicPr>
          <p:nvPr/>
        </p:nvPicPr>
        <p:blipFill>
          <a:blip r:embed="rId3"/>
          <a:stretch>
            <a:fillRect/>
          </a:stretch>
        </p:blipFill>
        <p:spPr>
          <a:xfrm>
            <a:off x="12483513" y="111290"/>
            <a:ext cx="9509760" cy="13436370"/>
          </a:xfrm>
          <a:prstGeom prst="rect">
            <a:avLst/>
          </a:prstGeom>
        </p:spPr>
      </p:pic>
    </p:spTree>
    <p:extLst>
      <p:ext uri="{BB962C8B-B14F-4D97-AF65-F5344CB8AC3E}">
        <p14:creationId xmlns:p14="http://schemas.microsoft.com/office/powerpoint/2010/main" val="631667441"/>
      </p:ext>
    </p:extLst>
  </p:cSld>
  <p:clrMapOvr>
    <a:masterClrMapping/>
  </p:clrMapOvr>
  <p:transition spd="med"/>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9"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782" name="107"/>
          <p:cNvSpPr txBox="1"/>
          <p:nvPr/>
        </p:nvSpPr>
        <p:spPr>
          <a:xfrm>
            <a:off x="23366634" y="12793456"/>
            <a:ext cx="555499" cy="419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a:solidFill>
                  <a:srgbClr val="FFFFFF"/>
                </a:solidFill>
                <a:latin typeface="Sora Regular Regular"/>
                <a:ea typeface="Sora Regular Regular"/>
                <a:cs typeface="Sora Regular Regular"/>
                <a:sym typeface="Sora Regular Regular"/>
              </a:defRPr>
            </a:lvl1pPr>
          </a:lstStyle>
          <a:p>
            <a:r>
              <a:t>107</a:t>
            </a:r>
          </a:p>
        </p:txBody>
      </p:sp>
      <p:sp>
        <p:nvSpPr>
          <p:cNvPr id="8" name="Co powiedzieli mieszkańcy?…"/>
          <p:cNvSpPr txBox="1">
            <a:spLocks noGrp="1"/>
          </p:cNvSpPr>
          <p:nvPr>
            <p:ph type="title"/>
          </p:nvPr>
        </p:nvSpPr>
        <p:spPr>
          <a:xfrm>
            <a:off x="942081" y="1077359"/>
            <a:ext cx="22927224" cy="2029586"/>
          </a:xfrm>
          <a:prstGeom prst="rect">
            <a:avLst/>
          </a:prstGeom>
        </p:spPr>
        <p:txBody>
          <a:bodyPr/>
          <a:lstStyle/>
          <a:p>
            <a:pPr>
              <a:defRPr sz="7500" b="0" spc="-200">
                <a:solidFill>
                  <a:srgbClr val="ED7052"/>
                </a:solidFill>
                <a:latin typeface="Sora Regular Bold"/>
                <a:ea typeface="Sora Regular Bold"/>
                <a:cs typeface="Sora Regular Bold"/>
                <a:sym typeface="Sora Regular Bold"/>
              </a:defRPr>
            </a:pPr>
            <a:r>
              <a:rPr lang="pl-PL" dirty="0" smtClean="0"/>
              <a:t>Załącznik Nr 3 - odpowiedź </a:t>
            </a:r>
            <a:endParaRPr dirty="0"/>
          </a:p>
        </p:txBody>
      </p:sp>
      <p:pic>
        <p:nvPicPr>
          <p:cNvPr id="3" name="Obraz 2"/>
          <p:cNvPicPr>
            <a:picLocks noChangeAspect="1"/>
          </p:cNvPicPr>
          <p:nvPr/>
        </p:nvPicPr>
        <p:blipFill>
          <a:blip r:embed="rId3"/>
          <a:stretch>
            <a:fillRect/>
          </a:stretch>
        </p:blipFill>
        <p:spPr>
          <a:xfrm>
            <a:off x="12526859" y="118318"/>
            <a:ext cx="9509760" cy="13436370"/>
          </a:xfrm>
          <a:prstGeom prst="rect">
            <a:avLst/>
          </a:prstGeom>
        </p:spPr>
      </p:pic>
    </p:spTree>
    <p:extLst>
      <p:ext uri="{BB962C8B-B14F-4D97-AF65-F5344CB8AC3E}">
        <p14:creationId xmlns:p14="http://schemas.microsoft.com/office/powerpoint/2010/main" val="943685644"/>
      </p:ext>
    </p:extLst>
  </p:cSld>
  <p:clrMapOvr>
    <a:masterClrMapping/>
  </p:clrMapOvr>
  <p:transition spd="med"/>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9"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782" name="107"/>
          <p:cNvSpPr txBox="1"/>
          <p:nvPr/>
        </p:nvSpPr>
        <p:spPr>
          <a:xfrm>
            <a:off x="23366634" y="12793456"/>
            <a:ext cx="555499" cy="419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a:solidFill>
                  <a:srgbClr val="FFFFFF"/>
                </a:solidFill>
                <a:latin typeface="Sora Regular Regular"/>
                <a:ea typeface="Sora Regular Regular"/>
                <a:cs typeface="Sora Regular Regular"/>
                <a:sym typeface="Sora Regular Regular"/>
              </a:defRPr>
            </a:lvl1pPr>
          </a:lstStyle>
          <a:p>
            <a:r>
              <a:t>107</a:t>
            </a:r>
          </a:p>
        </p:txBody>
      </p:sp>
      <p:sp>
        <p:nvSpPr>
          <p:cNvPr id="8" name="Co powiedzieli mieszkańcy?…"/>
          <p:cNvSpPr txBox="1">
            <a:spLocks noGrp="1"/>
          </p:cNvSpPr>
          <p:nvPr>
            <p:ph type="title"/>
          </p:nvPr>
        </p:nvSpPr>
        <p:spPr>
          <a:xfrm>
            <a:off x="942081" y="1077359"/>
            <a:ext cx="22927224" cy="2029586"/>
          </a:xfrm>
          <a:prstGeom prst="rect">
            <a:avLst/>
          </a:prstGeom>
        </p:spPr>
        <p:txBody>
          <a:bodyPr/>
          <a:lstStyle/>
          <a:p>
            <a:pPr>
              <a:defRPr sz="7500" b="0" spc="-200">
                <a:solidFill>
                  <a:srgbClr val="ED7052"/>
                </a:solidFill>
                <a:latin typeface="Sora Regular Bold"/>
                <a:ea typeface="Sora Regular Bold"/>
                <a:cs typeface="Sora Regular Bold"/>
                <a:sym typeface="Sora Regular Bold"/>
              </a:defRPr>
            </a:pPr>
            <a:r>
              <a:rPr lang="pl-PL" dirty="0" smtClean="0"/>
              <a:t>Załącznik Nr 3 - odpowiedź </a:t>
            </a:r>
            <a:endParaRPr dirty="0"/>
          </a:p>
        </p:txBody>
      </p:sp>
      <p:pic>
        <p:nvPicPr>
          <p:cNvPr id="2" name="Obraz 1"/>
          <p:cNvPicPr>
            <a:picLocks noChangeAspect="1"/>
          </p:cNvPicPr>
          <p:nvPr/>
        </p:nvPicPr>
        <p:blipFill>
          <a:blip r:embed="rId3"/>
          <a:stretch>
            <a:fillRect/>
          </a:stretch>
        </p:blipFill>
        <p:spPr>
          <a:xfrm>
            <a:off x="12405693" y="143453"/>
            <a:ext cx="9509760" cy="13436370"/>
          </a:xfrm>
          <a:prstGeom prst="rect">
            <a:avLst/>
          </a:prstGeom>
        </p:spPr>
      </p:pic>
    </p:spTree>
    <p:extLst>
      <p:ext uri="{BB962C8B-B14F-4D97-AF65-F5344CB8AC3E}">
        <p14:creationId xmlns:p14="http://schemas.microsoft.com/office/powerpoint/2010/main" val="3138539487"/>
      </p:ext>
    </p:extLst>
  </p:cSld>
  <p:clrMapOvr>
    <a:masterClrMapping/>
  </p:clrMapOvr>
  <p:transition spd="med"/>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4"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795" name="Dodatkowe informacje…"/>
          <p:cNvSpPr txBox="1">
            <a:spLocks noGrp="1"/>
          </p:cNvSpPr>
          <p:nvPr>
            <p:ph type="title"/>
          </p:nvPr>
        </p:nvSpPr>
        <p:spPr>
          <a:xfrm>
            <a:off x="942082" y="1077359"/>
            <a:ext cx="22606614" cy="2202884"/>
          </a:xfrm>
          <a:prstGeom prst="rect">
            <a:avLst/>
          </a:prstGeom>
        </p:spPr>
        <p:txBody>
          <a:bodyPr>
            <a:normAutofit/>
          </a:bodyPr>
          <a:lstStyle/>
          <a:p>
            <a:pPr>
              <a:defRPr sz="7500" b="0" spc="-200">
                <a:solidFill>
                  <a:srgbClr val="ED7052"/>
                </a:solidFill>
                <a:latin typeface="Sora Regular Bold"/>
                <a:ea typeface="Sora Regular Bold"/>
                <a:cs typeface="Sora Regular Bold"/>
                <a:sym typeface="Sora Regular Bold"/>
              </a:defRPr>
            </a:pPr>
            <a:r>
              <a:rPr dirty="0" err="1" smtClean="0"/>
              <a:t>Dodatkow</a:t>
            </a:r>
            <a:r>
              <a:rPr lang="pl-PL" dirty="0" smtClean="0"/>
              <a:t>a informacja: </a:t>
            </a:r>
            <a:r>
              <a:rPr lang="pl-PL" sz="4000" dirty="0" smtClean="0">
                <a:solidFill>
                  <a:schemeClr val="tx1"/>
                </a:solidFill>
              </a:rPr>
              <a:t>przed rozpoczęciem konsultacji społecznych Twój Ruch </a:t>
            </a:r>
            <a:br>
              <a:rPr lang="pl-PL" sz="4000" dirty="0" smtClean="0">
                <a:solidFill>
                  <a:schemeClr val="tx1"/>
                </a:solidFill>
              </a:rPr>
            </a:br>
            <a:r>
              <a:rPr lang="pl-PL" sz="4000" dirty="0" smtClean="0">
                <a:solidFill>
                  <a:schemeClr val="tx1"/>
                </a:solidFill>
              </a:rPr>
              <a:t>w kwietniu 2021 r. przeprowadzone zostały konsultacje społeczne na temat węzła przesiadkowego kolejowo-promowo-autobusowego. Poniżej tekst i zaproszenie do konsultacji społecznych.</a:t>
            </a:r>
            <a:endParaRPr sz="4000" dirty="0">
              <a:solidFill>
                <a:schemeClr val="tx1"/>
              </a:solidFill>
            </a:endParaRPr>
          </a:p>
        </p:txBody>
      </p:sp>
      <p:sp>
        <p:nvSpPr>
          <p:cNvPr id="796" name="Trwa projektowanie przebudowy węzła przesiadkowego kolejowo – promowo – autobusowego przy ul. Dworcowej i Barlickiego. To sąsiedztwo dworca kolejowego oraz przeprawy promowej Warszów. Czy zastanawialiście się Państwo, jak będzie funkcjonowała komunikacja"/>
          <p:cNvSpPr txBox="1">
            <a:spLocks noGrp="1"/>
          </p:cNvSpPr>
          <p:nvPr>
            <p:ph type="body" idx="1"/>
          </p:nvPr>
        </p:nvSpPr>
        <p:spPr>
          <a:xfrm>
            <a:off x="1032417" y="3063076"/>
            <a:ext cx="22609008" cy="9137813"/>
          </a:xfrm>
          <a:prstGeom prst="rect">
            <a:avLst/>
          </a:prstGeom>
        </p:spPr>
        <p:txBody>
          <a:bodyPr lIns="50800" tIns="50800" rIns="50800" bIns="50800" numCol="2" spcCol="1130449"/>
          <a:lstStyle/>
          <a:p>
            <a:pPr defTabSz="457200">
              <a:spcBef>
                <a:spcPts val="1000"/>
              </a:spcBef>
              <a:defRPr sz="2500" b="0">
                <a:latin typeface="Sora Regular Regular"/>
                <a:ea typeface="Sora Regular Regular"/>
                <a:cs typeface="Sora Regular Regular"/>
                <a:sym typeface="Sora Regular Regular"/>
              </a:defRPr>
            </a:pPr>
            <a:endParaRPr lang="pl-PL" dirty="0" smtClean="0"/>
          </a:p>
          <a:p>
            <a:pPr defTabSz="457200">
              <a:spcBef>
                <a:spcPts val="1000"/>
              </a:spcBef>
              <a:defRPr sz="2500" b="0">
                <a:latin typeface="Sora Regular Regular"/>
                <a:ea typeface="Sora Regular Regular"/>
                <a:cs typeface="Sora Regular Regular"/>
                <a:sym typeface="Sora Regular Regular"/>
              </a:defRPr>
            </a:pPr>
            <a:endParaRPr lang="pl-PL" dirty="0"/>
          </a:p>
          <a:p>
            <a:pPr defTabSz="457200">
              <a:spcBef>
                <a:spcPts val="1000"/>
              </a:spcBef>
              <a:defRPr sz="2500" b="0">
                <a:latin typeface="Sora Regular Regular"/>
                <a:ea typeface="Sora Regular Regular"/>
                <a:cs typeface="Sora Regular Regular"/>
                <a:sym typeface="Sora Regular Regular"/>
              </a:defRPr>
            </a:pPr>
            <a:endParaRPr lang="pl-PL" dirty="0" smtClean="0"/>
          </a:p>
          <a:p>
            <a:pPr algn="just" defTabSz="457200">
              <a:spcBef>
                <a:spcPts val="1000"/>
              </a:spcBef>
              <a:defRPr sz="2500" b="0">
                <a:latin typeface="Sora Regular Regular"/>
                <a:ea typeface="Sora Regular Regular"/>
                <a:cs typeface="Sora Regular Regular"/>
                <a:sym typeface="Sora Regular Regular"/>
              </a:defRPr>
            </a:pPr>
            <a:r>
              <a:rPr dirty="0" err="1" smtClean="0"/>
              <a:t>Trwa</a:t>
            </a:r>
            <a:r>
              <a:rPr dirty="0" smtClean="0"/>
              <a:t> </a:t>
            </a:r>
            <a:r>
              <a:rPr dirty="0" err="1"/>
              <a:t>projektowanie</a:t>
            </a:r>
            <a:r>
              <a:rPr dirty="0"/>
              <a:t> </a:t>
            </a:r>
            <a:r>
              <a:rPr dirty="0" err="1"/>
              <a:t>przebudowy</a:t>
            </a:r>
            <a:r>
              <a:rPr dirty="0"/>
              <a:t> </a:t>
            </a:r>
            <a:r>
              <a:rPr dirty="0" err="1"/>
              <a:t>węzła</a:t>
            </a:r>
            <a:r>
              <a:rPr dirty="0"/>
              <a:t> </a:t>
            </a:r>
            <a:r>
              <a:rPr dirty="0" err="1"/>
              <a:t>przesiadkowego</a:t>
            </a:r>
            <a:r>
              <a:rPr dirty="0"/>
              <a:t> </a:t>
            </a:r>
            <a:r>
              <a:rPr dirty="0" err="1"/>
              <a:t>kolejowo</a:t>
            </a:r>
            <a:r>
              <a:rPr dirty="0"/>
              <a:t> – </a:t>
            </a:r>
            <a:r>
              <a:rPr dirty="0" err="1"/>
              <a:t>promowo</a:t>
            </a:r>
            <a:r>
              <a:rPr dirty="0"/>
              <a:t> – </a:t>
            </a:r>
            <a:r>
              <a:rPr dirty="0" err="1"/>
              <a:t>autobusowego</a:t>
            </a:r>
            <a:r>
              <a:rPr dirty="0"/>
              <a:t> </a:t>
            </a:r>
            <a:r>
              <a:rPr dirty="0" err="1"/>
              <a:t>przy</a:t>
            </a:r>
            <a:r>
              <a:rPr dirty="0"/>
              <a:t> </a:t>
            </a:r>
            <a:r>
              <a:rPr dirty="0" err="1"/>
              <a:t>ul</a:t>
            </a:r>
            <a:r>
              <a:rPr dirty="0"/>
              <a:t>. </a:t>
            </a:r>
            <a:r>
              <a:rPr dirty="0" err="1"/>
              <a:t>Dworcowej</a:t>
            </a:r>
            <a:r>
              <a:rPr dirty="0"/>
              <a:t> </a:t>
            </a:r>
            <a:r>
              <a:rPr dirty="0" err="1"/>
              <a:t>i</a:t>
            </a:r>
            <a:r>
              <a:rPr dirty="0"/>
              <a:t> </a:t>
            </a:r>
            <a:r>
              <a:rPr dirty="0" err="1"/>
              <a:t>Barlickiego</a:t>
            </a:r>
            <a:r>
              <a:rPr dirty="0"/>
              <a:t>. To </a:t>
            </a:r>
            <a:r>
              <a:rPr dirty="0" err="1"/>
              <a:t>sąsiedztwo</a:t>
            </a:r>
            <a:r>
              <a:rPr dirty="0"/>
              <a:t> </a:t>
            </a:r>
            <a:r>
              <a:rPr dirty="0" err="1"/>
              <a:t>dworca</a:t>
            </a:r>
            <a:r>
              <a:rPr dirty="0"/>
              <a:t> </a:t>
            </a:r>
            <a:r>
              <a:rPr dirty="0" err="1"/>
              <a:t>kolejowego</a:t>
            </a:r>
            <a:r>
              <a:rPr dirty="0"/>
              <a:t> </a:t>
            </a:r>
            <a:r>
              <a:rPr dirty="0" err="1"/>
              <a:t>oraz</a:t>
            </a:r>
            <a:r>
              <a:rPr dirty="0"/>
              <a:t> </a:t>
            </a:r>
            <a:r>
              <a:rPr dirty="0" err="1"/>
              <a:t>przeprawy</a:t>
            </a:r>
            <a:r>
              <a:rPr dirty="0"/>
              <a:t> </a:t>
            </a:r>
            <a:r>
              <a:rPr dirty="0" err="1"/>
              <a:t>promowej</a:t>
            </a:r>
            <a:r>
              <a:rPr dirty="0"/>
              <a:t> </a:t>
            </a:r>
            <a:r>
              <a:rPr dirty="0" err="1"/>
              <a:t>Warszów</a:t>
            </a:r>
            <a:r>
              <a:rPr dirty="0"/>
              <a:t>. </a:t>
            </a:r>
            <a:r>
              <a:rPr dirty="0" err="1"/>
              <a:t>Czy</a:t>
            </a:r>
            <a:r>
              <a:rPr dirty="0"/>
              <a:t> </a:t>
            </a:r>
            <a:r>
              <a:rPr dirty="0" err="1"/>
              <a:t>zastanawialiście</a:t>
            </a:r>
            <a:r>
              <a:rPr dirty="0"/>
              <a:t> </a:t>
            </a:r>
            <a:r>
              <a:rPr dirty="0" err="1"/>
              <a:t>się</a:t>
            </a:r>
            <a:r>
              <a:rPr dirty="0"/>
              <a:t> </a:t>
            </a:r>
            <a:r>
              <a:rPr dirty="0" err="1"/>
              <a:t>Państwo</a:t>
            </a:r>
            <a:r>
              <a:rPr dirty="0"/>
              <a:t>, </a:t>
            </a:r>
            <a:r>
              <a:rPr dirty="0" err="1"/>
              <a:t>jak</a:t>
            </a:r>
            <a:r>
              <a:rPr dirty="0"/>
              <a:t> </a:t>
            </a:r>
            <a:r>
              <a:rPr dirty="0" err="1"/>
              <a:t>będzie</a:t>
            </a:r>
            <a:r>
              <a:rPr dirty="0"/>
              <a:t> </a:t>
            </a:r>
            <a:r>
              <a:rPr dirty="0" err="1"/>
              <a:t>funkcjonowała</a:t>
            </a:r>
            <a:r>
              <a:rPr dirty="0"/>
              <a:t> </a:t>
            </a:r>
            <a:r>
              <a:rPr dirty="0" err="1"/>
              <a:t>komunikacja</a:t>
            </a:r>
            <a:r>
              <a:rPr dirty="0"/>
              <a:t> </a:t>
            </a:r>
            <a:r>
              <a:rPr dirty="0" err="1"/>
              <a:t>dalekobieżna</a:t>
            </a:r>
            <a:r>
              <a:rPr dirty="0"/>
              <a:t> </a:t>
            </a:r>
            <a:r>
              <a:rPr dirty="0" err="1"/>
              <a:t>autobusowa</a:t>
            </a:r>
            <a:r>
              <a:rPr dirty="0"/>
              <a:t> po otwarciu tunelu?</a:t>
            </a:r>
          </a:p>
          <a:p>
            <a:pPr algn="just" defTabSz="457200">
              <a:spcBef>
                <a:spcPts val="1000"/>
              </a:spcBef>
              <a:defRPr sz="2500" b="0">
                <a:latin typeface="Sora Regular Regular"/>
                <a:ea typeface="Sora Regular Regular"/>
                <a:cs typeface="Sora Regular Regular"/>
                <a:sym typeface="Sora Regular Regular"/>
              </a:defRPr>
            </a:pPr>
            <a:endParaRPr lang="pl-PL" dirty="0" smtClean="0"/>
          </a:p>
          <a:p>
            <a:pPr algn="just" defTabSz="457200">
              <a:spcBef>
                <a:spcPts val="1000"/>
              </a:spcBef>
              <a:defRPr sz="2500" b="0">
                <a:latin typeface="Sora Regular Regular"/>
                <a:ea typeface="Sora Regular Regular"/>
                <a:cs typeface="Sora Regular Regular"/>
                <a:sym typeface="Sora Regular Regular"/>
              </a:defRPr>
            </a:pPr>
            <a:r>
              <a:rPr dirty="0" err="1" smtClean="0"/>
              <a:t>Koncepcja</a:t>
            </a:r>
            <a:r>
              <a:rPr dirty="0" smtClean="0"/>
              <a:t> </a:t>
            </a:r>
            <a:r>
              <a:rPr dirty="0" err="1"/>
              <a:t>zarządzania</a:t>
            </a:r>
            <a:r>
              <a:rPr dirty="0"/>
              <a:t> </a:t>
            </a:r>
            <a:r>
              <a:rPr dirty="0" err="1"/>
              <a:t>ruchem</a:t>
            </a:r>
            <a:r>
              <a:rPr dirty="0"/>
              <a:t> w </a:t>
            </a:r>
            <a:r>
              <a:rPr dirty="0" err="1"/>
              <a:t>mieście</a:t>
            </a:r>
            <a:r>
              <a:rPr dirty="0"/>
              <a:t> </a:t>
            </a:r>
            <a:r>
              <a:rPr dirty="0" err="1"/>
              <a:t>wskazuje</a:t>
            </a:r>
            <a:r>
              <a:rPr dirty="0"/>
              <a:t>, że </a:t>
            </a:r>
            <a:r>
              <a:rPr dirty="0" err="1"/>
              <a:t>autobusy</a:t>
            </a:r>
            <a:r>
              <a:rPr dirty="0"/>
              <a:t>, busy np. do </a:t>
            </a:r>
            <a:r>
              <a:rPr dirty="0" err="1"/>
              <a:t>Szczecina</a:t>
            </a:r>
            <a:r>
              <a:rPr dirty="0"/>
              <a:t> </a:t>
            </a:r>
            <a:r>
              <a:rPr dirty="0" err="1"/>
              <a:t>powinny</a:t>
            </a:r>
            <a:r>
              <a:rPr dirty="0"/>
              <a:t> </a:t>
            </a:r>
            <a:r>
              <a:rPr dirty="0" err="1"/>
              <a:t>wówczas</a:t>
            </a:r>
            <a:r>
              <a:rPr dirty="0"/>
              <a:t> </a:t>
            </a:r>
            <a:r>
              <a:rPr dirty="0" err="1"/>
              <a:t>wjechać</a:t>
            </a:r>
            <a:r>
              <a:rPr dirty="0"/>
              <a:t> do centrum miasta. No </a:t>
            </a:r>
            <a:r>
              <a:rPr dirty="0" err="1"/>
              <a:t>bo</a:t>
            </a:r>
            <a:r>
              <a:rPr dirty="0"/>
              <a:t> </a:t>
            </a:r>
            <a:r>
              <a:rPr dirty="0" err="1"/>
              <a:t>dlaczego</a:t>
            </a:r>
            <a:r>
              <a:rPr dirty="0"/>
              <a:t> </a:t>
            </a:r>
            <a:r>
              <a:rPr dirty="0" err="1"/>
              <a:t>mielibyśmy</a:t>
            </a:r>
            <a:r>
              <a:rPr dirty="0"/>
              <a:t> </a:t>
            </a:r>
            <a:r>
              <a:rPr dirty="0" err="1"/>
              <a:t>jechać</a:t>
            </a:r>
            <a:r>
              <a:rPr dirty="0"/>
              <a:t> </a:t>
            </a:r>
            <a:r>
              <a:rPr dirty="0" err="1"/>
              <a:t>tunelem</a:t>
            </a:r>
            <a:r>
              <a:rPr dirty="0"/>
              <a:t> na </a:t>
            </a:r>
            <a:r>
              <a:rPr dirty="0" err="1"/>
              <a:t>dzisiejszy</a:t>
            </a:r>
            <a:r>
              <a:rPr dirty="0"/>
              <a:t> </a:t>
            </a:r>
            <a:r>
              <a:rPr dirty="0" err="1"/>
              <a:t>dworzec</a:t>
            </a:r>
            <a:r>
              <a:rPr dirty="0"/>
              <a:t>? </a:t>
            </a:r>
            <a:r>
              <a:rPr dirty="0" err="1"/>
              <a:t>Zapewne</a:t>
            </a:r>
            <a:r>
              <a:rPr dirty="0"/>
              <a:t> </a:t>
            </a:r>
            <a:r>
              <a:rPr dirty="0" err="1"/>
              <a:t>nie</a:t>
            </a:r>
            <a:r>
              <a:rPr dirty="0"/>
              <a:t> </a:t>
            </a:r>
            <a:r>
              <a:rPr dirty="0" err="1"/>
              <a:t>wszyscy</a:t>
            </a:r>
            <a:r>
              <a:rPr dirty="0"/>
              <a:t> </a:t>
            </a:r>
            <a:r>
              <a:rPr dirty="0" err="1"/>
              <a:t>uświadamiają</a:t>
            </a:r>
            <a:r>
              <a:rPr dirty="0"/>
              <a:t> </a:t>
            </a:r>
            <a:r>
              <a:rPr dirty="0" err="1"/>
              <a:t>sobie</a:t>
            </a:r>
            <a:r>
              <a:rPr dirty="0"/>
              <a:t> </a:t>
            </a:r>
            <a:r>
              <a:rPr dirty="0" err="1"/>
              <a:t>taką</a:t>
            </a:r>
            <a:r>
              <a:rPr dirty="0"/>
              <a:t> </a:t>
            </a:r>
            <a:r>
              <a:rPr dirty="0" err="1"/>
              <a:t>oczywistość</a:t>
            </a:r>
            <a:r>
              <a:rPr dirty="0"/>
              <a:t>, </a:t>
            </a:r>
            <a:r>
              <a:rPr dirty="0" err="1"/>
              <a:t>przyzwyczajeni</a:t>
            </a:r>
            <a:r>
              <a:rPr dirty="0"/>
              <a:t> do </a:t>
            </a:r>
            <a:r>
              <a:rPr dirty="0" err="1"/>
              <a:t>obecnego</a:t>
            </a:r>
            <a:r>
              <a:rPr dirty="0"/>
              <a:t> </a:t>
            </a:r>
            <a:r>
              <a:rPr dirty="0" err="1"/>
              <a:t>stanu</a:t>
            </a:r>
            <a:r>
              <a:rPr dirty="0"/>
              <a:t> </a:t>
            </a:r>
            <a:r>
              <a:rPr dirty="0" err="1"/>
              <a:t>naszego</a:t>
            </a:r>
            <a:r>
              <a:rPr dirty="0"/>
              <a:t> miasta z </a:t>
            </a:r>
            <a:r>
              <a:rPr dirty="0" err="1"/>
              <a:t>odwiecznie</a:t>
            </a:r>
            <a:r>
              <a:rPr dirty="0"/>
              <a:t> </a:t>
            </a:r>
            <a:r>
              <a:rPr dirty="0" err="1"/>
              <a:t>funkcjonującymi</a:t>
            </a:r>
            <a:r>
              <a:rPr dirty="0"/>
              <a:t> </a:t>
            </a:r>
            <a:r>
              <a:rPr dirty="0" err="1"/>
              <a:t>promami</a:t>
            </a:r>
            <a:r>
              <a:rPr dirty="0"/>
              <a:t>. A </a:t>
            </a:r>
            <a:r>
              <a:rPr dirty="0" err="1"/>
              <a:t>zmieni</a:t>
            </a:r>
            <a:r>
              <a:rPr dirty="0"/>
              <a:t> </a:t>
            </a:r>
            <a:r>
              <a:rPr dirty="0" err="1"/>
              <a:t>się</a:t>
            </a:r>
            <a:r>
              <a:rPr dirty="0"/>
              <a:t> </a:t>
            </a:r>
            <a:r>
              <a:rPr dirty="0" err="1"/>
              <a:t>dużo</a:t>
            </a:r>
            <a:r>
              <a:rPr dirty="0"/>
              <a:t>. Bo po </a:t>
            </a:r>
            <a:r>
              <a:rPr dirty="0" err="1"/>
              <a:t>cóżbyśmy</a:t>
            </a:r>
            <a:r>
              <a:rPr dirty="0"/>
              <a:t> </a:t>
            </a:r>
            <a:r>
              <a:rPr dirty="0" err="1"/>
              <a:t>mieli</a:t>
            </a:r>
            <a:r>
              <a:rPr dirty="0"/>
              <a:t> </a:t>
            </a:r>
            <a:r>
              <a:rPr dirty="0" err="1"/>
              <a:t>generować</a:t>
            </a:r>
            <a:r>
              <a:rPr dirty="0"/>
              <a:t> </a:t>
            </a:r>
            <a:r>
              <a:rPr dirty="0" err="1"/>
              <a:t>dodatkowy</a:t>
            </a:r>
            <a:r>
              <a:rPr dirty="0"/>
              <a:t> </a:t>
            </a:r>
            <a:r>
              <a:rPr dirty="0" err="1"/>
              <a:t>ruch</a:t>
            </a:r>
            <a:r>
              <a:rPr dirty="0"/>
              <a:t> na </a:t>
            </a:r>
            <a:r>
              <a:rPr dirty="0" err="1"/>
              <a:t>ulicach</a:t>
            </a:r>
            <a:r>
              <a:rPr dirty="0"/>
              <a:t> </a:t>
            </a:r>
            <a:r>
              <a:rPr dirty="0" err="1"/>
              <a:t>i</a:t>
            </a:r>
            <a:r>
              <a:rPr dirty="0"/>
              <a:t> w tunelu, </a:t>
            </a:r>
            <a:r>
              <a:rPr dirty="0" err="1"/>
              <a:t>skoro</a:t>
            </a:r>
            <a:r>
              <a:rPr dirty="0"/>
              <a:t> </a:t>
            </a:r>
            <a:r>
              <a:rPr dirty="0" err="1"/>
              <a:t>autobusy</a:t>
            </a:r>
            <a:r>
              <a:rPr dirty="0"/>
              <a:t> </a:t>
            </a:r>
            <a:r>
              <a:rPr dirty="0" err="1"/>
              <a:t>będą</a:t>
            </a:r>
            <a:r>
              <a:rPr dirty="0"/>
              <a:t> </a:t>
            </a:r>
            <a:r>
              <a:rPr dirty="0" err="1"/>
              <a:t>mogły</a:t>
            </a:r>
            <a:r>
              <a:rPr dirty="0"/>
              <a:t> </a:t>
            </a:r>
            <a:r>
              <a:rPr dirty="0" err="1"/>
              <a:t>wjechać</a:t>
            </a:r>
            <a:r>
              <a:rPr dirty="0"/>
              <a:t> </a:t>
            </a:r>
            <a:r>
              <a:rPr dirty="0" err="1"/>
              <a:t>tunelem</a:t>
            </a:r>
            <a:r>
              <a:rPr dirty="0"/>
              <a:t> do centrum miasta? </a:t>
            </a:r>
            <a:r>
              <a:rPr dirty="0" err="1"/>
              <a:t>Komunikacja</a:t>
            </a:r>
            <a:r>
              <a:rPr dirty="0"/>
              <a:t> </a:t>
            </a:r>
            <a:r>
              <a:rPr dirty="0" err="1"/>
              <a:t>zbiorowa</a:t>
            </a:r>
            <a:r>
              <a:rPr dirty="0"/>
              <a:t> </a:t>
            </a:r>
            <a:r>
              <a:rPr dirty="0" err="1"/>
              <a:t>powinna</a:t>
            </a:r>
            <a:r>
              <a:rPr dirty="0"/>
              <a:t> </a:t>
            </a:r>
            <a:r>
              <a:rPr dirty="0" err="1"/>
              <a:t>być</a:t>
            </a:r>
            <a:r>
              <a:rPr dirty="0"/>
              <a:t> </a:t>
            </a:r>
            <a:r>
              <a:rPr dirty="0" err="1"/>
              <a:t>jak</a:t>
            </a:r>
            <a:r>
              <a:rPr dirty="0"/>
              <a:t> </a:t>
            </a:r>
            <a:r>
              <a:rPr dirty="0" err="1"/>
              <a:t>najbardziej</a:t>
            </a:r>
            <a:r>
              <a:rPr dirty="0"/>
              <a:t> </a:t>
            </a:r>
            <a:r>
              <a:rPr dirty="0" err="1"/>
              <a:t>dogodna</a:t>
            </a:r>
            <a:r>
              <a:rPr dirty="0"/>
              <a:t>. </a:t>
            </a:r>
            <a:r>
              <a:rPr dirty="0" err="1"/>
              <a:t>Oczywiście</a:t>
            </a:r>
            <a:r>
              <a:rPr dirty="0"/>
              <a:t> </a:t>
            </a:r>
            <a:r>
              <a:rPr dirty="0" err="1"/>
              <a:t>pozostaje</a:t>
            </a:r>
            <a:r>
              <a:rPr dirty="0"/>
              <a:t> </a:t>
            </a:r>
            <a:r>
              <a:rPr dirty="0" err="1"/>
              <a:t>pytanie</a:t>
            </a:r>
            <a:r>
              <a:rPr dirty="0"/>
              <a:t>, </a:t>
            </a:r>
            <a:r>
              <a:rPr dirty="0" err="1"/>
              <a:t>gdzie</a:t>
            </a:r>
            <a:r>
              <a:rPr dirty="0"/>
              <a:t> </a:t>
            </a:r>
            <a:r>
              <a:rPr dirty="0" err="1"/>
              <a:t>miałyby</a:t>
            </a:r>
            <a:r>
              <a:rPr dirty="0"/>
              <a:t> </a:t>
            </a:r>
            <a:r>
              <a:rPr dirty="0" err="1"/>
              <a:t>się</a:t>
            </a:r>
            <a:r>
              <a:rPr dirty="0"/>
              <a:t> </a:t>
            </a:r>
            <a:r>
              <a:rPr dirty="0" err="1"/>
              <a:t>znaleźć</a:t>
            </a:r>
            <a:r>
              <a:rPr dirty="0"/>
              <a:t> </a:t>
            </a:r>
            <a:r>
              <a:rPr dirty="0" err="1"/>
              <a:t>przystanki</a:t>
            </a:r>
            <a:r>
              <a:rPr dirty="0"/>
              <a:t> dla </a:t>
            </a:r>
            <a:r>
              <a:rPr dirty="0" err="1"/>
              <a:t>autobusów</a:t>
            </a:r>
            <a:r>
              <a:rPr dirty="0"/>
              <a:t>?</a:t>
            </a:r>
          </a:p>
          <a:p>
            <a:pPr defTabSz="457200">
              <a:spcBef>
                <a:spcPts val="1000"/>
              </a:spcBef>
              <a:defRPr sz="2500" b="0">
                <a:latin typeface="Sora Regular Regular"/>
                <a:ea typeface="Sora Regular Regular"/>
                <a:cs typeface="Sora Regular Regular"/>
                <a:sym typeface="Sora Regular Regular"/>
              </a:defRPr>
            </a:pPr>
            <a:endParaRPr dirty="0"/>
          </a:p>
          <a:p>
            <a:pPr defTabSz="457200">
              <a:spcBef>
                <a:spcPts val="1000"/>
              </a:spcBef>
              <a:defRPr sz="2500" b="0">
                <a:latin typeface="Sora Regular Regular"/>
                <a:ea typeface="Sora Regular Regular"/>
                <a:cs typeface="Sora Regular Regular"/>
                <a:sym typeface="Sora Regular Regular"/>
              </a:defRPr>
            </a:pPr>
            <a:r>
              <a:rPr lang="pl-PL" dirty="0" smtClean="0"/>
              <a:t>cd. na następnej stronie</a:t>
            </a:r>
            <a:endParaRPr dirty="0"/>
          </a:p>
          <a:p>
            <a:pPr defTabSz="457200">
              <a:spcBef>
                <a:spcPts val="1000"/>
              </a:spcBef>
              <a:defRPr sz="2500" b="0">
                <a:latin typeface="Sora Regular Regular"/>
                <a:ea typeface="Sora Regular Regular"/>
                <a:cs typeface="Sora Regular Regular"/>
                <a:sym typeface="Sora Regular Regular"/>
              </a:defRPr>
            </a:pPr>
            <a:endParaRPr dirty="0"/>
          </a:p>
          <a:p>
            <a:pPr defTabSz="457200">
              <a:spcBef>
                <a:spcPts val="1000"/>
              </a:spcBef>
              <a:defRPr sz="2500" b="0">
                <a:latin typeface="Sora Regular Regular"/>
                <a:ea typeface="Sora Regular Regular"/>
                <a:cs typeface="Sora Regular Regular"/>
                <a:sym typeface="Sora Regular Regular"/>
              </a:defRPr>
            </a:pPr>
            <a:endParaRPr dirty="0"/>
          </a:p>
          <a:p>
            <a:pPr defTabSz="457200">
              <a:spcBef>
                <a:spcPts val="1000"/>
              </a:spcBef>
              <a:defRPr sz="2500" b="0">
                <a:latin typeface="Sora Regular Regular"/>
                <a:ea typeface="Sora Regular Regular"/>
                <a:cs typeface="Sora Regular Regular"/>
                <a:sym typeface="Sora Regular Regular"/>
              </a:defRPr>
            </a:pPr>
            <a:endParaRPr dirty="0"/>
          </a:p>
          <a:p>
            <a:pPr defTabSz="457200">
              <a:spcBef>
                <a:spcPts val="1000"/>
              </a:spcBef>
              <a:defRPr sz="2500" b="0">
                <a:latin typeface="Sora Regular Regular"/>
                <a:ea typeface="Sora Regular Regular"/>
                <a:cs typeface="Sora Regular Regular"/>
                <a:sym typeface="Sora Regular Regular"/>
              </a:defRPr>
            </a:pPr>
            <a:endParaRPr dirty="0"/>
          </a:p>
          <a:p>
            <a:pPr defTabSz="457200">
              <a:spcBef>
                <a:spcPts val="1000"/>
              </a:spcBef>
              <a:defRPr sz="2500" b="0">
                <a:latin typeface="Sora Regular Regular"/>
                <a:ea typeface="Sora Regular Regular"/>
                <a:cs typeface="Sora Regular Regular"/>
                <a:sym typeface="Sora Regular Regular"/>
              </a:defRPr>
            </a:pPr>
            <a:endParaRPr dirty="0"/>
          </a:p>
          <a:p>
            <a:pPr defTabSz="457200">
              <a:spcBef>
                <a:spcPts val="1000"/>
              </a:spcBef>
              <a:defRPr sz="2500" b="0">
                <a:latin typeface="Sora Regular Regular"/>
                <a:ea typeface="Sora Regular Regular"/>
                <a:cs typeface="Sora Regular Regular"/>
                <a:sym typeface="Sora Regular Regular"/>
              </a:defRPr>
            </a:pPr>
            <a:endParaRPr dirty="0"/>
          </a:p>
          <a:p>
            <a:pPr defTabSz="457200">
              <a:spcBef>
                <a:spcPts val="1000"/>
              </a:spcBef>
              <a:defRPr sz="2500" b="0">
                <a:latin typeface="Sora Regular Regular"/>
                <a:ea typeface="Sora Regular Regular"/>
                <a:cs typeface="Sora Regular Regular"/>
                <a:sym typeface="Sora Regular Regular"/>
              </a:defRPr>
            </a:pPr>
            <a:endParaRPr dirty="0"/>
          </a:p>
          <a:p>
            <a:pPr defTabSz="457200">
              <a:spcBef>
                <a:spcPts val="1000"/>
              </a:spcBef>
              <a:defRPr sz="2500" b="0">
                <a:latin typeface="Sora Regular Regular"/>
                <a:ea typeface="Sora Regular Regular"/>
                <a:cs typeface="Sora Regular Regular"/>
                <a:sym typeface="Sora Regular Regular"/>
              </a:defRPr>
            </a:pPr>
            <a:endParaRPr dirty="0"/>
          </a:p>
          <a:p>
            <a:pPr defTabSz="457200">
              <a:spcBef>
                <a:spcPts val="1000"/>
              </a:spcBef>
              <a:defRPr sz="2500" b="0">
                <a:latin typeface="Sora Regular Regular"/>
                <a:ea typeface="Sora Regular Regular"/>
                <a:cs typeface="Sora Regular Regular"/>
                <a:sym typeface="Sora Regular Regular"/>
              </a:defRPr>
            </a:pPr>
            <a:endParaRPr dirty="0"/>
          </a:p>
          <a:p>
            <a:pPr defTabSz="457200">
              <a:spcBef>
                <a:spcPts val="1000"/>
              </a:spcBef>
              <a:defRPr sz="2500" b="0">
                <a:latin typeface="Sora Regular Regular"/>
                <a:ea typeface="Sora Regular Regular"/>
                <a:cs typeface="Sora Regular Regular"/>
                <a:sym typeface="Sora Regular Regular"/>
              </a:defRPr>
            </a:pPr>
            <a:endParaRPr dirty="0"/>
          </a:p>
          <a:p>
            <a:pPr defTabSz="457200">
              <a:spcBef>
                <a:spcPts val="1000"/>
              </a:spcBef>
              <a:defRPr sz="2500" b="0">
                <a:latin typeface="Sora Regular Regular"/>
                <a:ea typeface="Sora Regular Regular"/>
                <a:cs typeface="Sora Regular Regular"/>
                <a:sym typeface="Sora Regular Regular"/>
              </a:defRPr>
            </a:pPr>
            <a:endParaRPr dirty="0"/>
          </a:p>
          <a:p>
            <a:pPr defTabSz="457200">
              <a:spcBef>
                <a:spcPts val="1000"/>
              </a:spcBef>
              <a:defRPr sz="2500" b="0">
                <a:latin typeface="Sora Regular Regular"/>
                <a:ea typeface="Sora Regular Regular"/>
                <a:cs typeface="Sora Regular Regular"/>
                <a:sym typeface="Sora Regular Regular"/>
              </a:defRPr>
            </a:pPr>
            <a:endParaRPr dirty="0"/>
          </a:p>
          <a:p>
            <a:pPr defTabSz="457200">
              <a:spcBef>
                <a:spcPts val="1000"/>
              </a:spcBef>
              <a:defRPr sz="2500" b="0">
                <a:latin typeface="Sora Regular Regular"/>
                <a:ea typeface="Sora Regular Regular"/>
                <a:cs typeface="Sora Regular Regular"/>
                <a:sym typeface="Sora Regular Regular"/>
              </a:defRPr>
            </a:pPr>
            <a:endParaRPr dirty="0"/>
          </a:p>
          <a:p>
            <a:pPr defTabSz="457200">
              <a:spcBef>
                <a:spcPts val="1000"/>
              </a:spcBef>
              <a:defRPr sz="2500" b="0">
                <a:latin typeface="Sora Regular Regular"/>
                <a:ea typeface="Sora Regular Regular"/>
                <a:cs typeface="Sora Regular Regular"/>
                <a:sym typeface="Sora Regular Regular"/>
              </a:defRPr>
            </a:pPr>
            <a:endParaRPr dirty="0"/>
          </a:p>
          <a:p>
            <a:pPr defTabSz="457200">
              <a:spcBef>
                <a:spcPts val="1000"/>
              </a:spcBef>
              <a:defRPr sz="2500" b="0">
                <a:latin typeface="Sora Regular Regular"/>
                <a:ea typeface="Sora Regular Regular"/>
                <a:cs typeface="Sora Regular Regular"/>
                <a:sym typeface="Sora Regular Regular"/>
              </a:defRPr>
            </a:pPr>
            <a:endParaRPr dirty="0"/>
          </a:p>
          <a:p>
            <a:pPr defTabSz="457200">
              <a:spcBef>
                <a:spcPts val="1000"/>
              </a:spcBef>
              <a:defRPr sz="2500" b="0">
                <a:latin typeface="Sora Regular Regular"/>
                <a:ea typeface="Sora Regular Regular"/>
                <a:cs typeface="Sora Regular Regular"/>
                <a:sym typeface="Sora Regular Regular"/>
              </a:defRPr>
            </a:pPr>
            <a:endParaRPr dirty="0"/>
          </a:p>
          <a:p>
            <a:pPr defTabSz="457200">
              <a:spcBef>
                <a:spcPts val="1000"/>
              </a:spcBef>
              <a:defRPr sz="2500" b="0">
                <a:latin typeface="Sora Regular Regular"/>
                <a:ea typeface="Sora Regular Regular"/>
                <a:cs typeface="Sora Regular Regular"/>
                <a:sym typeface="Sora Regular Regular"/>
              </a:defRPr>
            </a:pPr>
            <a:endParaRPr dirty="0"/>
          </a:p>
          <a:p>
            <a:pPr defTabSz="457200">
              <a:spcBef>
                <a:spcPts val="1000"/>
              </a:spcBef>
              <a:defRPr sz="2500" b="0">
                <a:latin typeface="Sora Regular ExtraLight"/>
                <a:ea typeface="Sora Regular ExtraLight"/>
                <a:cs typeface="Sora Regular ExtraLight"/>
                <a:sym typeface="Sora Regular ExtraLight"/>
              </a:defRPr>
            </a:pPr>
            <a:endParaRPr dirty="0"/>
          </a:p>
        </p:txBody>
      </p:sp>
      <p:sp>
        <p:nvSpPr>
          <p:cNvPr id="797" name="110"/>
          <p:cNvSpPr txBox="1"/>
          <p:nvPr/>
        </p:nvSpPr>
        <p:spPr>
          <a:xfrm>
            <a:off x="23386192" y="12793456"/>
            <a:ext cx="516383" cy="419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a:solidFill>
                  <a:srgbClr val="FFFFFF"/>
                </a:solidFill>
                <a:latin typeface="Sora Regular Regular"/>
                <a:ea typeface="Sora Regular Regular"/>
                <a:cs typeface="Sora Regular Regular"/>
                <a:sym typeface="Sora Regular Regular"/>
              </a:defRPr>
            </a:lvl1pPr>
          </a:lstStyle>
          <a:p>
            <a:r>
              <a:t>110</a:t>
            </a:r>
          </a:p>
        </p:txBody>
      </p:sp>
      <p:pic>
        <p:nvPicPr>
          <p:cNvPr id="798" name="uoyEMMQ8J43OZjnmapEfaiZaxxNsb5XV652MC9BUzycnLMs-HzSQjdICBEgH7lw7ay6ZFLkHv2uYJsWiiX_OC-aMgMZenhisMN6QVg6HmsykoX_x8EWzK3zGSul7XNn2WovRhzuM.jpg" descr="uoyEMMQ8J43OZjnmapEfaiZaxxNsb5XV652MC9BUzycnLMs-HzSQjdICBEgH7lw7ay6ZFLkHv2uYJsWiiX_OC-aMgMZenhisMN6QVg6HmsykoX_x8EWzK3zGSul7XNn2WovRhzuM.jpg"/>
          <p:cNvPicPr>
            <a:picLocks noChangeAspect="1"/>
          </p:cNvPicPr>
          <p:nvPr/>
        </p:nvPicPr>
        <p:blipFill>
          <a:blip r:embed="rId3">
            <a:extLst/>
          </a:blip>
          <a:stretch>
            <a:fillRect/>
          </a:stretch>
        </p:blipFill>
        <p:spPr>
          <a:xfrm>
            <a:off x="12204585" y="3808525"/>
            <a:ext cx="10725753" cy="7163238"/>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0"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802" name="- Mając na uwadze, że obecny dworzec autobusowy nie będzie miał takiego znaczenia po otwarciu tunelu, jak obecnie, chcemy przygotować trzy przystanki dla wysiadających i wsiadających, również naszej komunikacji miejskiej, postój dla taxi, kilka miejsc do"/>
          <p:cNvSpPr txBox="1">
            <a:spLocks noGrp="1"/>
          </p:cNvSpPr>
          <p:nvPr>
            <p:ph type="body" idx="1"/>
          </p:nvPr>
        </p:nvSpPr>
        <p:spPr>
          <a:xfrm>
            <a:off x="1032417" y="3220786"/>
            <a:ext cx="22609008" cy="8754638"/>
          </a:xfrm>
          <a:prstGeom prst="rect">
            <a:avLst/>
          </a:prstGeom>
        </p:spPr>
        <p:txBody>
          <a:bodyPr lIns="50800" tIns="50800" rIns="50800" bIns="50800" numCol="2" spcCol="1130449"/>
          <a:lstStyle/>
          <a:p>
            <a:pPr defTabSz="457200">
              <a:spcBef>
                <a:spcPts val="1000"/>
              </a:spcBef>
              <a:defRPr sz="2500" b="0">
                <a:latin typeface="Sora Regular Regular"/>
                <a:ea typeface="Sora Regular Regular"/>
                <a:cs typeface="Sora Regular Regular"/>
                <a:sym typeface="Sora Regular Regular"/>
              </a:defRPr>
            </a:pPr>
            <a:endParaRPr lang="pl-PL" dirty="0" smtClean="0"/>
          </a:p>
          <a:p>
            <a:pPr algn="just" defTabSz="457200">
              <a:spcBef>
                <a:spcPts val="1000"/>
              </a:spcBef>
              <a:defRPr sz="2500" b="0">
                <a:latin typeface="Sora Regular Regular"/>
                <a:ea typeface="Sora Regular Regular"/>
                <a:cs typeface="Sora Regular Regular"/>
                <a:sym typeface="Sora Regular Regular"/>
              </a:defRPr>
            </a:pPr>
            <a:r>
              <a:rPr dirty="0" smtClean="0"/>
              <a:t>- </a:t>
            </a:r>
            <a:r>
              <a:rPr dirty="0" err="1"/>
              <a:t>Mając</a:t>
            </a:r>
            <a:r>
              <a:rPr dirty="0"/>
              <a:t> na </a:t>
            </a:r>
            <a:r>
              <a:rPr dirty="0" err="1"/>
              <a:t>uwadze</a:t>
            </a:r>
            <a:r>
              <a:rPr dirty="0"/>
              <a:t>, że </a:t>
            </a:r>
            <a:r>
              <a:rPr dirty="0" err="1"/>
              <a:t>obecny</a:t>
            </a:r>
            <a:r>
              <a:rPr dirty="0"/>
              <a:t> </a:t>
            </a:r>
            <a:r>
              <a:rPr dirty="0" err="1"/>
              <a:t>dworzec</a:t>
            </a:r>
            <a:r>
              <a:rPr dirty="0"/>
              <a:t> </a:t>
            </a:r>
            <a:r>
              <a:rPr dirty="0" err="1"/>
              <a:t>autobusowy</a:t>
            </a:r>
            <a:r>
              <a:rPr dirty="0"/>
              <a:t> </a:t>
            </a:r>
            <a:r>
              <a:rPr dirty="0" err="1"/>
              <a:t>nie</a:t>
            </a:r>
            <a:r>
              <a:rPr dirty="0"/>
              <a:t> </a:t>
            </a:r>
            <a:r>
              <a:rPr dirty="0" err="1"/>
              <a:t>będzie</a:t>
            </a:r>
            <a:r>
              <a:rPr dirty="0"/>
              <a:t> </a:t>
            </a:r>
            <a:r>
              <a:rPr dirty="0" err="1"/>
              <a:t>miał</a:t>
            </a:r>
            <a:r>
              <a:rPr dirty="0"/>
              <a:t> </a:t>
            </a:r>
            <a:r>
              <a:rPr dirty="0" err="1"/>
              <a:t>takiego</a:t>
            </a:r>
            <a:r>
              <a:rPr dirty="0"/>
              <a:t> </a:t>
            </a:r>
            <a:r>
              <a:rPr dirty="0" err="1"/>
              <a:t>znaczenia</a:t>
            </a:r>
            <a:r>
              <a:rPr dirty="0"/>
              <a:t> po otwarciu tunelu, </a:t>
            </a:r>
            <a:r>
              <a:rPr dirty="0" err="1"/>
              <a:t>jak</a:t>
            </a:r>
            <a:r>
              <a:rPr dirty="0"/>
              <a:t> </a:t>
            </a:r>
            <a:r>
              <a:rPr dirty="0" err="1"/>
              <a:t>obecnie</a:t>
            </a:r>
            <a:r>
              <a:rPr dirty="0"/>
              <a:t>, </a:t>
            </a:r>
            <a:r>
              <a:rPr dirty="0" err="1"/>
              <a:t>chcemy</a:t>
            </a:r>
            <a:r>
              <a:rPr dirty="0"/>
              <a:t> </a:t>
            </a:r>
            <a:r>
              <a:rPr dirty="0" err="1"/>
              <a:t>przygotować</a:t>
            </a:r>
            <a:r>
              <a:rPr dirty="0"/>
              <a:t> </a:t>
            </a:r>
            <a:r>
              <a:rPr dirty="0" err="1"/>
              <a:t>trzy</a:t>
            </a:r>
            <a:r>
              <a:rPr dirty="0"/>
              <a:t> </a:t>
            </a:r>
            <a:r>
              <a:rPr dirty="0" err="1"/>
              <a:t>przystanki</a:t>
            </a:r>
            <a:r>
              <a:rPr dirty="0"/>
              <a:t> dla </a:t>
            </a:r>
            <a:r>
              <a:rPr dirty="0" err="1"/>
              <a:t>wysiadających</a:t>
            </a:r>
            <a:r>
              <a:rPr dirty="0"/>
              <a:t> </a:t>
            </a:r>
            <a:r>
              <a:rPr dirty="0" err="1"/>
              <a:t>i</a:t>
            </a:r>
            <a:r>
              <a:rPr dirty="0"/>
              <a:t> </a:t>
            </a:r>
            <a:r>
              <a:rPr dirty="0" err="1"/>
              <a:t>wsiadających</a:t>
            </a:r>
            <a:r>
              <a:rPr dirty="0"/>
              <a:t>, </a:t>
            </a:r>
            <a:r>
              <a:rPr dirty="0" err="1"/>
              <a:t>również</a:t>
            </a:r>
            <a:r>
              <a:rPr dirty="0"/>
              <a:t> </a:t>
            </a:r>
            <a:r>
              <a:rPr dirty="0" err="1"/>
              <a:t>naszej</a:t>
            </a:r>
            <a:r>
              <a:rPr dirty="0"/>
              <a:t> </a:t>
            </a:r>
            <a:r>
              <a:rPr dirty="0" err="1"/>
              <a:t>komunikacji</a:t>
            </a:r>
            <a:r>
              <a:rPr dirty="0"/>
              <a:t> </a:t>
            </a:r>
            <a:r>
              <a:rPr dirty="0" err="1"/>
              <a:t>miejskiej</a:t>
            </a:r>
            <a:r>
              <a:rPr dirty="0"/>
              <a:t>, </a:t>
            </a:r>
            <a:r>
              <a:rPr dirty="0" err="1"/>
              <a:t>postój</a:t>
            </a:r>
            <a:r>
              <a:rPr dirty="0"/>
              <a:t> dla taxi, </a:t>
            </a:r>
            <a:r>
              <a:rPr dirty="0" err="1"/>
              <a:t>kilka</a:t>
            </a:r>
            <a:r>
              <a:rPr dirty="0"/>
              <a:t> </a:t>
            </a:r>
            <a:r>
              <a:rPr dirty="0" err="1"/>
              <a:t>miejsc</a:t>
            </a:r>
            <a:r>
              <a:rPr dirty="0"/>
              <a:t> do </a:t>
            </a:r>
            <a:r>
              <a:rPr dirty="0" err="1"/>
              <a:t>krótkiego</a:t>
            </a:r>
            <a:r>
              <a:rPr dirty="0"/>
              <a:t> </a:t>
            </a:r>
            <a:r>
              <a:rPr dirty="0" err="1"/>
              <a:t>zatrzymywania</a:t>
            </a:r>
            <a:r>
              <a:rPr dirty="0"/>
              <a:t> </a:t>
            </a:r>
            <a:r>
              <a:rPr dirty="0" err="1"/>
              <a:t>się</a:t>
            </a:r>
            <a:r>
              <a:rPr dirty="0"/>
              <a:t> dla </a:t>
            </a:r>
            <a:r>
              <a:rPr dirty="0" err="1"/>
              <a:t>samochodów</a:t>
            </a:r>
            <a:r>
              <a:rPr dirty="0"/>
              <a:t> </a:t>
            </a:r>
            <a:r>
              <a:rPr dirty="0" err="1"/>
              <a:t>oraz</a:t>
            </a:r>
            <a:r>
              <a:rPr dirty="0"/>
              <a:t> </a:t>
            </a:r>
            <a:r>
              <a:rPr dirty="0" err="1"/>
              <a:t>poczekalnię</a:t>
            </a:r>
            <a:r>
              <a:rPr dirty="0"/>
              <a:t> dla </a:t>
            </a:r>
            <a:r>
              <a:rPr dirty="0" err="1"/>
              <a:t>pasażerów</a:t>
            </a:r>
            <a:r>
              <a:rPr dirty="0"/>
              <a:t>. Na </a:t>
            </a:r>
            <a:r>
              <a:rPr dirty="0" err="1"/>
              <a:t>pozostałej</a:t>
            </a:r>
            <a:r>
              <a:rPr dirty="0"/>
              <a:t> </a:t>
            </a:r>
            <a:r>
              <a:rPr dirty="0" err="1"/>
              <a:t>części</a:t>
            </a:r>
            <a:r>
              <a:rPr dirty="0"/>
              <a:t> </a:t>
            </a:r>
            <a:r>
              <a:rPr dirty="0" err="1"/>
              <a:t>placu</a:t>
            </a:r>
            <a:r>
              <a:rPr dirty="0"/>
              <a:t> </a:t>
            </a:r>
            <a:r>
              <a:rPr dirty="0" err="1"/>
              <a:t>skwer</a:t>
            </a:r>
            <a:r>
              <a:rPr dirty="0"/>
              <a:t>, </a:t>
            </a:r>
            <a:r>
              <a:rPr dirty="0" err="1"/>
              <a:t>coś</a:t>
            </a:r>
            <a:r>
              <a:rPr dirty="0"/>
              <a:t> na </a:t>
            </a:r>
            <a:r>
              <a:rPr dirty="0" err="1"/>
              <a:t>wzór</a:t>
            </a:r>
            <a:r>
              <a:rPr dirty="0"/>
              <a:t> </a:t>
            </a:r>
            <a:r>
              <a:rPr dirty="0" err="1"/>
              <a:t>małego</a:t>
            </a:r>
            <a:r>
              <a:rPr dirty="0"/>
              <a:t> </a:t>
            </a:r>
            <a:r>
              <a:rPr dirty="0" err="1"/>
              <a:t>deptaka</a:t>
            </a:r>
            <a:r>
              <a:rPr dirty="0"/>
              <a:t> z </a:t>
            </a:r>
            <a:r>
              <a:rPr dirty="0" err="1"/>
              <a:t>zielenią</a:t>
            </a:r>
            <a:r>
              <a:rPr dirty="0"/>
              <a:t>, </a:t>
            </a:r>
            <a:r>
              <a:rPr dirty="0" err="1"/>
              <a:t>ławkami</a:t>
            </a:r>
            <a:r>
              <a:rPr dirty="0"/>
              <a:t> – </a:t>
            </a:r>
            <a:r>
              <a:rPr dirty="0" err="1"/>
              <a:t>mówi</a:t>
            </a:r>
            <a:r>
              <a:rPr dirty="0"/>
              <a:t> </a:t>
            </a:r>
            <a:r>
              <a:rPr dirty="0" err="1">
                <a:latin typeface="Sora Regular Bold"/>
                <a:ea typeface="Sora Regular Bold"/>
                <a:cs typeface="Sora Regular Bold"/>
                <a:sym typeface="Sora Regular Bold"/>
              </a:rPr>
              <a:t>Zastępca</a:t>
            </a:r>
            <a:r>
              <a:rPr dirty="0">
                <a:latin typeface="Sora Regular Bold"/>
                <a:ea typeface="Sora Regular Bold"/>
                <a:cs typeface="Sora Regular Bold"/>
                <a:sym typeface="Sora Regular Bold"/>
              </a:rPr>
              <a:t> Prezydenta Miasta Świnoujście Barbara Michalska</a:t>
            </a:r>
            <a:r>
              <a:rPr dirty="0"/>
              <a:t>. – </a:t>
            </a:r>
            <a:r>
              <a:rPr dirty="0" err="1"/>
              <a:t>Dzięki</a:t>
            </a:r>
            <a:r>
              <a:rPr dirty="0"/>
              <a:t> </a:t>
            </a:r>
            <a:r>
              <a:rPr dirty="0" err="1"/>
              <a:t>temu</a:t>
            </a:r>
            <a:r>
              <a:rPr dirty="0"/>
              <a:t> </a:t>
            </a:r>
            <a:r>
              <a:rPr dirty="0" err="1"/>
              <a:t>odsłonimy</a:t>
            </a:r>
            <a:r>
              <a:rPr dirty="0"/>
              <a:t> </a:t>
            </a:r>
            <a:r>
              <a:rPr dirty="0" err="1"/>
              <a:t>widok</a:t>
            </a:r>
            <a:r>
              <a:rPr dirty="0"/>
              <a:t> na </a:t>
            </a:r>
            <a:r>
              <a:rPr dirty="0" err="1"/>
              <a:t>wodę</a:t>
            </a:r>
            <a:r>
              <a:rPr dirty="0"/>
              <a:t> </a:t>
            </a:r>
            <a:r>
              <a:rPr dirty="0" err="1"/>
              <a:t>i</a:t>
            </a:r>
            <a:r>
              <a:rPr dirty="0"/>
              <a:t> </a:t>
            </a:r>
            <a:r>
              <a:rPr dirty="0" err="1"/>
              <a:t>piękną</a:t>
            </a:r>
            <a:r>
              <a:rPr dirty="0"/>
              <a:t> </a:t>
            </a:r>
            <a:r>
              <a:rPr dirty="0" err="1"/>
              <a:t>panoramę</a:t>
            </a:r>
            <a:r>
              <a:rPr dirty="0"/>
              <a:t> miasta, </a:t>
            </a:r>
            <a:r>
              <a:rPr dirty="0" err="1"/>
              <a:t>którą</a:t>
            </a:r>
            <a:r>
              <a:rPr dirty="0"/>
              <a:t> </a:t>
            </a:r>
            <a:r>
              <a:rPr dirty="0" err="1"/>
              <a:t>dziś</a:t>
            </a:r>
            <a:r>
              <a:rPr dirty="0"/>
              <a:t> </a:t>
            </a:r>
            <a:r>
              <a:rPr dirty="0" err="1"/>
              <a:t>zasłaniają</a:t>
            </a:r>
            <a:r>
              <a:rPr dirty="0"/>
              <a:t> </a:t>
            </a:r>
            <a:r>
              <a:rPr dirty="0" err="1"/>
              <a:t>zaparkowane</a:t>
            </a:r>
            <a:r>
              <a:rPr dirty="0"/>
              <a:t> tam </a:t>
            </a:r>
            <a:r>
              <a:rPr dirty="0" err="1"/>
              <a:t>autobusy</a:t>
            </a:r>
            <a:r>
              <a:rPr dirty="0"/>
              <a:t>. </a:t>
            </a:r>
            <a:r>
              <a:rPr dirty="0" err="1"/>
              <a:t>Wychodząc</a:t>
            </a:r>
            <a:r>
              <a:rPr dirty="0"/>
              <a:t> z </a:t>
            </a:r>
            <a:r>
              <a:rPr dirty="0" err="1"/>
              <a:t>dworca</a:t>
            </a:r>
            <a:r>
              <a:rPr dirty="0"/>
              <a:t>, </a:t>
            </a:r>
            <a:r>
              <a:rPr dirty="0" err="1"/>
              <a:t>chcemy</a:t>
            </a:r>
            <a:r>
              <a:rPr dirty="0"/>
              <a:t> aby </a:t>
            </a:r>
            <a:r>
              <a:rPr dirty="0" err="1"/>
              <a:t>przywitało</a:t>
            </a:r>
            <a:r>
              <a:rPr dirty="0"/>
              <a:t> </a:t>
            </a:r>
            <a:r>
              <a:rPr dirty="0" err="1"/>
              <a:t>nas</a:t>
            </a:r>
            <a:r>
              <a:rPr dirty="0"/>
              <a:t> </a:t>
            </a:r>
            <a:r>
              <a:rPr dirty="0" err="1"/>
              <a:t>ładne</a:t>
            </a:r>
            <a:r>
              <a:rPr dirty="0"/>
              <a:t>, </a:t>
            </a:r>
            <a:r>
              <a:rPr dirty="0" err="1"/>
              <a:t>godne</a:t>
            </a:r>
            <a:r>
              <a:rPr dirty="0"/>
              <a:t> </a:t>
            </a:r>
            <a:r>
              <a:rPr dirty="0" err="1"/>
              <a:t>kurortu</a:t>
            </a:r>
            <a:r>
              <a:rPr dirty="0"/>
              <a:t> </a:t>
            </a:r>
            <a:r>
              <a:rPr dirty="0" err="1"/>
              <a:t>otoczenie</a:t>
            </a:r>
            <a:r>
              <a:rPr dirty="0"/>
              <a:t> </a:t>
            </a:r>
            <a:r>
              <a:rPr dirty="0" err="1"/>
              <a:t>i</a:t>
            </a:r>
            <a:r>
              <a:rPr dirty="0"/>
              <a:t> </a:t>
            </a:r>
            <a:r>
              <a:rPr dirty="0" err="1"/>
              <a:t>właśnie</a:t>
            </a:r>
            <a:r>
              <a:rPr dirty="0"/>
              <a:t> </a:t>
            </a:r>
            <a:r>
              <a:rPr dirty="0" err="1"/>
              <a:t>widok</a:t>
            </a:r>
            <a:r>
              <a:rPr dirty="0"/>
              <a:t> na </a:t>
            </a:r>
            <a:r>
              <a:rPr dirty="0" err="1"/>
              <a:t>nasze</a:t>
            </a:r>
            <a:r>
              <a:rPr dirty="0"/>
              <a:t> </a:t>
            </a:r>
            <a:r>
              <a:rPr dirty="0" err="1"/>
              <a:t>miasto</a:t>
            </a:r>
            <a:r>
              <a:rPr dirty="0"/>
              <a:t>. </a:t>
            </a:r>
          </a:p>
          <a:p>
            <a:pPr algn="just" defTabSz="457200">
              <a:spcBef>
                <a:spcPts val="1000"/>
              </a:spcBef>
              <a:defRPr sz="2500" b="0">
                <a:latin typeface="Sora Regular Regular"/>
                <a:ea typeface="Sora Regular Regular"/>
                <a:cs typeface="Sora Regular Regular"/>
                <a:sym typeface="Sora Regular Regular"/>
              </a:defRPr>
            </a:pPr>
            <a:r>
              <a:rPr dirty="0" err="1"/>
              <a:t>Takie</a:t>
            </a:r>
            <a:r>
              <a:rPr dirty="0"/>
              <a:t> </a:t>
            </a:r>
            <a:r>
              <a:rPr dirty="0" err="1"/>
              <a:t>rozwiązanie</a:t>
            </a:r>
            <a:r>
              <a:rPr dirty="0"/>
              <a:t> jest </a:t>
            </a:r>
            <a:r>
              <a:rPr dirty="0" err="1"/>
              <a:t>możliwe</a:t>
            </a:r>
            <a:r>
              <a:rPr dirty="0"/>
              <a:t> </a:t>
            </a:r>
            <a:r>
              <a:rPr dirty="0" err="1"/>
              <a:t>również</a:t>
            </a:r>
            <a:r>
              <a:rPr dirty="0"/>
              <a:t> </a:t>
            </a:r>
            <a:r>
              <a:rPr dirty="0" err="1"/>
              <a:t>dzięki</a:t>
            </a:r>
            <a:r>
              <a:rPr dirty="0"/>
              <a:t> </a:t>
            </a:r>
            <a:r>
              <a:rPr dirty="0" err="1"/>
              <a:t>temu</a:t>
            </a:r>
            <a:r>
              <a:rPr dirty="0"/>
              <a:t>, że </a:t>
            </a:r>
            <a:r>
              <a:rPr dirty="0" err="1"/>
              <a:t>za</a:t>
            </a:r>
            <a:r>
              <a:rPr dirty="0"/>
              <a:t> </a:t>
            </a:r>
            <a:r>
              <a:rPr dirty="0" err="1"/>
              <a:t>torami</a:t>
            </a:r>
            <a:r>
              <a:rPr dirty="0"/>
              <a:t> </a:t>
            </a:r>
            <a:r>
              <a:rPr dirty="0" err="1"/>
              <a:t>już</a:t>
            </a:r>
            <a:r>
              <a:rPr dirty="0"/>
              <a:t> jest </a:t>
            </a:r>
            <a:r>
              <a:rPr dirty="0" err="1"/>
              <a:t>budowany</a:t>
            </a:r>
            <a:r>
              <a:rPr dirty="0"/>
              <a:t> </a:t>
            </a:r>
            <a:r>
              <a:rPr dirty="0" err="1"/>
              <a:t>duży</a:t>
            </a:r>
            <a:r>
              <a:rPr dirty="0"/>
              <a:t> parking, na </a:t>
            </a:r>
            <a:r>
              <a:rPr dirty="0" err="1"/>
              <a:t>którym</a:t>
            </a:r>
            <a:r>
              <a:rPr dirty="0"/>
              <a:t> </a:t>
            </a:r>
            <a:r>
              <a:rPr dirty="0" err="1"/>
              <a:t>będą</a:t>
            </a:r>
            <a:r>
              <a:rPr dirty="0"/>
              <a:t> </a:t>
            </a:r>
            <a:r>
              <a:rPr dirty="0" err="1"/>
              <a:t>mogły</a:t>
            </a:r>
            <a:r>
              <a:rPr dirty="0"/>
              <a:t> </a:t>
            </a:r>
            <a:r>
              <a:rPr dirty="0" err="1"/>
              <a:t>dłuższy</a:t>
            </a:r>
            <a:r>
              <a:rPr dirty="0"/>
              <a:t> </a:t>
            </a:r>
            <a:r>
              <a:rPr dirty="0" err="1"/>
              <a:t>czas</a:t>
            </a:r>
            <a:r>
              <a:rPr dirty="0"/>
              <a:t> </a:t>
            </a:r>
            <a:r>
              <a:rPr dirty="0" err="1"/>
              <a:t>oczekiwać</a:t>
            </a:r>
            <a:r>
              <a:rPr dirty="0"/>
              <a:t> </a:t>
            </a:r>
            <a:r>
              <a:rPr dirty="0" err="1"/>
              <a:t>autobusy</a:t>
            </a:r>
            <a:r>
              <a:rPr dirty="0"/>
              <a:t> </a:t>
            </a:r>
            <a:r>
              <a:rPr dirty="0" err="1"/>
              <a:t>dalekobieżne</a:t>
            </a:r>
            <a:r>
              <a:rPr dirty="0"/>
              <a:t>, m.in. w </a:t>
            </a:r>
            <a:r>
              <a:rPr dirty="0" err="1"/>
              <a:t>związku</a:t>
            </a:r>
            <a:r>
              <a:rPr dirty="0"/>
              <a:t> z </a:t>
            </a:r>
            <a:r>
              <a:rPr dirty="0" err="1"/>
              <a:t>koniecznością</a:t>
            </a:r>
            <a:r>
              <a:rPr dirty="0"/>
              <a:t> </a:t>
            </a:r>
            <a:r>
              <a:rPr dirty="0" err="1"/>
              <a:t>zapewnienia</a:t>
            </a:r>
            <a:r>
              <a:rPr dirty="0"/>
              <a:t> </a:t>
            </a:r>
            <a:r>
              <a:rPr dirty="0" err="1"/>
              <a:t>kierowcom</a:t>
            </a:r>
            <a:r>
              <a:rPr dirty="0"/>
              <a:t> </a:t>
            </a:r>
            <a:r>
              <a:rPr dirty="0" err="1"/>
              <a:t>odpoczynku</a:t>
            </a:r>
            <a:r>
              <a:rPr dirty="0"/>
              <a:t>. </a:t>
            </a:r>
            <a:r>
              <a:rPr dirty="0" err="1"/>
              <a:t>Dotyczyć</a:t>
            </a:r>
            <a:r>
              <a:rPr dirty="0"/>
              <a:t> ma </a:t>
            </a:r>
            <a:r>
              <a:rPr dirty="0" err="1"/>
              <a:t>tych</a:t>
            </a:r>
            <a:r>
              <a:rPr dirty="0"/>
              <a:t> </a:t>
            </a:r>
            <a:r>
              <a:rPr dirty="0" err="1"/>
              <a:t>pojazdów</a:t>
            </a:r>
            <a:r>
              <a:rPr dirty="0"/>
              <a:t>, </a:t>
            </a:r>
            <a:r>
              <a:rPr dirty="0" err="1"/>
              <a:t>których</a:t>
            </a:r>
            <a:r>
              <a:rPr dirty="0"/>
              <a:t> </a:t>
            </a:r>
            <a:r>
              <a:rPr dirty="0" err="1"/>
              <a:t>kurs</a:t>
            </a:r>
            <a:r>
              <a:rPr dirty="0"/>
              <a:t> </a:t>
            </a:r>
            <a:r>
              <a:rPr dirty="0" err="1"/>
              <a:t>kończył</a:t>
            </a:r>
            <a:r>
              <a:rPr dirty="0"/>
              <a:t> </a:t>
            </a:r>
            <a:r>
              <a:rPr dirty="0" err="1"/>
              <a:t>się</a:t>
            </a:r>
            <a:r>
              <a:rPr dirty="0"/>
              <a:t> </a:t>
            </a:r>
            <a:r>
              <a:rPr dirty="0" err="1"/>
              <a:t>będzie</a:t>
            </a:r>
            <a:r>
              <a:rPr dirty="0"/>
              <a:t> </a:t>
            </a:r>
            <a:r>
              <a:rPr dirty="0" err="1"/>
              <a:t>przed</a:t>
            </a:r>
            <a:r>
              <a:rPr dirty="0"/>
              <a:t> </a:t>
            </a:r>
            <a:r>
              <a:rPr dirty="0" err="1"/>
              <a:t>dworcem</a:t>
            </a:r>
            <a:r>
              <a:rPr dirty="0"/>
              <a:t> </a:t>
            </a:r>
            <a:r>
              <a:rPr dirty="0" err="1"/>
              <a:t>kolejowym</a:t>
            </a:r>
            <a:r>
              <a:rPr dirty="0"/>
              <a:t>.</a:t>
            </a:r>
          </a:p>
          <a:p>
            <a:pPr algn="just" defTabSz="457200">
              <a:spcBef>
                <a:spcPts val="1000"/>
              </a:spcBef>
              <a:defRPr sz="2500" b="0">
                <a:latin typeface="Sora Regular Regular"/>
                <a:ea typeface="Sora Regular Regular"/>
                <a:cs typeface="Sora Regular Regular"/>
                <a:sym typeface="Sora Regular Regular"/>
              </a:defRPr>
            </a:pPr>
            <a:r>
              <a:rPr dirty="0"/>
              <a:t>- W </a:t>
            </a:r>
            <a:r>
              <a:rPr dirty="0" err="1"/>
              <a:t>dzisiejszych</a:t>
            </a:r>
            <a:r>
              <a:rPr dirty="0"/>
              <a:t> </a:t>
            </a:r>
            <a:r>
              <a:rPr dirty="0" err="1"/>
              <a:t>czasach</a:t>
            </a:r>
            <a:r>
              <a:rPr dirty="0"/>
              <a:t> </a:t>
            </a:r>
            <a:r>
              <a:rPr dirty="0" err="1"/>
              <a:t>ruch</a:t>
            </a:r>
            <a:r>
              <a:rPr dirty="0"/>
              <a:t> </a:t>
            </a:r>
            <a:r>
              <a:rPr dirty="0" err="1"/>
              <a:t>autobusów</a:t>
            </a:r>
            <a:r>
              <a:rPr dirty="0"/>
              <a:t> </a:t>
            </a:r>
            <a:r>
              <a:rPr dirty="0" err="1"/>
              <a:t>dalekobieżnych</a:t>
            </a:r>
            <a:r>
              <a:rPr dirty="0"/>
              <a:t> jest </a:t>
            </a:r>
            <a:r>
              <a:rPr dirty="0" err="1"/>
              <a:t>ograniczony</a:t>
            </a:r>
            <a:r>
              <a:rPr dirty="0"/>
              <a:t> do minimum – </a:t>
            </a:r>
            <a:r>
              <a:rPr dirty="0" err="1"/>
              <a:t>mówi</a:t>
            </a:r>
            <a:r>
              <a:rPr dirty="0"/>
              <a:t> Barbara Michalska. – </a:t>
            </a:r>
            <a:r>
              <a:rPr dirty="0" err="1"/>
              <a:t>Spotkaliśmy</a:t>
            </a:r>
            <a:r>
              <a:rPr dirty="0"/>
              <a:t> </a:t>
            </a:r>
            <a:r>
              <a:rPr dirty="0" err="1"/>
              <a:t>się</a:t>
            </a:r>
            <a:r>
              <a:rPr dirty="0"/>
              <a:t> z </a:t>
            </a:r>
            <a:r>
              <a:rPr dirty="0" err="1"/>
              <a:t>przedstawicielami</a:t>
            </a:r>
            <a:r>
              <a:rPr dirty="0"/>
              <a:t> </a:t>
            </a:r>
            <a:r>
              <a:rPr dirty="0" err="1"/>
              <a:t>przewoźników</a:t>
            </a:r>
            <a:r>
              <a:rPr dirty="0"/>
              <a:t> </a:t>
            </a:r>
            <a:r>
              <a:rPr dirty="0" err="1"/>
              <a:t>komunikacji</a:t>
            </a:r>
            <a:r>
              <a:rPr dirty="0"/>
              <a:t> </a:t>
            </a:r>
            <a:r>
              <a:rPr dirty="0" err="1"/>
              <a:t>dalekobieżnej</a:t>
            </a:r>
            <a:r>
              <a:rPr dirty="0"/>
              <a:t> </a:t>
            </a:r>
            <a:r>
              <a:rPr dirty="0" err="1"/>
              <a:t>i</a:t>
            </a:r>
            <a:r>
              <a:rPr dirty="0"/>
              <a:t> </a:t>
            </a:r>
            <a:r>
              <a:rPr dirty="0" err="1"/>
              <a:t>busów</a:t>
            </a:r>
            <a:r>
              <a:rPr dirty="0"/>
              <a:t> do </a:t>
            </a:r>
            <a:r>
              <a:rPr dirty="0" err="1"/>
              <a:t>Szczecina</a:t>
            </a:r>
            <a:r>
              <a:rPr dirty="0"/>
              <a:t>. </a:t>
            </a:r>
            <a:r>
              <a:rPr dirty="0" err="1"/>
              <a:t>Potwierdzają</a:t>
            </a:r>
            <a:r>
              <a:rPr dirty="0"/>
              <a:t>, że </a:t>
            </a:r>
            <a:r>
              <a:rPr dirty="0" err="1"/>
              <a:t>woleliby</a:t>
            </a:r>
            <a:r>
              <a:rPr dirty="0"/>
              <a:t> po otwarciu tunelu </a:t>
            </a:r>
            <a:r>
              <a:rPr dirty="0" err="1"/>
              <a:t>wjeżdżać</a:t>
            </a:r>
            <a:r>
              <a:rPr dirty="0"/>
              <a:t> na </a:t>
            </a:r>
            <a:r>
              <a:rPr dirty="0" err="1"/>
              <a:t>wyspę</a:t>
            </a:r>
            <a:r>
              <a:rPr dirty="0"/>
              <a:t> </a:t>
            </a:r>
            <a:r>
              <a:rPr dirty="0" err="1"/>
              <a:t>Uznam</a:t>
            </a:r>
            <a:r>
              <a:rPr dirty="0"/>
              <a:t>. </a:t>
            </a:r>
            <a:r>
              <a:rPr dirty="0" err="1"/>
              <a:t>Może</a:t>
            </a:r>
            <a:r>
              <a:rPr dirty="0"/>
              <a:t> to </a:t>
            </a:r>
            <a:r>
              <a:rPr dirty="0" err="1"/>
              <a:t>być</a:t>
            </a:r>
            <a:r>
              <a:rPr dirty="0"/>
              <a:t> </a:t>
            </a:r>
            <a:r>
              <a:rPr dirty="0" err="1"/>
              <a:t>lepsza</a:t>
            </a:r>
            <a:r>
              <a:rPr dirty="0"/>
              <a:t> </a:t>
            </a:r>
            <a:r>
              <a:rPr dirty="0" err="1"/>
              <a:t>oferta</a:t>
            </a:r>
            <a:r>
              <a:rPr dirty="0"/>
              <a:t> dla </a:t>
            </a:r>
            <a:r>
              <a:rPr dirty="0" err="1"/>
              <a:t>pasażerów</a:t>
            </a:r>
            <a:r>
              <a:rPr dirty="0"/>
              <a:t>. </a:t>
            </a:r>
          </a:p>
          <a:p>
            <a:pPr algn="just" defTabSz="457200">
              <a:spcBef>
                <a:spcPts val="1000"/>
              </a:spcBef>
              <a:defRPr sz="2500" b="0">
                <a:latin typeface="Sora Regular Regular"/>
                <a:ea typeface="Sora Regular Regular"/>
                <a:cs typeface="Sora Regular Regular"/>
                <a:sym typeface="Sora Regular Regular"/>
              </a:defRPr>
            </a:pPr>
            <a:endParaRPr lang="pl-PL" dirty="0" smtClean="0"/>
          </a:p>
          <a:p>
            <a:pPr algn="just" defTabSz="457200">
              <a:spcBef>
                <a:spcPts val="1000"/>
              </a:spcBef>
              <a:defRPr sz="2500" b="0">
                <a:latin typeface="Sora Regular Regular"/>
                <a:ea typeface="Sora Regular Regular"/>
                <a:cs typeface="Sora Regular Regular"/>
                <a:sym typeface="Sora Regular Regular"/>
              </a:defRPr>
            </a:pPr>
            <a:r>
              <a:rPr dirty="0" err="1" smtClean="0"/>
              <a:t>Gdzie</a:t>
            </a:r>
            <a:r>
              <a:rPr dirty="0" smtClean="0"/>
              <a:t> </a:t>
            </a:r>
            <a:r>
              <a:rPr dirty="0" err="1"/>
              <a:t>przygotować</a:t>
            </a:r>
            <a:r>
              <a:rPr dirty="0"/>
              <a:t> dla </a:t>
            </a:r>
            <a:r>
              <a:rPr dirty="0" err="1"/>
              <a:t>nich</a:t>
            </a:r>
            <a:r>
              <a:rPr dirty="0"/>
              <a:t> </a:t>
            </a:r>
            <a:r>
              <a:rPr dirty="0" err="1"/>
              <a:t>miejsce</a:t>
            </a:r>
            <a:r>
              <a:rPr dirty="0"/>
              <a:t> </a:t>
            </a:r>
            <a:r>
              <a:rPr dirty="0" err="1"/>
              <a:t>przystankowe</a:t>
            </a:r>
            <a:r>
              <a:rPr dirty="0"/>
              <a:t>? Istnieje parking </a:t>
            </a:r>
            <a:r>
              <a:rPr dirty="0" err="1"/>
              <a:t>przy</a:t>
            </a:r>
            <a:r>
              <a:rPr dirty="0"/>
              <a:t> </a:t>
            </a:r>
            <a:r>
              <a:rPr dirty="0" err="1"/>
              <a:t>ul</a:t>
            </a:r>
            <a:r>
              <a:rPr dirty="0"/>
              <a:t>. 11 </a:t>
            </a:r>
            <a:r>
              <a:rPr dirty="0" err="1"/>
              <a:t>Listopada</a:t>
            </a:r>
            <a:r>
              <a:rPr dirty="0"/>
              <a:t>, </a:t>
            </a:r>
            <a:r>
              <a:rPr dirty="0" err="1"/>
              <a:t>przy</a:t>
            </a:r>
            <a:r>
              <a:rPr dirty="0"/>
              <a:t> </a:t>
            </a:r>
            <a:r>
              <a:rPr dirty="0" err="1"/>
              <a:t>kolei</a:t>
            </a:r>
            <a:r>
              <a:rPr dirty="0"/>
              <a:t> UBB. A </a:t>
            </a:r>
            <a:r>
              <a:rPr dirty="0" err="1"/>
              <a:t>może</a:t>
            </a:r>
            <a:r>
              <a:rPr dirty="0"/>
              <a:t> </a:t>
            </a:r>
            <a:r>
              <a:rPr dirty="0" err="1"/>
              <a:t>przy</a:t>
            </a:r>
            <a:r>
              <a:rPr dirty="0"/>
              <a:t> </a:t>
            </a:r>
            <a:r>
              <a:rPr dirty="0" err="1"/>
              <a:t>ul</a:t>
            </a:r>
            <a:r>
              <a:rPr dirty="0"/>
              <a:t>. </a:t>
            </a:r>
            <a:r>
              <a:rPr dirty="0" err="1"/>
              <a:t>Wybrzeże</a:t>
            </a:r>
            <a:r>
              <a:rPr dirty="0"/>
              <a:t> </a:t>
            </a:r>
            <a:r>
              <a:rPr dirty="0" err="1"/>
              <a:t>Wł</a:t>
            </a:r>
            <a:r>
              <a:rPr dirty="0"/>
              <a:t>. IV/</a:t>
            </a:r>
            <a:r>
              <a:rPr dirty="0" err="1"/>
              <a:t>Rybaki</a:t>
            </a:r>
            <a:r>
              <a:rPr dirty="0"/>
              <a:t>. </a:t>
            </a:r>
            <a:r>
              <a:rPr dirty="0" err="1"/>
              <a:t>Jednak</a:t>
            </a:r>
            <a:r>
              <a:rPr dirty="0"/>
              <a:t> </a:t>
            </a:r>
            <a:r>
              <a:rPr dirty="0" err="1"/>
              <a:t>może</a:t>
            </a:r>
            <a:r>
              <a:rPr dirty="0"/>
              <a:t> </a:t>
            </a:r>
            <a:r>
              <a:rPr dirty="0" err="1"/>
              <a:t>przy</a:t>
            </a:r>
            <a:r>
              <a:rPr dirty="0"/>
              <a:t> PEC, po </a:t>
            </a:r>
            <a:r>
              <a:rPr dirty="0" err="1"/>
              <a:t>byłym</a:t>
            </a:r>
            <a:r>
              <a:rPr dirty="0"/>
              <a:t> </a:t>
            </a:r>
            <a:r>
              <a:rPr dirty="0" err="1"/>
              <a:t>targowisku</a:t>
            </a:r>
            <a:r>
              <a:rPr dirty="0"/>
              <a:t>? Co </a:t>
            </a:r>
            <a:r>
              <a:rPr dirty="0" err="1"/>
              <a:t>Państwo</a:t>
            </a:r>
            <a:r>
              <a:rPr dirty="0"/>
              <a:t> </a:t>
            </a:r>
            <a:r>
              <a:rPr dirty="0" err="1"/>
              <a:t>sądzicie</a:t>
            </a:r>
            <a:r>
              <a:rPr dirty="0"/>
              <a:t>? </a:t>
            </a:r>
            <a:r>
              <a:rPr dirty="0" err="1">
                <a:latin typeface="Sora Regular Bold"/>
                <a:ea typeface="Sora Regular Bold"/>
                <a:cs typeface="Sora Regular Bold"/>
                <a:sym typeface="Sora Regular Bold"/>
              </a:rPr>
              <a:t>Prosimy</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nadsyłać</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swoje</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propozycje</a:t>
            </a:r>
            <a:r>
              <a:rPr dirty="0">
                <a:latin typeface="Sora Regular Bold"/>
                <a:ea typeface="Sora Regular Bold"/>
                <a:cs typeface="Sora Regular Bold"/>
                <a:sym typeface="Sora Regular Bold"/>
              </a:rPr>
              <a:t> na </a:t>
            </a:r>
            <a:r>
              <a:rPr dirty="0" err="1">
                <a:latin typeface="Sora Regular Bold"/>
                <a:ea typeface="Sora Regular Bold"/>
                <a:cs typeface="Sora Regular Bold"/>
                <a:sym typeface="Sora Regular Bold"/>
              </a:rPr>
              <a:t>adres</a:t>
            </a:r>
            <a:r>
              <a:rPr dirty="0">
                <a:latin typeface="Sora Regular Bold"/>
                <a:ea typeface="Sora Regular Bold"/>
                <a:cs typeface="Sora Regular Bold"/>
                <a:sym typeface="Sora Regular Bold"/>
              </a:rPr>
              <a:t> e-mail: aspychala@um.swinoujscie.pl. </a:t>
            </a:r>
            <a:r>
              <a:rPr dirty="0" err="1">
                <a:latin typeface="Sora Regular Bold"/>
                <a:ea typeface="Sora Regular Bold"/>
                <a:cs typeface="Sora Regular Bold"/>
                <a:sym typeface="Sora Regular Bold"/>
              </a:rPr>
              <a:t>Czekamy</a:t>
            </a:r>
            <a:r>
              <a:rPr dirty="0">
                <a:latin typeface="Sora Regular Bold"/>
                <a:ea typeface="Sora Regular Bold"/>
                <a:cs typeface="Sora Regular Bold"/>
                <a:sym typeface="Sora Regular Bold"/>
              </a:rPr>
              <a:t> do 26 </a:t>
            </a:r>
            <a:r>
              <a:rPr dirty="0" err="1" smtClean="0">
                <a:latin typeface="Sora Regular Bold"/>
                <a:ea typeface="Sora Regular Bold"/>
                <a:cs typeface="Sora Regular Bold"/>
                <a:sym typeface="Sora Regular Bold"/>
              </a:rPr>
              <a:t>kwietnia</a:t>
            </a:r>
            <a:r>
              <a:rPr lang="pl-PL" dirty="0" smtClean="0">
                <a:latin typeface="Sora Regular Bold"/>
                <a:ea typeface="Sora Regular Bold"/>
                <a:cs typeface="Sora Regular Bold"/>
                <a:sym typeface="Sora Regular Bold"/>
              </a:rPr>
              <a:t>.</a:t>
            </a:r>
            <a:endParaRPr dirty="0">
              <a:latin typeface="Sora Regular Bold"/>
              <a:ea typeface="Sora Regular Bold"/>
              <a:cs typeface="Sora Regular Bold"/>
              <a:sym typeface="Sora Regular Bold"/>
            </a:endParaRPr>
          </a:p>
        </p:txBody>
      </p:sp>
      <p:sp>
        <p:nvSpPr>
          <p:cNvPr id="803" name="111"/>
          <p:cNvSpPr txBox="1"/>
          <p:nvPr/>
        </p:nvSpPr>
        <p:spPr>
          <a:xfrm>
            <a:off x="23427213" y="12793456"/>
            <a:ext cx="434341" cy="419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a:solidFill>
                  <a:srgbClr val="FFFFFF"/>
                </a:solidFill>
                <a:latin typeface="Sora Regular Regular"/>
                <a:ea typeface="Sora Regular Regular"/>
                <a:cs typeface="Sora Regular Regular"/>
                <a:sym typeface="Sora Regular Regular"/>
              </a:defRPr>
            </a:lvl1pPr>
          </a:lstStyle>
          <a:p>
            <a:r>
              <a:t>111</a:t>
            </a:r>
          </a:p>
        </p:txBody>
      </p:sp>
      <p:sp>
        <p:nvSpPr>
          <p:cNvPr id="7" name="Dodatkowe informacje…"/>
          <p:cNvSpPr txBox="1">
            <a:spLocks noGrp="1"/>
          </p:cNvSpPr>
          <p:nvPr>
            <p:ph type="title"/>
          </p:nvPr>
        </p:nvSpPr>
        <p:spPr>
          <a:xfrm>
            <a:off x="942082" y="1077359"/>
            <a:ext cx="22606614" cy="2202884"/>
          </a:xfrm>
          <a:prstGeom prst="rect">
            <a:avLst/>
          </a:prstGeom>
        </p:spPr>
        <p:txBody>
          <a:bodyPr>
            <a:normAutofit/>
          </a:bodyPr>
          <a:lstStyle/>
          <a:p>
            <a:pPr>
              <a:defRPr sz="7500" b="0" spc="-200">
                <a:solidFill>
                  <a:srgbClr val="ED7052"/>
                </a:solidFill>
                <a:latin typeface="Sora Regular Bold"/>
                <a:ea typeface="Sora Regular Bold"/>
                <a:cs typeface="Sora Regular Bold"/>
                <a:sym typeface="Sora Regular Bold"/>
              </a:defRPr>
            </a:pPr>
            <a:r>
              <a:rPr dirty="0" err="1" smtClean="0"/>
              <a:t>Dodatkow</a:t>
            </a:r>
            <a:r>
              <a:rPr lang="pl-PL" dirty="0" smtClean="0"/>
              <a:t>a informacja: </a:t>
            </a:r>
            <a:r>
              <a:rPr lang="pl-PL" sz="4000" dirty="0" smtClean="0">
                <a:solidFill>
                  <a:schemeClr val="tx1"/>
                </a:solidFill>
              </a:rPr>
              <a:t>przed rozpoczęciem konsultacji społecznych Twój Ruch </a:t>
            </a:r>
            <a:br>
              <a:rPr lang="pl-PL" sz="4000" dirty="0" smtClean="0">
                <a:solidFill>
                  <a:schemeClr val="tx1"/>
                </a:solidFill>
              </a:rPr>
            </a:br>
            <a:r>
              <a:rPr lang="pl-PL" sz="4000" dirty="0" smtClean="0">
                <a:solidFill>
                  <a:schemeClr val="tx1"/>
                </a:solidFill>
              </a:rPr>
              <a:t>w kwietniu 2021 r. przeprowadzone zostały konsultacje społeczne na temat węzła przesiadkowego kolejowo-promowo-autobusowego. </a:t>
            </a:r>
            <a:endParaRPr sz="4000" dirty="0">
              <a:solidFill>
                <a:schemeClr val="tx1"/>
              </a:solidFill>
            </a:endParaRPr>
          </a:p>
        </p:txBody>
      </p:sp>
    </p:spTree>
  </p:cSld>
  <p:clrMapOvr>
    <a:masterClrMapping/>
  </p:clrMapOvr>
  <p:transition spd="med"/>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5"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807" name="1. Witam,uwazam,ze miejsce na nowe przystanki powinno znaleźć się przy PEC po starym targowisku....Dlatego, że jest to pośrodku innych miejsc, wiec wszyscy mieliby dogodny dostęp w odległości skomunikowany z innymi blisko położonymi przystankami miejskim"/>
          <p:cNvSpPr txBox="1">
            <a:spLocks noGrp="1"/>
          </p:cNvSpPr>
          <p:nvPr>
            <p:ph type="body" idx="1"/>
          </p:nvPr>
        </p:nvSpPr>
        <p:spPr>
          <a:xfrm>
            <a:off x="1032417" y="3055888"/>
            <a:ext cx="22609008" cy="9196928"/>
          </a:xfrm>
          <a:prstGeom prst="rect">
            <a:avLst/>
          </a:prstGeom>
        </p:spPr>
        <p:txBody>
          <a:bodyPr lIns="50800" tIns="50800" rIns="50800" bIns="50800" numCol="2" spcCol="1130449"/>
          <a:lstStyle/>
          <a:p>
            <a:pPr defTabSz="416051">
              <a:defRPr sz="2200" b="0">
                <a:latin typeface="Sora Regular Regular"/>
                <a:ea typeface="Sora Regular Regular"/>
                <a:cs typeface="Sora Regular Regular"/>
                <a:sym typeface="Sora Regular Regular"/>
              </a:defRPr>
            </a:pPr>
            <a:endParaRPr lang="pl-PL" dirty="0" smtClean="0"/>
          </a:p>
          <a:p>
            <a:pPr defTabSz="416051">
              <a:defRPr sz="2200" b="0">
                <a:latin typeface="Sora Regular Regular"/>
                <a:ea typeface="Sora Regular Regular"/>
                <a:cs typeface="Sora Regular Regular"/>
                <a:sym typeface="Sora Regular Regular"/>
              </a:defRPr>
            </a:pPr>
            <a:endParaRPr lang="pl-PL" dirty="0" smtClean="0"/>
          </a:p>
          <a:p>
            <a:pPr defTabSz="416051">
              <a:defRPr sz="2200" b="0">
                <a:latin typeface="Sora Regular Regular"/>
                <a:ea typeface="Sora Regular Regular"/>
                <a:cs typeface="Sora Regular Regular"/>
                <a:sym typeface="Sora Regular Regular"/>
              </a:defRPr>
            </a:pPr>
            <a:endParaRPr lang="pl-PL" dirty="0"/>
          </a:p>
          <a:p>
            <a:pPr defTabSz="416051">
              <a:defRPr sz="2200" b="0">
                <a:latin typeface="Sora Regular Regular"/>
                <a:ea typeface="Sora Regular Regular"/>
                <a:cs typeface="Sora Regular Regular"/>
                <a:sym typeface="Sora Regular Regular"/>
              </a:defRPr>
            </a:pPr>
            <a:r>
              <a:rPr lang="pl-PL" dirty="0" smtClean="0"/>
              <a:t>Przykładowe opinie mieszkańców:</a:t>
            </a:r>
          </a:p>
          <a:p>
            <a:pPr algn="just" defTabSz="416051">
              <a:defRPr sz="2200" b="0">
                <a:latin typeface="Sora Regular Regular"/>
                <a:ea typeface="Sora Regular Regular"/>
                <a:cs typeface="Sora Regular Regular"/>
                <a:sym typeface="Sora Regular Regular"/>
              </a:defRPr>
            </a:pPr>
            <a:endParaRPr lang="pl-PL" dirty="0" smtClean="0"/>
          </a:p>
          <a:p>
            <a:pPr algn="just" defTabSz="416051">
              <a:defRPr sz="2200" b="0">
                <a:latin typeface="Sora Regular Regular"/>
                <a:ea typeface="Sora Regular Regular"/>
                <a:cs typeface="Sora Regular Regular"/>
                <a:sym typeface="Sora Regular Regular"/>
              </a:defRPr>
            </a:pPr>
            <a:r>
              <a:rPr dirty="0" smtClean="0"/>
              <a:t>1</a:t>
            </a:r>
            <a:r>
              <a:rPr dirty="0"/>
              <a:t>. </a:t>
            </a:r>
            <a:r>
              <a:rPr dirty="0" err="1">
                <a:latin typeface="Sora Regular ExtraLight"/>
                <a:ea typeface="Sora Regular ExtraLight"/>
                <a:cs typeface="Sora Regular ExtraLight"/>
                <a:sym typeface="Sora Regular ExtraLight"/>
              </a:rPr>
              <a:t>Witam,uwazam,ze</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miejsce</a:t>
            </a:r>
            <a:r>
              <a:rPr dirty="0">
                <a:latin typeface="Sora Regular ExtraLight"/>
                <a:ea typeface="Sora Regular ExtraLight"/>
                <a:cs typeface="Sora Regular ExtraLight"/>
                <a:sym typeface="Sora Regular ExtraLight"/>
              </a:rPr>
              <a:t> na </a:t>
            </a:r>
            <a:r>
              <a:rPr dirty="0" err="1">
                <a:latin typeface="Sora Regular ExtraLight"/>
                <a:ea typeface="Sora Regular ExtraLight"/>
                <a:cs typeface="Sora Regular ExtraLight"/>
                <a:sym typeface="Sora Regular ExtraLight"/>
              </a:rPr>
              <a:t>nowe</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przystanki</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powinno</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znaleźć</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się</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przy</a:t>
            </a:r>
            <a:r>
              <a:rPr dirty="0">
                <a:latin typeface="Sora Regular ExtraLight"/>
                <a:ea typeface="Sora Regular ExtraLight"/>
                <a:cs typeface="Sora Regular ExtraLight"/>
                <a:sym typeface="Sora Regular ExtraLight"/>
              </a:rPr>
              <a:t> PEC po </a:t>
            </a:r>
            <a:r>
              <a:rPr dirty="0" err="1">
                <a:latin typeface="Sora Regular ExtraLight"/>
                <a:ea typeface="Sora Regular ExtraLight"/>
                <a:cs typeface="Sora Regular ExtraLight"/>
                <a:sym typeface="Sora Regular ExtraLight"/>
              </a:rPr>
              <a:t>starym</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targowisku</a:t>
            </a:r>
            <a:r>
              <a:rPr dirty="0">
                <a:latin typeface="Sora Regular ExtraLight"/>
                <a:ea typeface="Sora Regular ExtraLight"/>
                <a:cs typeface="Sora Regular ExtraLight"/>
                <a:sym typeface="Sora Regular ExtraLight"/>
              </a:rPr>
              <a:t>....</a:t>
            </a:r>
            <a:r>
              <a:rPr dirty="0" err="1">
                <a:latin typeface="Sora Regular ExtraLight"/>
                <a:ea typeface="Sora Regular ExtraLight"/>
                <a:cs typeface="Sora Regular ExtraLight"/>
                <a:sym typeface="Sora Regular ExtraLight"/>
              </a:rPr>
              <a:t>Dlatego</a:t>
            </a:r>
            <a:r>
              <a:rPr dirty="0">
                <a:latin typeface="Sora Regular ExtraLight"/>
                <a:ea typeface="Sora Regular ExtraLight"/>
                <a:cs typeface="Sora Regular ExtraLight"/>
                <a:sym typeface="Sora Regular ExtraLight"/>
              </a:rPr>
              <a:t>, że jest to </a:t>
            </a:r>
            <a:r>
              <a:rPr dirty="0" err="1">
                <a:latin typeface="Sora Regular ExtraLight"/>
                <a:ea typeface="Sora Regular ExtraLight"/>
                <a:cs typeface="Sora Regular ExtraLight"/>
                <a:sym typeface="Sora Regular ExtraLight"/>
              </a:rPr>
              <a:t>pośrodku</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innych</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miejsc</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wiec</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wszyscy</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mieliby</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dogodny</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dostęp</a:t>
            </a:r>
            <a:r>
              <a:rPr dirty="0">
                <a:latin typeface="Sora Regular ExtraLight"/>
                <a:ea typeface="Sora Regular ExtraLight"/>
                <a:cs typeface="Sora Regular ExtraLight"/>
                <a:sym typeface="Sora Regular ExtraLight"/>
              </a:rPr>
              <a:t> w </a:t>
            </a:r>
            <a:r>
              <a:rPr dirty="0" err="1">
                <a:latin typeface="Sora Regular ExtraLight"/>
                <a:ea typeface="Sora Regular ExtraLight"/>
                <a:cs typeface="Sora Regular ExtraLight"/>
                <a:sym typeface="Sora Regular ExtraLight"/>
              </a:rPr>
              <a:t>odległości</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skomunikowany</a:t>
            </a:r>
            <a:r>
              <a:rPr dirty="0">
                <a:latin typeface="Sora Regular ExtraLight"/>
                <a:ea typeface="Sora Regular ExtraLight"/>
                <a:cs typeface="Sora Regular ExtraLight"/>
                <a:sym typeface="Sora Regular ExtraLight"/>
              </a:rPr>
              <a:t> z </a:t>
            </a:r>
            <a:r>
              <a:rPr dirty="0" err="1">
                <a:latin typeface="Sora Regular ExtraLight"/>
                <a:ea typeface="Sora Regular ExtraLight"/>
                <a:cs typeface="Sora Regular ExtraLight"/>
                <a:sym typeface="Sora Regular ExtraLight"/>
              </a:rPr>
              <a:t>innymi</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blisko</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położonymi</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przystankami</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miejskimi</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linii</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autobusowych</a:t>
            </a:r>
            <a:r>
              <a:rPr dirty="0">
                <a:latin typeface="Sora Regular ExtraLight"/>
                <a:ea typeface="Sora Regular ExtraLight"/>
                <a:cs typeface="Sora Regular ExtraLight"/>
                <a:sym typeface="Sora Regular ExtraLight"/>
              </a:rPr>
              <a:t>.</a:t>
            </a:r>
          </a:p>
          <a:p>
            <a:pPr algn="just" defTabSz="416051">
              <a:defRPr sz="2200" b="0">
                <a:latin typeface="Sora Regular ExtraLight"/>
                <a:ea typeface="Sora Regular ExtraLight"/>
                <a:cs typeface="Sora Regular ExtraLight"/>
                <a:sym typeface="Sora Regular ExtraLight"/>
              </a:defRPr>
            </a:pPr>
            <a:r>
              <a:rPr dirty="0" err="1"/>
              <a:t>Pozdrawiam</a:t>
            </a:r>
            <a:endParaRPr dirty="0"/>
          </a:p>
          <a:p>
            <a:pPr algn="just" defTabSz="416051">
              <a:defRPr sz="2200" b="0">
                <a:latin typeface="Sora Regular ExtraLight"/>
                <a:ea typeface="Sora Regular ExtraLight"/>
                <a:cs typeface="Sora Regular ExtraLight"/>
                <a:sym typeface="Sora Regular ExtraLight"/>
              </a:defRPr>
            </a:pPr>
            <a:r>
              <a:rPr dirty="0"/>
              <a:t>Irena</a:t>
            </a:r>
          </a:p>
          <a:p>
            <a:pPr algn="just" defTabSz="416051">
              <a:defRPr sz="2200" b="0">
                <a:latin typeface="Sora Regular Regular"/>
                <a:ea typeface="Sora Regular Regular"/>
                <a:cs typeface="Sora Regular Regular"/>
                <a:sym typeface="Sora Regular Regular"/>
              </a:defRPr>
            </a:pPr>
            <a:endParaRPr dirty="0"/>
          </a:p>
          <a:p>
            <a:pPr algn="just" defTabSz="416051">
              <a:defRPr sz="2200" b="0">
                <a:latin typeface="Sora Regular Regular"/>
                <a:ea typeface="Sora Regular Regular"/>
                <a:cs typeface="Sora Regular Regular"/>
                <a:sym typeface="Sora Regular Regular"/>
              </a:defRPr>
            </a:pPr>
            <a:r>
              <a:rPr dirty="0"/>
              <a:t>2. </a:t>
            </a:r>
            <a:r>
              <a:rPr dirty="0" err="1">
                <a:latin typeface="Sora Regular ExtraLight"/>
                <a:ea typeface="Sora Regular ExtraLight"/>
                <a:cs typeface="Sora Regular ExtraLight"/>
                <a:sym typeface="Sora Regular ExtraLight"/>
              </a:rPr>
              <a:t>Witam</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serdecznie</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Jako</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znawca</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i</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pasjonat</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systemu</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komunikacji</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publicznej</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chciałbym</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się</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wypowiedzieć</a:t>
            </a:r>
            <a:r>
              <a:rPr dirty="0">
                <a:latin typeface="Sora Regular ExtraLight"/>
                <a:ea typeface="Sora Regular ExtraLight"/>
                <a:cs typeface="Sora Regular ExtraLight"/>
                <a:sym typeface="Sora Regular ExtraLight"/>
              </a:rPr>
              <a:t> na temat </a:t>
            </a:r>
            <a:r>
              <a:rPr dirty="0" err="1">
                <a:latin typeface="Sora Regular ExtraLight"/>
                <a:ea typeface="Sora Regular ExtraLight"/>
                <a:cs typeface="Sora Regular ExtraLight"/>
                <a:sym typeface="Sora Regular ExtraLight"/>
              </a:rPr>
              <a:t>planu</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rozwoju</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komunikacji</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miejskiej</a:t>
            </a:r>
            <a:r>
              <a:rPr dirty="0">
                <a:latin typeface="Sora Regular ExtraLight"/>
                <a:ea typeface="Sora Regular ExtraLight"/>
                <a:cs typeface="Sora Regular ExtraLight"/>
                <a:sym typeface="Sora Regular ExtraLight"/>
              </a:rPr>
              <a:t> w Świnoujściu po otwarciu tunelu. W </a:t>
            </a:r>
            <a:r>
              <a:rPr dirty="0" err="1">
                <a:latin typeface="Sora Regular ExtraLight"/>
                <a:ea typeface="Sora Regular ExtraLight"/>
                <a:cs typeface="Sora Regular ExtraLight"/>
                <a:sym typeface="Sora Regular ExtraLight"/>
              </a:rPr>
              <a:t>mojej</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ocenie</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dworzec</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autobusowy</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powinien</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powstać</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przy</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stacji</a:t>
            </a:r>
            <a:r>
              <a:rPr dirty="0">
                <a:latin typeface="Sora Regular ExtraLight"/>
                <a:ea typeface="Sora Regular ExtraLight"/>
                <a:cs typeface="Sora Regular ExtraLight"/>
                <a:sym typeface="Sora Regular ExtraLight"/>
              </a:rPr>
              <a:t> UBB, </a:t>
            </a:r>
            <a:r>
              <a:rPr dirty="0" err="1">
                <a:latin typeface="Sora Regular ExtraLight"/>
                <a:ea typeface="Sora Regular ExtraLight"/>
                <a:cs typeface="Sora Regular ExtraLight"/>
                <a:sym typeface="Sora Regular ExtraLight"/>
              </a:rPr>
              <a:t>tworząc</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drugi</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węzeł</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przesiadkowy</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Rejon</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stacji</a:t>
            </a:r>
            <a:r>
              <a:rPr dirty="0">
                <a:latin typeface="Sora Regular ExtraLight"/>
                <a:ea typeface="Sora Regular ExtraLight"/>
                <a:cs typeface="Sora Regular ExtraLight"/>
                <a:sym typeface="Sora Regular ExtraLight"/>
              </a:rPr>
              <a:t> jest </a:t>
            </a:r>
            <a:r>
              <a:rPr dirty="0" err="1">
                <a:latin typeface="Sora Regular ExtraLight"/>
                <a:ea typeface="Sora Regular ExtraLight"/>
                <a:cs typeface="Sora Regular ExtraLight"/>
                <a:sym typeface="Sora Regular ExtraLight"/>
              </a:rPr>
              <a:t>dobrze</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skomunikowany</a:t>
            </a:r>
            <a:r>
              <a:rPr dirty="0">
                <a:latin typeface="Sora Regular ExtraLight"/>
                <a:ea typeface="Sora Regular ExtraLight"/>
                <a:cs typeface="Sora Regular ExtraLight"/>
                <a:sym typeface="Sora Regular ExtraLight"/>
              </a:rPr>
              <a:t> z </a:t>
            </a:r>
            <a:r>
              <a:rPr dirty="0" err="1">
                <a:latin typeface="Sora Regular ExtraLight"/>
                <a:ea typeface="Sora Regular ExtraLight"/>
                <a:cs typeface="Sora Regular ExtraLight"/>
                <a:sym typeface="Sora Regular ExtraLight"/>
              </a:rPr>
              <a:t>siecią</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komunikacji</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miejskiej</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Autobusy</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dalekobieżne</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jak</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i</a:t>
            </a:r>
            <a:r>
              <a:rPr dirty="0">
                <a:latin typeface="Sora Regular ExtraLight"/>
                <a:ea typeface="Sora Regular ExtraLight"/>
                <a:cs typeface="Sora Regular ExtraLight"/>
                <a:sym typeface="Sora Regular ExtraLight"/>
              </a:rPr>
              <a:t> busy do </a:t>
            </a:r>
            <a:r>
              <a:rPr dirty="0" err="1">
                <a:latin typeface="Sora Regular ExtraLight"/>
                <a:ea typeface="Sora Regular ExtraLight"/>
                <a:cs typeface="Sora Regular ExtraLight"/>
                <a:sym typeface="Sora Regular ExtraLight"/>
              </a:rPr>
              <a:t>Szczecina</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będą</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również</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stanowiły</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zachętę</a:t>
            </a:r>
            <a:r>
              <a:rPr dirty="0">
                <a:latin typeface="Sora Regular ExtraLight"/>
                <a:ea typeface="Sora Regular ExtraLight"/>
                <a:cs typeface="Sora Regular ExtraLight"/>
                <a:sym typeface="Sora Regular ExtraLight"/>
              </a:rPr>
              <a:t> dla </a:t>
            </a:r>
            <a:r>
              <a:rPr dirty="0" err="1">
                <a:latin typeface="Sora Regular ExtraLight"/>
                <a:ea typeface="Sora Regular ExtraLight"/>
                <a:cs typeface="Sora Regular ExtraLight"/>
                <a:sym typeface="Sora Regular ExtraLight"/>
              </a:rPr>
              <a:t>naszych</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niemieckich</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sąsiadów</a:t>
            </a:r>
            <a:r>
              <a:rPr dirty="0">
                <a:latin typeface="Sora Regular ExtraLight"/>
                <a:ea typeface="Sora Regular ExtraLight"/>
                <a:cs typeface="Sora Regular ExtraLight"/>
                <a:sym typeface="Sora Regular ExtraLight"/>
              </a:rPr>
              <a:t> do </a:t>
            </a:r>
            <a:r>
              <a:rPr dirty="0" err="1">
                <a:latin typeface="Sora Regular ExtraLight"/>
                <a:ea typeface="Sora Regular ExtraLight"/>
                <a:cs typeface="Sora Regular ExtraLight"/>
                <a:sym typeface="Sora Regular ExtraLight"/>
              </a:rPr>
              <a:t>zwiedzania</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Pomorza</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zachodniego</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Przy</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okazji</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omawianego</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dworca</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autobusowego</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nasuwa</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się</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pytanie</a:t>
            </a:r>
            <a:r>
              <a:rPr dirty="0">
                <a:latin typeface="Sora Regular ExtraLight"/>
                <a:ea typeface="Sora Regular ExtraLight"/>
                <a:cs typeface="Sora Regular ExtraLight"/>
                <a:sym typeface="Sora Regular ExtraLight"/>
              </a:rPr>
              <a:t> o </a:t>
            </a:r>
            <a:r>
              <a:rPr dirty="0" err="1">
                <a:latin typeface="Sora Regular ExtraLight"/>
                <a:ea typeface="Sora Regular ExtraLight"/>
                <a:cs typeface="Sora Regular ExtraLight"/>
                <a:sym typeface="Sora Regular ExtraLight"/>
              </a:rPr>
              <a:t>przyszłość</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komunikacji</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miejskiej</a:t>
            </a:r>
            <a:r>
              <a:rPr dirty="0">
                <a:latin typeface="Sora Regular ExtraLight"/>
                <a:ea typeface="Sora Regular ExtraLight"/>
                <a:cs typeface="Sora Regular ExtraLight"/>
                <a:sym typeface="Sora Regular ExtraLight"/>
              </a:rPr>
              <a:t> po otwarciu tunelu. </a:t>
            </a:r>
            <a:r>
              <a:rPr dirty="0" err="1">
                <a:latin typeface="Sora Regular ExtraLight"/>
                <a:ea typeface="Sora Regular ExtraLight"/>
                <a:cs typeface="Sora Regular ExtraLight"/>
                <a:sym typeface="Sora Regular ExtraLight"/>
              </a:rPr>
              <a:t>Czy</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linie</a:t>
            </a:r>
            <a:r>
              <a:rPr dirty="0">
                <a:latin typeface="Sora Regular ExtraLight"/>
                <a:ea typeface="Sora Regular ExtraLight"/>
                <a:cs typeface="Sora Regular ExtraLight"/>
                <a:sym typeface="Sora Regular ExtraLight"/>
              </a:rPr>
              <a:t> np. 10 z </a:t>
            </a:r>
            <a:r>
              <a:rPr dirty="0" err="1">
                <a:latin typeface="Sora Regular ExtraLight"/>
                <a:ea typeface="Sora Regular ExtraLight"/>
                <a:cs typeface="Sora Regular ExtraLight"/>
                <a:sym typeface="Sora Regular ExtraLight"/>
              </a:rPr>
              <a:t>Międzyzdrojów</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również</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nie</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przeciągnąć</a:t>
            </a:r>
            <a:r>
              <a:rPr dirty="0">
                <a:latin typeface="Sora Regular ExtraLight"/>
                <a:ea typeface="Sora Regular ExtraLight"/>
                <a:cs typeface="Sora Regular ExtraLight"/>
                <a:sym typeface="Sora Regular ExtraLight"/>
              </a:rPr>
              <a:t>" na </a:t>
            </a:r>
            <a:r>
              <a:rPr dirty="0" err="1">
                <a:latin typeface="Sora Regular ExtraLight"/>
                <a:ea typeface="Sora Regular ExtraLight"/>
                <a:cs typeface="Sora Regular ExtraLight"/>
                <a:sym typeface="Sora Regular ExtraLight"/>
              </a:rPr>
              <a:t>lewobrzeże</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Tak</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samo</a:t>
            </a:r>
            <a:r>
              <a:rPr dirty="0">
                <a:latin typeface="Sora Regular ExtraLight"/>
                <a:ea typeface="Sora Regular ExtraLight"/>
                <a:cs typeface="Sora Regular ExtraLight"/>
                <a:sym typeface="Sora Regular ExtraLight"/>
              </a:rPr>
              <a:t> 5 </a:t>
            </a:r>
            <a:r>
              <a:rPr dirty="0" err="1">
                <a:latin typeface="Sora Regular ExtraLight"/>
                <a:ea typeface="Sora Regular ExtraLight"/>
                <a:cs typeface="Sora Regular ExtraLight"/>
                <a:sym typeface="Sora Regular ExtraLight"/>
              </a:rPr>
              <a:t>i</a:t>
            </a:r>
            <a:r>
              <a:rPr dirty="0">
                <a:latin typeface="Sora Regular ExtraLight"/>
                <a:ea typeface="Sora Regular ExtraLight"/>
                <a:cs typeface="Sora Regular ExtraLight"/>
                <a:sym typeface="Sora Regular ExtraLight"/>
              </a:rPr>
              <a:t> 7. </a:t>
            </a:r>
            <a:r>
              <a:rPr dirty="0" err="1">
                <a:latin typeface="Sora Regular ExtraLight"/>
                <a:ea typeface="Sora Regular ExtraLight"/>
                <a:cs typeface="Sora Regular ExtraLight"/>
                <a:sym typeface="Sora Regular ExtraLight"/>
              </a:rPr>
              <a:t>Jeśli</a:t>
            </a:r>
            <a:r>
              <a:rPr dirty="0">
                <a:latin typeface="Sora Regular ExtraLight"/>
                <a:ea typeface="Sora Regular ExtraLight"/>
                <a:cs typeface="Sora Regular ExtraLight"/>
                <a:sym typeface="Sora Regular ExtraLight"/>
              </a:rPr>
              <a:t> to </a:t>
            </a:r>
            <a:r>
              <a:rPr dirty="0" err="1">
                <a:latin typeface="Sora Regular ExtraLight"/>
                <a:ea typeface="Sora Regular ExtraLight"/>
                <a:cs typeface="Sora Regular ExtraLight"/>
                <a:sym typeface="Sora Regular ExtraLight"/>
              </a:rPr>
              <a:t>tak</a:t>
            </a:r>
            <a:r>
              <a:rPr dirty="0">
                <a:latin typeface="Sora Regular ExtraLight"/>
                <a:ea typeface="Sora Regular ExtraLight"/>
                <a:cs typeface="Sora Regular ExtraLight"/>
                <a:sym typeface="Sora Regular ExtraLight"/>
              </a:rPr>
              <a:t>, to </a:t>
            </a:r>
            <a:r>
              <a:rPr dirty="0" err="1">
                <a:latin typeface="Sora Regular ExtraLight"/>
                <a:ea typeface="Sora Regular ExtraLight"/>
                <a:cs typeface="Sora Regular ExtraLight"/>
                <a:sym typeface="Sora Regular ExtraLight"/>
              </a:rPr>
              <a:t>gdzie</a:t>
            </a:r>
            <a:r>
              <a:rPr dirty="0">
                <a:latin typeface="Sora Regular ExtraLight"/>
                <a:ea typeface="Sora Regular ExtraLight"/>
                <a:cs typeface="Sora Regular ExtraLight"/>
                <a:sym typeface="Sora Regular ExtraLight"/>
              </a:rPr>
              <a:t>? W </a:t>
            </a:r>
            <a:r>
              <a:rPr dirty="0" err="1">
                <a:latin typeface="Sora Regular ExtraLight"/>
                <a:ea typeface="Sora Regular ExtraLight"/>
                <a:cs typeface="Sora Regular ExtraLight"/>
                <a:sym typeface="Sora Regular ExtraLight"/>
              </a:rPr>
              <a:t>chwili</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obecnej</a:t>
            </a:r>
            <a:r>
              <a:rPr dirty="0">
                <a:latin typeface="Sora Regular ExtraLight"/>
                <a:ea typeface="Sora Regular ExtraLight"/>
                <a:cs typeface="Sora Regular ExtraLight"/>
                <a:sym typeface="Sora Regular ExtraLight"/>
              </a:rPr>
              <a:t>, po </a:t>
            </a:r>
            <a:r>
              <a:rPr dirty="0" err="1">
                <a:latin typeface="Sora Regular ExtraLight"/>
                <a:ea typeface="Sora Regular ExtraLight"/>
                <a:cs typeface="Sora Regular ExtraLight"/>
                <a:sym typeface="Sora Regular ExtraLight"/>
              </a:rPr>
              <a:t>zejściu</a:t>
            </a:r>
            <a:r>
              <a:rPr dirty="0">
                <a:latin typeface="Sora Regular ExtraLight"/>
                <a:ea typeface="Sora Regular ExtraLight"/>
                <a:cs typeface="Sora Regular ExtraLight"/>
                <a:sym typeface="Sora Regular ExtraLight"/>
              </a:rPr>
              <a:t> z </a:t>
            </a:r>
            <a:r>
              <a:rPr dirty="0" err="1">
                <a:latin typeface="Sora Regular ExtraLight"/>
                <a:ea typeface="Sora Regular ExtraLight"/>
                <a:cs typeface="Sora Regular ExtraLight"/>
                <a:sym typeface="Sora Regular ExtraLight"/>
              </a:rPr>
              <a:t>promu</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mamy</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możliwość</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wyboru</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kierunku</a:t>
            </a:r>
            <a:r>
              <a:rPr dirty="0">
                <a:latin typeface="Sora Regular ExtraLight"/>
                <a:ea typeface="Sora Regular ExtraLight"/>
                <a:cs typeface="Sora Regular ExtraLight"/>
                <a:sym typeface="Sora Regular ExtraLight"/>
              </a:rPr>
              <a:t> w </a:t>
            </a:r>
            <a:r>
              <a:rPr dirty="0" err="1">
                <a:latin typeface="Sora Regular ExtraLight"/>
                <a:ea typeface="Sora Regular ExtraLight"/>
                <a:cs typeface="Sora Regular ExtraLight"/>
                <a:sym typeface="Sora Regular ExtraLight"/>
              </a:rPr>
              <a:t>którym</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chcemy</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się</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poruszać</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autobusem</a:t>
            </a:r>
            <a:r>
              <a:rPr dirty="0">
                <a:latin typeface="Sora Regular ExtraLight"/>
                <a:ea typeface="Sora Regular ExtraLight"/>
                <a:cs typeface="Sora Regular ExtraLight"/>
                <a:sym typeface="Sora Regular ExtraLight"/>
              </a:rPr>
              <a:t>. (o </a:t>
            </a:r>
            <a:r>
              <a:rPr dirty="0" err="1">
                <a:latin typeface="Sora Regular ExtraLight"/>
                <a:ea typeface="Sora Regular ExtraLight"/>
                <a:cs typeface="Sora Regular ExtraLight"/>
                <a:sym typeface="Sora Regular ExtraLight"/>
              </a:rPr>
              <a:t>ile</a:t>
            </a:r>
            <a:r>
              <a:rPr dirty="0">
                <a:latin typeface="Sora Regular ExtraLight"/>
                <a:ea typeface="Sora Regular ExtraLight"/>
                <a:cs typeface="Sora Regular ExtraLight"/>
                <a:sym typeface="Sora Regular ExtraLight"/>
              </a:rPr>
              <a:t> to </a:t>
            </a:r>
            <a:r>
              <a:rPr dirty="0" err="1">
                <a:latin typeface="Sora Regular ExtraLight"/>
                <a:ea typeface="Sora Regular ExtraLight"/>
                <a:cs typeface="Sora Regular ExtraLight"/>
                <a:sym typeface="Sora Regular ExtraLight"/>
              </a:rPr>
              <a:t>nie</a:t>
            </a:r>
            <a:r>
              <a:rPr dirty="0">
                <a:latin typeface="Sora Regular ExtraLight"/>
                <a:ea typeface="Sora Regular ExtraLight"/>
                <a:cs typeface="Sora Regular ExtraLight"/>
                <a:sym typeface="Sora Regular ExtraLight"/>
              </a:rPr>
              <a:t> weekend </a:t>
            </a:r>
            <a:r>
              <a:rPr dirty="0" err="1">
                <a:latin typeface="Sora Regular ExtraLight"/>
                <a:ea typeface="Sora Regular ExtraLight"/>
                <a:cs typeface="Sora Regular ExtraLight"/>
                <a:sym typeface="Sora Regular ExtraLight"/>
              </a:rPr>
              <a:t>i</a:t>
            </a:r>
            <a:r>
              <a:rPr dirty="0">
                <a:latin typeface="Sora Regular ExtraLight"/>
                <a:ea typeface="Sora Regular ExtraLight"/>
                <a:cs typeface="Sora Regular ExtraLight"/>
                <a:sym typeface="Sora Regular ExtraLight"/>
              </a:rPr>
              <a:t> autobus co </a:t>
            </a:r>
            <a:r>
              <a:rPr dirty="0" err="1">
                <a:latin typeface="Sora Regular ExtraLight"/>
                <a:ea typeface="Sora Regular ExtraLight"/>
                <a:cs typeface="Sora Regular ExtraLight"/>
                <a:sym typeface="Sora Regular ExtraLight"/>
              </a:rPr>
              <a:t>godzinę</a:t>
            </a:r>
            <a:r>
              <a:rPr dirty="0">
                <a:latin typeface="Sora Regular ExtraLight"/>
                <a:ea typeface="Sora Regular ExtraLight"/>
                <a:cs typeface="Sora Regular ExtraLight"/>
                <a:sym typeface="Sora Regular ExtraLight"/>
              </a:rPr>
              <a:t>) W </a:t>
            </a:r>
            <a:r>
              <a:rPr dirty="0" err="1">
                <a:latin typeface="Sora Regular ExtraLight"/>
                <a:ea typeface="Sora Regular ExtraLight"/>
                <a:cs typeface="Sora Regular ExtraLight"/>
                <a:sym typeface="Sora Regular ExtraLight"/>
              </a:rPr>
              <a:t>przyszłości</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taki</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wybór</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linii</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musi</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być</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już</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możliwy</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przy</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węźle</a:t>
            </a:r>
            <a:r>
              <a:rPr dirty="0">
                <a:latin typeface="Sora Regular ExtraLight"/>
                <a:ea typeface="Sora Regular ExtraLight"/>
                <a:cs typeface="Sora Regular ExtraLight"/>
                <a:sym typeface="Sora Regular ExtraLight"/>
              </a:rPr>
              <a:t> na </a:t>
            </a:r>
            <a:r>
              <a:rPr dirty="0" err="1">
                <a:latin typeface="Sora Regular ExtraLight"/>
                <a:ea typeface="Sora Regular ExtraLight"/>
                <a:cs typeface="Sora Regular ExtraLight"/>
                <a:sym typeface="Sora Regular ExtraLight"/>
              </a:rPr>
              <a:t>Warszowie</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Dlatego</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mamy</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dwie</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opcje</a:t>
            </a:r>
            <a:r>
              <a:rPr dirty="0">
                <a:latin typeface="Sora Regular ExtraLight"/>
                <a:ea typeface="Sora Regular ExtraLight"/>
                <a:cs typeface="Sora Regular ExtraLight"/>
                <a:sym typeface="Sora Regular ExtraLight"/>
              </a:rPr>
              <a:t>:</a:t>
            </a:r>
          </a:p>
          <a:p>
            <a:pPr algn="just" defTabSz="416051">
              <a:defRPr sz="2200" b="0">
                <a:latin typeface="Sora Regular ExtraLight"/>
                <a:ea typeface="Sora Regular ExtraLight"/>
                <a:cs typeface="Sora Regular ExtraLight"/>
                <a:sym typeface="Sora Regular ExtraLight"/>
              </a:defRPr>
            </a:pPr>
            <a:endParaRPr lang="pl-PL" dirty="0" smtClean="0"/>
          </a:p>
          <a:p>
            <a:pPr algn="just" defTabSz="416051">
              <a:defRPr sz="2200" b="0">
                <a:latin typeface="Sora Regular ExtraLight"/>
                <a:ea typeface="Sora Regular ExtraLight"/>
                <a:cs typeface="Sora Regular ExtraLight"/>
                <a:sym typeface="Sora Regular ExtraLight"/>
              </a:defRPr>
            </a:pPr>
            <a:endParaRPr lang="pl-PL" dirty="0"/>
          </a:p>
          <a:p>
            <a:pPr algn="just" defTabSz="416051">
              <a:defRPr sz="2200" b="0">
                <a:latin typeface="Sora Regular ExtraLight"/>
                <a:ea typeface="Sora Regular ExtraLight"/>
                <a:cs typeface="Sora Regular ExtraLight"/>
                <a:sym typeface="Sora Regular ExtraLight"/>
              </a:defRPr>
            </a:pPr>
            <a:endParaRPr lang="pl-PL" dirty="0" smtClean="0"/>
          </a:p>
          <a:p>
            <a:pPr algn="just" defTabSz="416051">
              <a:defRPr sz="2200" b="0">
                <a:latin typeface="Sora Regular ExtraLight"/>
                <a:ea typeface="Sora Regular ExtraLight"/>
                <a:cs typeface="Sora Regular ExtraLight"/>
                <a:sym typeface="Sora Regular ExtraLight"/>
              </a:defRPr>
            </a:pPr>
            <a:r>
              <a:rPr dirty="0" err="1" smtClean="0"/>
              <a:t>Uruchamiamy</a:t>
            </a:r>
            <a:r>
              <a:rPr dirty="0" smtClean="0"/>
              <a:t> </a:t>
            </a:r>
            <a:r>
              <a:rPr dirty="0" err="1"/>
              <a:t>nowe</a:t>
            </a:r>
            <a:r>
              <a:rPr dirty="0"/>
              <a:t> </a:t>
            </a:r>
            <a:r>
              <a:rPr dirty="0" err="1"/>
              <a:t>linie</a:t>
            </a:r>
            <a:r>
              <a:rPr dirty="0"/>
              <a:t> "</a:t>
            </a:r>
            <a:r>
              <a:rPr dirty="0" err="1"/>
              <a:t>tunelowe</a:t>
            </a:r>
            <a:r>
              <a:rPr dirty="0"/>
              <a:t>" </a:t>
            </a:r>
            <a:r>
              <a:rPr dirty="0" err="1"/>
              <a:t>albo</a:t>
            </a:r>
            <a:r>
              <a:rPr dirty="0"/>
              <a:t> </a:t>
            </a:r>
            <a:r>
              <a:rPr dirty="0" err="1"/>
              <a:t>przeorganizujemy</a:t>
            </a:r>
            <a:r>
              <a:rPr dirty="0"/>
              <a:t> </a:t>
            </a:r>
            <a:r>
              <a:rPr dirty="0" err="1"/>
              <a:t>obecne</a:t>
            </a:r>
            <a:r>
              <a:rPr dirty="0"/>
              <a:t>. W </a:t>
            </a:r>
            <a:r>
              <a:rPr dirty="0" err="1"/>
              <a:t>mojej</a:t>
            </a:r>
            <a:r>
              <a:rPr dirty="0"/>
              <a:t> </a:t>
            </a:r>
            <a:r>
              <a:rPr dirty="0" err="1"/>
              <a:t>ocenie</a:t>
            </a:r>
            <a:r>
              <a:rPr dirty="0"/>
              <a:t>, </a:t>
            </a:r>
            <a:r>
              <a:rPr dirty="0" err="1"/>
              <a:t>warto</a:t>
            </a:r>
            <a:r>
              <a:rPr dirty="0"/>
              <a:t> </a:t>
            </a:r>
            <a:r>
              <a:rPr dirty="0" err="1"/>
              <a:t>rozważyć</a:t>
            </a:r>
            <a:r>
              <a:rPr dirty="0"/>
              <a:t> </a:t>
            </a:r>
            <a:r>
              <a:rPr dirty="0" err="1"/>
              <a:t>tą</a:t>
            </a:r>
            <a:r>
              <a:rPr dirty="0"/>
              <a:t> </a:t>
            </a:r>
            <a:r>
              <a:rPr dirty="0" err="1"/>
              <a:t>drugą</a:t>
            </a:r>
            <a:r>
              <a:rPr dirty="0"/>
              <a:t> </a:t>
            </a:r>
            <a:r>
              <a:rPr dirty="0" err="1"/>
              <a:t>opcję</a:t>
            </a:r>
            <a:r>
              <a:rPr dirty="0"/>
              <a:t> a </a:t>
            </a:r>
            <a:r>
              <a:rPr dirty="0" err="1"/>
              <a:t>dokładniej</a:t>
            </a:r>
            <a:r>
              <a:rPr dirty="0"/>
              <a:t>: </a:t>
            </a:r>
            <a:r>
              <a:rPr dirty="0" err="1"/>
              <a:t>Linie</a:t>
            </a:r>
            <a:r>
              <a:rPr dirty="0"/>
              <a:t> A </a:t>
            </a:r>
            <a:r>
              <a:rPr dirty="0" err="1"/>
              <a:t>i</a:t>
            </a:r>
            <a:r>
              <a:rPr dirty="0"/>
              <a:t> B </a:t>
            </a:r>
            <a:r>
              <a:rPr dirty="0" err="1"/>
              <a:t>kierujemy</a:t>
            </a:r>
            <a:r>
              <a:rPr dirty="0"/>
              <a:t> </a:t>
            </a:r>
            <a:r>
              <a:rPr dirty="0" err="1"/>
              <a:t>zamiast</a:t>
            </a:r>
            <a:r>
              <a:rPr dirty="0"/>
              <a:t> </a:t>
            </a:r>
            <a:r>
              <a:rPr dirty="0" err="1"/>
              <a:t>Kapitanatu</a:t>
            </a:r>
            <a:r>
              <a:rPr dirty="0"/>
              <a:t> - na </a:t>
            </a:r>
            <a:r>
              <a:rPr dirty="0" err="1"/>
              <a:t>Dworcową</a:t>
            </a:r>
            <a:r>
              <a:rPr dirty="0"/>
              <a:t>. </a:t>
            </a:r>
            <a:r>
              <a:rPr dirty="0" err="1"/>
              <a:t>Dzięki</a:t>
            </a:r>
            <a:r>
              <a:rPr dirty="0"/>
              <a:t> </a:t>
            </a:r>
            <a:r>
              <a:rPr dirty="0" err="1"/>
              <a:t>temu</a:t>
            </a:r>
            <a:r>
              <a:rPr dirty="0"/>
              <a:t> </a:t>
            </a:r>
            <a:r>
              <a:rPr dirty="0" err="1"/>
              <a:t>już</a:t>
            </a:r>
            <a:r>
              <a:rPr dirty="0"/>
              <a:t> </a:t>
            </a:r>
            <a:r>
              <a:rPr dirty="0" err="1"/>
              <a:t>spod</a:t>
            </a:r>
            <a:r>
              <a:rPr dirty="0"/>
              <a:t> </a:t>
            </a:r>
            <a:r>
              <a:rPr dirty="0" err="1"/>
              <a:t>dworca</a:t>
            </a:r>
            <a:r>
              <a:rPr dirty="0"/>
              <a:t> PKP </a:t>
            </a:r>
            <a:r>
              <a:rPr dirty="0" err="1"/>
              <a:t>dojedziemy</a:t>
            </a:r>
            <a:r>
              <a:rPr dirty="0"/>
              <a:t> w </a:t>
            </a:r>
            <a:r>
              <a:rPr dirty="0" err="1"/>
              <a:t>prawie</a:t>
            </a:r>
            <a:r>
              <a:rPr dirty="0"/>
              <a:t> </a:t>
            </a:r>
            <a:r>
              <a:rPr dirty="0" err="1"/>
              <a:t>każde</a:t>
            </a:r>
            <a:r>
              <a:rPr dirty="0"/>
              <a:t> </a:t>
            </a:r>
            <a:r>
              <a:rPr dirty="0" err="1"/>
              <a:t>miejsce</a:t>
            </a:r>
            <a:r>
              <a:rPr dirty="0"/>
              <a:t> w </a:t>
            </a:r>
            <a:r>
              <a:rPr dirty="0" err="1"/>
              <a:t>lewobrzeżnym</a:t>
            </a:r>
            <a:r>
              <a:rPr dirty="0"/>
              <a:t> Świnoujściu. </a:t>
            </a:r>
            <a:r>
              <a:rPr dirty="0" err="1"/>
              <a:t>Trasa</a:t>
            </a:r>
            <a:r>
              <a:rPr dirty="0"/>
              <a:t> po </a:t>
            </a:r>
            <a:r>
              <a:rPr dirty="0" err="1"/>
              <a:t>tej</a:t>
            </a:r>
            <a:r>
              <a:rPr dirty="0"/>
              <a:t> </a:t>
            </a:r>
            <a:r>
              <a:rPr dirty="0" err="1"/>
              <a:t>stronie</a:t>
            </a:r>
            <a:r>
              <a:rPr dirty="0"/>
              <a:t> </a:t>
            </a:r>
            <a:r>
              <a:rPr dirty="0" err="1"/>
              <a:t>nie</a:t>
            </a:r>
            <a:r>
              <a:rPr dirty="0"/>
              <a:t> </a:t>
            </a:r>
            <a:r>
              <a:rPr dirty="0" err="1"/>
              <a:t>zmieni</a:t>
            </a:r>
            <a:r>
              <a:rPr dirty="0"/>
              <a:t> </a:t>
            </a:r>
            <a:r>
              <a:rPr dirty="0" err="1"/>
              <a:t>się</a:t>
            </a:r>
            <a:r>
              <a:rPr dirty="0"/>
              <a:t> </a:t>
            </a:r>
            <a:r>
              <a:rPr dirty="0" err="1"/>
              <a:t>znacząco</a:t>
            </a:r>
            <a:r>
              <a:rPr dirty="0"/>
              <a:t>. </a:t>
            </a:r>
            <a:r>
              <a:rPr dirty="0" err="1"/>
              <a:t>Linia</a:t>
            </a:r>
            <a:r>
              <a:rPr dirty="0"/>
              <a:t> A po </a:t>
            </a:r>
            <a:endParaRPr lang="pl-PL" dirty="0" smtClean="0"/>
          </a:p>
          <a:p>
            <a:pPr algn="just" defTabSz="416051">
              <a:defRPr sz="2200" b="0">
                <a:latin typeface="Sora Regular ExtraLight"/>
                <a:ea typeface="Sora Regular ExtraLight"/>
                <a:cs typeface="Sora Regular ExtraLight"/>
                <a:sym typeface="Sora Regular ExtraLight"/>
              </a:defRPr>
            </a:pPr>
            <a:r>
              <a:rPr dirty="0" err="1" smtClean="0"/>
              <a:t>przejechaniu</a:t>
            </a:r>
            <a:r>
              <a:rPr dirty="0" smtClean="0"/>
              <a:t> </a:t>
            </a:r>
            <a:r>
              <a:rPr dirty="0"/>
              <a:t>tunelu </a:t>
            </a:r>
            <a:r>
              <a:rPr dirty="0" err="1"/>
              <a:t>pojedzie</a:t>
            </a:r>
            <a:r>
              <a:rPr dirty="0"/>
              <a:t> </a:t>
            </a:r>
            <a:r>
              <a:rPr dirty="0" err="1"/>
              <a:t>Grunwaldzką</a:t>
            </a:r>
            <a:r>
              <a:rPr dirty="0"/>
              <a:t>- </a:t>
            </a:r>
            <a:r>
              <a:rPr dirty="0" err="1"/>
              <a:t>Plac</a:t>
            </a:r>
            <a:r>
              <a:rPr dirty="0"/>
              <a:t> </a:t>
            </a:r>
            <a:r>
              <a:rPr dirty="0" err="1"/>
              <a:t>Kościelny</a:t>
            </a:r>
            <a:r>
              <a:rPr dirty="0"/>
              <a:t> </a:t>
            </a:r>
            <a:r>
              <a:rPr dirty="0" err="1"/>
              <a:t>i</a:t>
            </a:r>
            <a:r>
              <a:rPr dirty="0"/>
              <a:t> </a:t>
            </a:r>
            <a:r>
              <a:rPr dirty="0" err="1"/>
              <a:t>dalej</a:t>
            </a:r>
            <a:r>
              <a:rPr dirty="0"/>
              <a:t> </a:t>
            </a:r>
            <a:r>
              <a:rPr dirty="0" err="1"/>
              <a:t>jak</a:t>
            </a:r>
            <a:r>
              <a:rPr dirty="0"/>
              <a:t> </a:t>
            </a:r>
            <a:r>
              <a:rPr dirty="0" err="1"/>
              <a:t>obecnie</a:t>
            </a:r>
            <a:r>
              <a:rPr dirty="0"/>
              <a:t> </a:t>
            </a:r>
            <a:r>
              <a:rPr dirty="0" err="1"/>
              <a:t>przez</a:t>
            </a:r>
            <a:r>
              <a:rPr dirty="0"/>
              <a:t> </a:t>
            </a:r>
            <a:r>
              <a:rPr dirty="0" err="1"/>
              <a:t>Dzielnicę</a:t>
            </a:r>
            <a:r>
              <a:rPr dirty="0"/>
              <a:t> </a:t>
            </a:r>
            <a:r>
              <a:rPr dirty="0" err="1"/>
              <a:t>Nadmorską</a:t>
            </a:r>
            <a:r>
              <a:rPr dirty="0"/>
              <a:t>, </a:t>
            </a:r>
            <a:r>
              <a:rPr dirty="0" err="1"/>
              <a:t>Posejdon</a:t>
            </a:r>
            <a:r>
              <a:rPr dirty="0"/>
              <a:t>, </a:t>
            </a:r>
            <a:r>
              <a:rPr dirty="0" err="1"/>
              <a:t>Matejki</a:t>
            </a:r>
            <a:r>
              <a:rPr dirty="0"/>
              <a:t>, </a:t>
            </a:r>
            <a:r>
              <a:rPr dirty="0" err="1"/>
              <a:t>Zachodnie</a:t>
            </a:r>
            <a:r>
              <a:rPr dirty="0"/>
              <a:t>, </a:t>
            </a:r>
            <a:r>
              <a:rPr dirty="0" err="1"/>
              <a:t>Grunwaldzką</a:t>
            </a:r>
            <a:r>
              <a:rPr dirty="0"/>
              <a:t> </a:t>
            </a:r>
            <a:r>
              <a:rPr dirty="0" err="1"/>
              <a:t>i</a:t>
            </a:r>
            <a:r>
              <a:rPr dirty="0"/>
              <a:t> </a:t>
            </a:r>
            <a:r>
              <a:rPr dirty="0" err="1"/>
              <a:t>skręci</a:t>
            </a:r>
            <a:r>
              <a:rPr dirty="0"/>
              <a:t> w </a:t>
            </a:r>
            <a:r>
              <a:rPr dirty="0" err="1"/>
              <a:t>prawo</a:t>
            </a:r>
            <a:r>
              <a:rPr dirty="0"/>
              <a:t> w </a:t>
            </a:r>
            <a:r>
              <a:rPr dirty="0" err="1"/>
              <a:t>Nowokarsiborską</a:t>
            </a:r>
            <a:r>
              <a:rPr dirty="0"/>
              <a:t> </a:t>
            </a:r>
            <a:r>
              <a:rPr dirty="0" err="1"/>
              <a:t>udając</a:t>
            </a:r>
            <a:r>
              <a:rPr dirty="0"/>
              <a:t> </a:t>
            </a:r>
            <a:r>
              <a:rPr dirty="0" err="1"/>
              <a:t>się</a:t>
            </a:r>
            <a:r>
              <a:rPr dirty="0"/>
              <a:t> w </a:t>
            </a:r>
            <a:r>
              <a:rPr dirty="0" err="1"/>
              <a:t>stronę</a:t>
            </a:r>
            <a:r>
              <a:rPr dirty="0"/>
              <a:t> tunelu </a:t>
            </a:r>
            <a:r>
              <a:rPr dirty="0" err="1"/>
              <a:t>i</a:t>
            </a:r>
            <a:r>
              <a:rPr dirty="0"/>
              <a:t> </a:t>
            </a:r>
            <a:r>
              <a:rPr dirty="0" err="1"/>
              <a:t>dworca</a:t>
            </a:r>
            <a:r>
              <a:rPr dirty="0"/>
              <a:t> PKP. </a:t>
            </a:r>
            <a:r>
              <a:rPr dirty="0" err="1"/>
              <a:t>Podobnie</a:t>
            </a:r>
            <a:r>
              <a:rPr dirty="0"/>
              <a:t> </a:t>
            </a:r>
            <a:r>
              <a:rPr dirty="0" err="1"/>
              <a:t>jak</a:t>
            </a:r>
            <a:r>
              <a:rPr dirty="0"/>
              <a:t> </a:t>
            </a:r>
            <a:r>
              <a:rPr dirty="0" err="1"/>
              <a:t>linia</a:t>
            </a:r>
            <a:r>
              <a:rPr dirty="0"/>
              <a:t> B, </a:t>
            </a:r>
            <a:r>
              <a:rPr dirty="0" err="1"/>
              <a:t>tylko</a:t>
            </a:r>
            <a:r>
              <a:rPr dirty="0"/>
              <a:t> w </a:t>
            </a:r>
            <a:r>
              <a:rPr dirty="0" err="1"/>
              <a:t>przeciwnym</a:t>
            </a:r>
            <a:r>
              <a:rPr dirty="0"/>
              <a:t> </a:t>
            </a:r>
            <a:r>
              <a:rPr dirty="0" err="1"/>
              <a:t>kierunku</a:t>
            </a:r>
            <a:r>
              <a:rPr dirty="0"/>
              <a:t>. Co z </a:t>
            </a:r>
            <a:r>
              <a:rPr dirty="0" err="1"/>
              <a:t>przystankiem</a:t>
            </a:r>
            <a:r>
              <a:rPr dirty="0"/>
              <a:t> </a:t>
            </a:r>
            <a:r>
              <a:rPr dirty="0" err="1"/>
              <a:t>przy</a:t>
            </a:r>
            <a:r>
              <a:rPr dirty="0"/>
              <a:t> </a:t>
            </a:r>
            <a:r>
              <a:rPr dirty="0" err="1"/>
              <a:t>promie</a:t>
            </a:r>
            <a:r>
              <a:rPr dirty="0"/>
              <a:t>? </a:t>
            </a:r>
            <a:r>
              <a:rPr dirty="0" err="1"/>
              <a:t>Tracimy</a:t>
            </a:r>
            <a:r>
              <a:rPr dirty="0"/>
              <a:t> </a:t>
            </a:r>
            <a:r>
              <a:rPr dirty="0" err="1"/>
              <a:t>tutaj</a:t>
            </a:r>
            <a:r>
              <a:rPr dirty="0"/>
              <a:t> </a:t>
            </a:r>
            <a:r>
              <a:rPr dirty="0" err="1"/>
              <a:t>dwie</a:t>
            </a:r>
            <a:r>
              <a:rPr dirty="0"/>
              <a:t> </a:t>
            </a:r>
            <a:r>
              <a:rPr dirty="0" err="1"/>
              <a:t>ważne</a:t>
            </a:r>
            <a:r>
              <a:rPr dirty="0"/>
              <a:t> </a:t>
            </a:r>
            <a:r>
              <a:rPr dirty="0" err="1"/>
              <a:t>linie</a:t>
            </a:r>
            <a:r>
              <a:rPr dirty="0"/>
              <a:t>, ale </a:t>
            </a:r>
            <a:r>
              <a:rPr dirty="0" err="1"/>
              <a:t>pozostaje</a:t>
            </a:r>
            <a:r>
              <a:rPr dirty="0"/>
              <a:t> </a:t>
            </a:r>
            <a:r>
              <a:rPr dirty="0" err="1"/>
              <a:t>jeszcze</a:t>
            </a:r>
            <a:r>
              <a:rPr dirty="0"/>
              <a:t> 6 </a:t>
            </a:r>
            <a:r>
              <a:rPr dirty="0" err="1"/>
              <a:t>która</a:t>
            </a:r>
            <a:r>
              <a:rPr dirty="0"/>
              <a:t> ma </a:t>
            </a:r>
            <a:r>
              <a:rPr dirty="0" err="1"/>
              <a:t>trasę</a:t>
            </a:r>
            <a:r>
              <a:rPr dirty="0"/>
              <a:t> </a:t>
            </a:r>
            <a:r>
              <a:rPr dirty="0" err="1"/>
              <a:t>podobną</a:t>
            </a:r>
            <a:r>
              <a:rPr dirty="0"/>
              <a:t> do A (</a:t>
            </a:r>
            <a:r>
              <a:rPr dirty="0" err="1"/>
              <a:t>należy</a:t>
            </a:r>
            <a:r>
              <a:rPr dirty="0"/>
              <a:t> </a:t>
            </a:r>
            <a:r>
              <a:rPr dirty="0" err="1"/>
              <a:t>tylko</a:t>
            </a:r>
            <a:r>
              <a:rPr dirty="0"/>
              <a:t> </a:t>
            </a:r>
            <a:r>
              <a:rPr dirty="0" err="1"/>
              <a:t>zwiększyć</a:t>
            </a:r>
            <a:r>
              <a:rPr dirty="0"/>
              <a:t> </a:t>
            </a:r>
            <a:r>
              <a:rPr dirty="0" err="1"/>
              <a:t>częstotliwość</a:t>
            </a:r>
            <a:r>
              <a:rPr dirty="0"/>
              <a:t>) 2 </a:t>
            </a:r>
            <a:r>
              <a:rPr dirty="0" err="1"/>
              <a:t>pozostaje</a:t>
            </a:r>
            <a:r>
              <a:rPr dirty="0"/>
              <a:t> bez </a:t>
            </a:r>
            <a:r>
              <a:rPr dirty="0" err="1"/>
              <a:t>zmian</a:t>
            </a:r>
            <a:r>
              <a:rPr dirty="0"/>
              <a:t>. </a:t>
            </a:r>
            <a:r>
              <a:rPr dirty="0" err="1"/>
              <a:t>Należy</a:t>
            </a:r>
            <a:r>
              <a:rPr dirty="0"/>
              <a:t> </a:t>
            </a:r>
            <a:r>
              <a:rPr dirty="0" err="1"/>
              <a:t>rozważyć</a:t>
            </a:r>
            <a:r>
              <a:rPr dirty="0"/>
              <a:t> </a:t>
            </a:r>
            <a:r>
              <a:rPr dirty="0" err="1"/>
              <a:t>przywrócenie</a:t>
            </a:r>
            <a:r>
              <a:rPr dirty="0"/>
              <a:t> </a:t>
            </a:r>
            <a:r>
              <a:rPr dirty="0" err="1"/>
              <a:t>dawnej</a:t>
            </a:r>
            <a:r>
              <a:rPr dirty="0"/>
              <a:t> "</a:t>
            </a:r>
            <a:r>
              <a:rPr dirty="0" err="1"/>
              <a:t>trójki</a:t>
            </a:r>
            <a:r>
              <a:rPr dirty="0"/>
              <a:t>" </a:t>
            </a:r>
            <a:r>
              <a:rPr dirty="0" err="1"/>
              <a:t>ponieważ</a:t>
            </a:r>
            <a:r>
              <a:rPr dirty="0"/>
              <a:t> po </a:t>
            </a:r>
            <a:r>
              <a:rPr dirty="0" err="1"/>
              <a:t>przekierowaniu</a:t>
            </a:r>
            <a:r>
              <a:rPr dirty="0"/>
              <a:t> </a:t>
            </a:r>
            <a:r>
              <a:rPr dirty="0" err="1"/>
              <a:t>linii</a:t>
            </a:r>
            <a:r>
              <a:rPr dirty="0"/>
              <a:t> B </a:t>
            </a:r>
            <a:r>
              <a:rPr dirty="0" err="1"/>
              <a:t>tracimy</a:t>
            </a:r>
            <a:r>
              <a:rPr dirty="0"/>
              <a:t> </a:t>
            </a:r>
            <a:r>
              <a:rPr dirty="0" err="1"/>
              <a:t>możliwość</a:t>
            </a:r>
            <a:r>
              <a:rPr dirty="0"/>
              <a:t> </a:t>
            </a:r>
            <a:r>
              <a:rPr dirty="0" err="1"/>
              <a:t>szybkiego</a:t>
            </a:r>
            <a:r>
              <a:rPr dirty="0"/>
              <a:t> </a:t>
            </a:r>
            <a:r>
              <a:rPr dirty="0" err="1"/>
              <a:t>połączenia</a:t>
            </a:r>
            <a:r>
              <a:rPr dirty="0"/>
              <a:t> Prom- Centrum - </a:t>
            </a:r>
            <a:r>
              <a:rPr dirty="0" err="1"/>
              <a:t>Grunwaldzka</a:t>
            </a:r>
            <a:r>
              <a:rPr dirty="0"/>
              <a:t> - </a:t>
            </a:r>
            <a:r>
              <a:rPr dirty="0" err="1"/>
              <a:t>Zachodnie</a:t>
            </a:r>
            <a:r>
              <a:rPr dirty="0"/>
              <a:t>. </a:t>
            </a:r>
            <a:r>
              <a:rPr dirty="0" err="1"/>
              <a:t>Zaletą</a:t>
            </a:r>
            <a:r>
              <a:rPr dirty="0"/>
              <a:t> </a:t>
            </a:r>
            <a:r>
              <a:rPr dirty="0" err="1"/>
              <a:t>przekierowania</a:t>
            </a:r>
            <a:r>
              <a:rPr dirty="0"/>
              <a:t> </a:t>
            </a:r>
            <a:r>
              <a:rPr dirty="0" err="1"/>
              <a:t>linii</a:t>
            </a:r>
            <a:r>
              <a:rPr dirty="0"/>
              <a:t> A </a:t>
            </a:r>
            <a:r>
              <a:rPr dirty="0" err="1"/>
              <a:t>i</a:t>
            </a:r>
            <a:r>
              <a:rPr dirty="0"/>
              <a:t> B jest </a:t>
            </a:r>
            <a:r>
              <a:rPr dirty="0" err="1"/>
              <a:t>nie</a:t>
            </a:r>
            <a:r>
              <a:rPr dirty="0"/>
              <a:t> </a:t>
            </a:r>
            <a:r>
              <a:rPr dirty="0" err="1"/>
              <a:t>tylko</a:t>
            </a:r>
            <a:r>
              <a:rPr dirty="0"/>
              <a:t> </a:t>
            </a:r>
            <a:r>
              <a:rPr dirty="0" err="1"/>
              <a:t>sprawne</a:t>
            </a:r>
            <a:r>
              <a:rPr dirty="0"/>
              <a:t> </a:t>
            </a:r>
            <a:r>
              <a:rPr dirty="0" err="1"/>
              <a:t>połączenie</a:t>
            </a:r>
            <a:r>
              <a:rPr dirty="0"/>
              <a:t> </a:t>
            </a:r>
            <a:r>
              <a:rPr dirty="0" err="1"/>
              <a:t>lewobrzeża</a:t>
            </a:r>
            <a:r>
              <a:rPr dirty="0"/>
              <a:t> z </a:t>
            </a:r>
            <a:r>
              <a:rPr dirty="0" err="1"/>
              <a:t>prawobrzeżem</a:t>
            </a:r>
            <a:r>
              <a:rPr dirty="0"/>
              <a:t> ale </a:t>
            </a:r>
            <a:r>
              <a:rPr dirty="0" err="1"/>
              <a:t>także</a:t>
            </a:r>
            <a:r>
              <a:rPr dirty="0"/>
              <a:t> </a:t>
            </a:r>
            <a:r>
              <a:rPr dirty="0" err="1"/>
              <a:t>ciągła</a:t>
            </a:r>
            <a:r>
              <a:rPr dirty="0"/>
              <a:t> </a:t>
            </a:r>
            <a:r>
              <a:rPr dirty="0" err="1"/>
              <a:t>integracja</a:t>
            </a:r>
            <a:r>
              <a:rPr dirty="0"/>
              <a:t> po </a:t>
            </a:r>
            <a:r>
              <a:rPr dirty="0" err="1"/>
              <a:t>stronie</a:t>
            </a:r>
            <a:r>
              <a:rPr dirty="0"/>
              <a:t> Centrum, </a:t>
            </a:r>
            <a:r>
              <a:rPr dirty="0" err="1"/>
              <a:t>autobusy</a:t>
            </a:r>
            <a:r>
              <a:rPr dirty="0"/>
              <a:t> </a:t>
            </a:r>
            <a:r>
              <a:rPr dirty="0" err="1"/>
              <a:t>nadal</a:t>
            </a:r>
            <a:r>
              <a:rPr dirty="0"/>
              <a:t> </a:t>
            </a:r>
            <a:r>
              <a:rPr dirty="0" err="1"/>
              <a:t>mogą</a:t>
            </a:r>
            <a:r>
              <a:rPr dirty="0"/>
              <a:t> </a:t>
            </a:r>
            <a:r>
              <a:rPr dirty="0" err="1"/>
              <a:t>wykonywać</a:t>
            </a:r>
            <a:r>
              <a:rPr dirty="0"/>
              <a:t> </a:t>
            </a:r>
            <a:r>
              <a:rPr dirty="0" err="1"/>
              <a:t>kursy</a:t>
            </a:r>
            <a:r>
              <a:rPr dirty="0"/>
              <a:t> </a:t>
            </a:r>
            <a:r>
              <a:rPr dirty="0" err="1"/>
              <a:t>wariantowe</a:t>
            </a:r>
            <a:r>
              <a:rPr dirty="0"/>
              <a:t> </a:t>
            </a:r>
            <a:r>
              <a:rPr dirty="0" err="1"/>
              <a:t>przez</a:t>
            </a:r>
            <a:r>
              <a:rPr dirty="0"/>
              <a:t> </a:t>
            </a:r>
            <a:r>
              <a:rPr dirty="0" err="1"/>
              <a:t>cmentarz</a:t>
            </a:r>
            <a:r>
              <a:rPr dirty="0"/>
              <a:t>, </a:t>
            </a:r>
            <a:r>
              <a:rPr dirty="0" err="1"/>
              <a:t>Grodek</a:t>
            </a:r>
            <a:r>
              <a:rPr dirty="0"/>
              <a:t> </a:t>
            </a:r>
            <a:r>
              <a:rPr dirty="0" err="1"/>
              <a:t>itp</a:t>
            </a:r>
            <a:r>
              <a:rPr dirty="0"/>
              <a:t>. </a:t>
            </a:r>
            <a:r>
              <a:rPr dirty="0" err="1"/>
              <a:t>Warunkiem</a:t>
            </a:r>
            <a:r>
              <a:rPr dirty="0"/>
              <a:t> </a:t>
            </a:r>
            <a:r>
              <a:rPr dirty="0" err="1"/>
              <a:t>dobrej</a:t>
            </a:r>
            <a:r>
              <a:rPr dirty="0"/>
              <a:t> </a:t>
            </a:r>
            <a:r>
              <a:rPr dirty="0" err="1"/>
              <a:t>komunikacji</a:t>
            </a:r>
            <a:r>
              <a:rPr dirty="0"/>
              <a:t>, </a:t>
            </a:r>
            <a:r>
              <a:rPr dirty="0" err="1"/>
              <a:t>tak</a:t>
            </a:r>
            <a:r>
              <a:rPr dirty="0"/>
              <a:t> aby </a:t>
            </a:r>
            <a:r>
              <a:rPr dirty="0" err="1"/>
              <a:t>ludzie</a:t>
            </a:r>
            <a:r>
              <a:rPr dirty="0"/>
              <a:t> </a:t>
            </a:r>
            <a:r>
              <a:rPr dirty="0" err="1"/>
              <a:t>zostawili</a:t>
            </a:r>
            <a:r>
              <a:rPr dirty="0"/>
              <a:t> </a:t>
            </a:r>
            <a:r>
              <a:rPr dirty="0" err="1"/>
              <a:t>auta</a:t>
            </a:r>
            <a:r>
              <a:rPr dirty="0"/>
              <a:t> jest </a:t>
            </a:r>
            <a:r>
              <a:rPr dirty="0" err="1"/>
              <a:t>oczywiście</a:t>
            </a:r>
            <a:r>
              <a:rPr dirty="0"/>
              <a:t> </a:t>
            </a:r>
            <a:r>
              <a:rPr dirty="0" err="1"/>
              <a:t>częstotliwość</a:t>
            </a:r>
            <a:r>
              <a:rPr dirty="0"/>
              <a:t>, </a:t>
            </a:r>
            <a:r>
              <a:rPr dirty="0" err="1"/>
              <a:t>gdyż</a:t>
            </a:r>
            <a:r>
              <a:rPr dirty="0"/>
              <a:t> </a:t>
            </a:r>
            <a:r>
              <a:rPr dirty="0" err="1"/>
              <a:t>nie</a:t>
            </a:r>
            <a:r>
              <a:rPr dirty="0"/>
              <a:t> </a:t>
            </a:r>
            <a:r>
              <a:rPr dirty="0" err="1"/>
              <a:t>ukrywajmy</a:t>
            </a:r>
            <a:r>
              <a:rPr dirty="0"/>
              <a:t> - autobus co </a:t>
            </a:r>
            <a:r>
              <a:rPr dirty="0" err="1"/>
              <a:t>godzinę</a:t>
            </a:r>
            <a:r>
              <a:rPr dirty="0"/>
              <a:t> </a:t>
            </a:r>
            <a:r>
              <a:rPr dirty="0" err="1"/>
              <a:t>nie</a:t>
            </a:r>
            <a:r>
              <a:rPr dirty="0"/>
              <a:t> jest </a:t>
            </a:r>
            <a:r>
              <a:rPr dirty="0" err="1"/>
              <a:t>zachęcający</a:t>
            </a:r>
            <a:r>
              <a:rPr dirty="0"/>
              <a:t>. </a:t>
            </a:r>
            <a:r>
              <a:rPr dirty="0" err="1"/>
              <a:t>Warto</a:t>
            </a:r>
            <a:r>
              <a:rPr dirty="0"/>
              <a:t> </a:t>
            </a:r>
            <a:r>
              <a:rPr dirty="0" err="1"/>
              <a:t>również</a:t>
            </a:r>
            <a:r>
              <a:rPr dirty="0"/>
              <a:t> </a:t>
            </a:r>
            <a:r>
              <a:rPr dirty="0" err="1"/>
              <a:t>rozważyć</a:t>
            </a:r>
            <a:r>
              <a:rPr dirty="0"/>
              <a:t> </a:t>
            </a:r>
            <a:r>
              <a:rPr dirty="0" err="1"/>
              <a:t>możliwość</a:t>
            </a:r>
            <a:r>
              <a:rPr dirty="0"/>
              <a:t> </a:t>
            </a:r>
            <a:r>
              <a:rPr dirty="0" err="1"/>
              <a:t>uruchomienia</a:t>
            </a:r>
            <a:r>
              <a:rPr dirty="0"/>
              <a:t> </a:t>
            </a:r>
            <a:r>
              <a:rPr dirty="0" err="1"/>
              <a:t>linii</a:t>
            </a:r>
            <a:r>
              <a:rPr dirty="0"/>
              <a:t> </a:t>
            </a:r>
            <a:r>
              <a:rPr dirty="0" err="1"/>
              <a:t>pracowniczych</a:t>
            </a:r>
            <a:r>
              <a:rPr dirty="0"/>
              <a:t> </a:t>
            </a:r>
            <a:r>
              <a:rPr dirty="0" err="1"/>
              <a:t>które</a:t>
            </a:r>
            <a:r>
              <a:rPr dirty="0"/>
              <a:t> </a:t>
            </a:r>
            <a:r>
              <a:rPr dirty="0" err="1"/>
              <a:t>dowiozą</a:t>
            </a:r>
            <a:r>
              <a:rPr dirty="0"/>
              <a:t> o </a:t>
            </a:r>
            <a:r>
              <a:rPr dirty="0" err="1"/>
              <a:t>konkretnych</a:t>
            </a:r>
            <a:r>
              <a:rPr dirty="0"/>
              <a:t> </a:t>
            </a:r>
            <a:r>
              <a:rPr dirty="0" err="1"/>
              <a:t>godzinach</a:t>
            </a:r>
            <a:r>
              <a:rPr dirty="0"/>
              <a:t> </a:t>
            </a:r>
            <a:r>
              <a:rPr dirty="0" err="1"/>
              <a:t>pracowników</a:t>
            </a:r>
            <a:r>
              <a:rPr dirty="0"/>
              <a:t> </a:t>
            </a:r>
            <a:r>
              <a:rPr dirty="0" err="1"/>
              <a:t>portu</a:t>
            </a:r>
            <a:r>
              <a:rPr dirty="0"/>
              <a:t>, </a:t>
            </a:r>
            <a:r>
              <a:rPr dirty="0" err="1"/>
              <a:t>terminala</a:t>
            </a:r>
            <a:r>
              <a:rPr dirty="0"/>
              <a:t> </a:t>
            </a:r>
            <a:r>
              <a:rPr dirty="0" err="1"/>
              <a:t>itp</a:t>
            </a:r>
            <a:r>
              <a:rPr dirty="0"/>
              <a:t>. </a:t>
            </a:r>
            <a:r>
              <a:rPr dirty="0" err="1"/>
              <a:t>Wszystko</a:t>
            </a:r>
            <a:r>
              <a:rPr dirty="0"/>
              <a:t> by </a:t>
            </a:r>
            <a:r>
              <a:rPr dirty="0" err="1"/>
              <a:t>ograniczyć</a:t>
            </a:r>
            <a:r>
              <a:rPr dirty="0"/>
              <a:t> </a:t>
            </a:r>
            <a:r>
              <a:rPr dirty="0" err="1"/>
              <a:t>ruch</a:t>
            </a:r>
            <a:r>
              <a:rPr dirty="0"/>
              <a:t> </a:t>
            </a:r>
            <a:r>
              <a:rPr dirty="0" err="1"/>
              <a:t>aut</a:t>
            </a:r>
            <a:r>
              <a:rPr dirty="0"/>
              <a:t> w </a:t>
            </a:r>
            <a:r>
              <a:rPr dirty="0" err="1"/>
              <a:t>mieście</a:t>
            </a:r>
            <a:r>
              <a:rPr dirty="0"/>
              <a:t>. </a:t>
            </a:r>
            <a:r>
              <a:rPr dirty="0" err="1"/>
              <a:t>Kwestia</a:t>
            </a:r>
            <a:r>
              <a:rPr dirty="0"/>
              <a:t> </a:t>
            </a:r>
            <a:r>
              <a:rPr dirty="0" err="1"/>
              <a:t>przyczepek</a:t>
            </a:r>
            <a:r>
              <a:rPr dirty="0"/>
              <a:t> </a:t>
            </a:r>
            <a:r>
              <a:rPr dirty="0" err="1"/>
              <a:t>rowerowych</a:t>
            </a:r>
            <a:r>
              <a:rPr dirty="0"/>
              <a:t>. W </a:t>
            </a:r>
            <a:r>
              <a:rPr dirty="0" err="1"/>
              <a:t>mojej</a:t>
            </a:r>
            <a:r>
              <a:rPr dirty="0"/>
              <a:t> </a:t>
            </a:r>
            <a:r>
              <a:rPr dirty="0" err="1"/>
              <a:t>ocenie</a:t>
            </a:r>
            <a:r>
              <a:rPr dirty="0"/>
              <a:t>, </a:t>
            </a:r>
            <a:r>
              <a:rPr dirty="0" err="1"/>
              <a:t>mieszkańcy</a:t>
            </a:r>
            <a:r>
              <a:rPr dirty="0"/>
              <a:t> </a:t>
            </a:r>
            <a:r>
              <a:rPr dirty="0" err="1"/>
              <a:t>i</a:t>
            </a:r>
            <a:r>
              <a:rPr dirty="0"/>
              <a:t> </a:t>
            </a:r>
            <a:r>
              <a:rPr dirty="0" err="1"/>
              <a:t>turyści</a:t>
            </a:r>
            <a:r>
              <a:rPr dirty="0"/>
              <a:t> </a:t>
            </a:r>
            <a:r>
              <a:rPr dirty="0" err="1"/>
              <a:t>pozostaną</a:t>
            </a:r>
            <a:r>
              <a:rPr dirty="0"/>
              <a:t> </a:t>
            </a:r>
            <a:r>
              <a:rPr dirty="0" err="1"/>
              <a:t>przy</a:t>
            </a:r>
            <a:r>
              <a:rPr dirty="0"/>
              <a:t> </a:t>
            </a:r>
            <a:r>
              <a:rPr dirty="0" err="1"/>
              <a:t>promach</a:t>
            </a:r>
            <a:r>
              <a:rPr dirty="0"/>
              <a:t>. </a:t>
            </a:r>
          </a:p>
          <a:p>
            <a:pPr algn="just" defTabSz="416051">
              <a:defRPr sz="2200" b="0">
                <a:latin typeface="Sora Regular ExtraLight"/>
                <a:ea typeface="Sora Regular ExtraLight"/>
                <a:cs typeface="Sora Regular ExtraLight"/>
                <a:sym typeface="Sora Regular ExtraLight"/>
              </a:defRPr>
            </a:pPr>
            <a:endParaRPr dirty="0"/>
          </a:p>
          <a:p>
            <a:pPr algn="just" defTabSz="416051">
              <a:defRPr sz="2200" b="0">
                <a:latin typeface="Sora Regular ExtraLight"/>
                <a:ea typeface="Sora Regular ExtraLight"/>
                <a:cs typeface="Sora Regular ExtraLight"/>
                <a:sym typeface="Sora Regular ExtraLight"/>
              </a:defRPr>
            </a:pPr>
            <a:r>
              <a:rPr dirty="0" err="1"/>
              <a:t>Dziękuje</a:t>
            </a:r>
            <a:r>
              <a:rPr dirty="0"/>
              <a:t> </a:t>
            </a:r>
            <a:r>
              <a:rPr dirty="0" err="1"/>
              <a:t>za</a:t>
            </a:r>
            <a:r>
              <a:rPr dirty="0"/>
              <a:t> </a:t>
            </a:r>
            <a:r>
              <a:rPr dirty="0" err="1"/>
              <a:t>uwagę</a:t>
            </a:r>
            <a:r>
              <a:rPr dirty="0"/>
              <a:t>, </a:t>
            </a:r>
            <a:r>
              <a:rPr dirty="0" err="1"/>
              <a:t>pozdrawiam</a:t>
            </a:r>
            <a:r>
              <a:rPr dirty="0"/>
              <a:t> </a:t>
            </a:r>
            <a:r>
              <a:rPr dirty="0" err="1"/>
              <a:t>serdecznie</a:t>
            </a:r>
            <a:endParaRPr dirty="0"/>
          </a:p>
          <a:p>
            <a:pPr algn="just" defTabSz="416051">
              <a:defRPr sz="2200" b="0">
                <a:latin typeface="Sora Regular ExtraLight"/>
                <a:ea typeface="Sora Regular ExtraLight"/>
                <a:cs typeface="Sora Regular ExtraLight"/>
                <a:sym typeface="Sora Regular ExtraLight"/>
              </a:defRPr>
            </a:pPr>
            <a:r>
              <a:rPr dirty="0"/>
              <a:t>Marcin </a:t>
            </a:r>
            <a:r>
              <a:rPr dirty="0" err="1" smtClean="0"/>
              <a:t>Drutel</a:t>
            </a:r>
            <a:endParaRPr lang="pl-PL" dirty="0" smtClean="0"/>
          </a:p>
          <a:p>
            <a:pPr algn="just" defTabSz="416051">
              <a:defRPr sz="2200" b="0">
                <a:latin typeface="Sora Regular ExtraLight"/>
                <a:ea typeface="Sora Regular ExtraLight"/>
                <a:cs typeface="Sora Regular ExtraLight"/>
                <a:sym typeface="Sora Regular ExtraLight"/>
              </a:defRPr>
            </a:pPr>
            <a:endParaRPr lang="pl-PL" dirty="0"/>
          </a:p>
          <a:p>
            <a:pPr algn="just" defTabSz="416051">
              <a:defRPr sz="2200" b="0">
                <a:latin typeface="Sora Regular ExtraLight"/>
                <a:ea typeface="Sora Regular ExtraLight"/>
                <a:cs typeface="Sora Regular ExtraLight"/>
                <a:sym typeface="Sora Regular ExtraLight"/>
              </a:defRPr>
            </a:pPr>
            <a:r>
              <a:rPr lang="pl-PL" dirty="0" smtClean="0"/>
              <a:t>cd. na następnej stronie</a:t>
            </a:r>
            <a:endParaRPr dirty="0"/>
          </a:p>
        </p:txBody>
      </p:sp>
      <p:sp>
        <p:nvSpPr>
          <p:cNvPr id="808" name="112"/>
          <p:cNvSpPr txBox="1"/>
          <p:nvPr/>
        </p:nvSpPr>
        <p:spPr>
          <a:xfrm>
            <a:off x="23402067" y="12793456"/>
            <a:ext cx="484633" cy="419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a:solidFill>
                  <a:srgbClr val="FFFFFF"/>
                </a:solidFill>
                <a:latin typeface="Sora Regular Regular"/>
                <a:ea typeface="Sora Regular Regular"/>
                <a:cs typeface="Sora Regular Regular"/>
                <a:sym typeface="Sora Regular Regular"/>
              </a:defRPr>
            </a:lvl1pPr>
          </a:lstStyle>
          <a:p>
            <a:r>
              <a:t>112</a:t>
            </a:r>
          </a:p>
        </p:txBody>
      </p:sp>
      <p:sp>
        <p:nvSpPr>
          <p:cNvPr id="7" name="Dodatkowe informacje…"/>
          <p:cNvSpPr txBox="1">
            <a:spLocks noGrp="1"/>
          </p:cNvSpPr>
          <p:nvPr>
            <p:ph type="title"/>
          </p:nvPr>
        </p:nvSpPr>
        <p:spPr>
          <a:xfrm>
            <a:off x="942082" y="1077359"/>
            <a:ext cx="22606614" cy="2202884"/>
          </a:xfrm>
          <a:prstGeom prst="rect">
            <a:avLst/>
          </a:prstGeom>
        </p:spPr>
        <p:txBody>
          <a:bodyPr>
            <a:normAutofit/>
          </a:bodyPr>
          <a:lstStyle/>
          <a:p>
            <a:pPr>
              <a:defRPr sz="7500" b="0" spc="-200">
                <a:solidFill>
                  <a:srgbClr val="ED7052"/>
                </a:solidFill>
                <a:latin typeface="Sora Regular Bold"/>
                <a:ea typeface="Sora Regular Bold"/>
                <a:cs typeface="Sora Regular Bold"/>
                <a:sym typeface="Sora Regular Bold"/>
              </a:defRPr>
            </a:pPr>
            <a:r>
              <a:rPr dirty="0" err="1" smtClean="0"/>
              <a:t>Dodatkow</a:t>
            </a:r>
            <a:r>
              <a:rPr lang="pl-PL" dirty="0" smtClean="0"/>
              <a:t>a informacja: </a:t>
            </a:r>
            <a:r>
              <a:rPr lang="pl-PL" sz="4000" dirty="0" smtClean="0">
                <a:solidFill>
                  <a:schemeClr val="tx1"/>
                </a:solidFill>
              </a:rPr>
              <a:t>przed rozpoczęciem konsultacji społecznych Twój Ruch </a:t>
            </a:r>
            <a:br>
              <a:rPr lang="pl-PL" sz="4000" dirty="0" smtClean="0">
                <a:solidFill>
                  <a:schemeClr val="tx1"/>
                </a:solidFill>
              </a:rPr>
            </a:br>
            <a:r>
              <a:rPr lang="pl-PL" sz="4000" dirty="0" smtClean="0">
                <a:solidFill>
                  <a:schemeClr val="tx1"/>
                </a:solidFill>
              </a:rPr>
              <a:t>w kwietniu 2021 r. przeprowadzone zostały konsultacje społeczne na temat węzła przesiadkowego kolejowo-promowo-autobusowego. </a:t>
            </a:r>
            <a:endParaRPr sz="4000" dirty="0">
              <a:solidFill>
                <a:schemeClr val="tx1"/>
              </a:solidFill>
            </a:endParaRPr>
          </a:p>
        </p:txBody>
      </p:sp>
    </p:spTree>
  </p:cSld>
  <p:clrMapOvr>
    <a:masterClrMapping/>
  </p:clrMapOvr>
  <p:transition spd="med"/>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0"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812" name="3. Miejsce przystankowe dla autobusów przygotować najlepiej w rejonie jak już sami proponujecie czyli przy PEC po byłym rynku albo Władysława IV/Rybaki lub na parkingu przy Pogotowie Wodne i Kanalizacyjne ul. I .Daszyńskiego.…"/>
          <p:cNvSpPr txBox="1">
            <a:spLocks noGrp="1"/>
          </p:cNvSpPr>
          <p:nvPr>
            <p:ph type="body" idx="1"/>
          </p:nvPr>
        </p:nvSpPr>
        <p:spPr>
          <a:xfrm>
            <a:off x="1032417" y="3055888"/>
            <a:ext cx="22609008" cy="9196928"/>
          </a:xfrm>
          <a:prstGeom prst="rect">
            <a:avLst/>
          </a:prstGeom>
        </p:spPr>
        <p:txBody>
          <a:bodyPr lIns="50800" tIns="50800" rIns="50800" bIns="50800" numCol="2" spcCol="1130449"/>
          <a:lstStyle/>
          <a:p>
            <a:pPr defTabSz="457200">
              <a:defRPr sz="2500" b="0">
                <a:latin typeface="Sora Regular Regular"/>
                <a:ea typeface="Sora Regular Regular"/>
                <a:cs typeface="Sora Regular Regular"/>
                <a:sym typeface="Sora Regular Regular"/>
              </a:defRPr>
            </a:pPr>
            <a:endParaRPr lang="pl-PL" dirty="0" smtClean="0"/>
          </a:p>
          <a:p>
            <a:pPr defTabSz="457200">
              <a:defRPr sz="2500" b="0">
                <a:latin typeface="Sora Regular Regular"/>
                <a:ea typeface="Sora Regular Regular"/>
                <a:cs typeface="Sora Regular Regular"/>
                <a:sym typeface="Sora Regular Regular"/>
              </a:defRPr>
            </a:pPr>
            <a:endParaRPr lang="pl-PL" dirty="0" smtClean="0"/>
          </a:p>
          <a:p>
            <a:pPr defTabSz="457200">
              <a:defRPr sz="2500" b="0">
                <a:latin typeface="Sora Regular Regular"/>
                <a:ea typeface="Sora Regular Regular"/>
                <a:cs typeface="Sora Regular Regular"/>
                <a:sym typeface="Sora Regular Regular"/>
              </a:defRPr>
            </a:pPr>
            <a:endParaRPr lang="pl-PL" dirty="0"/>
          </a:p>
          <a:p>
            <a:pPr defTabSz="457200">
              <a:defRPr sz="2500" b="0">
                <a:latin typeface="Sora Regular Regular"/>
                <a:ea typeface="Sora Regular Regular"/>
                <a:cs typeface="Sora Regular Regular"/>
                <a:sym typeface="Sora Regular Regular"/>
              </a:defRPr>
            </a:pPr>
            <a:r>
              <a:rPr lang="pl-PL" dirty="0" smtClean="0"/>
              <a:t>Przykładowe </a:t>
            </a:r>
            <a:r>
              <a:rPr lang="pl-PL" dirty="0"/>
              <a:t>opinie mieszkańców:</a:t>
            </a:r>
          </a:p>
          <a:p>
            <a:pPr defTabSz="457200">
              <a:defRPr sz="2500" b="0">
                <a:latin typeface="Sora Regular Regular"/>
                <a:ea typeface="Sora Regular Regular"/>
                <a:cs typeface="Sora Regular Regular"/>
                <a:sym typeface="Sora Regular Regular"/>
              </a:defRPr>
            </a:pPr>
            <a:endParaRPr lang="pl-PL" dirty="0"/>
          </a:p>
          <a:p>
            <a:pPr defTabSz="457200">
              <a:defRPr sz="2500" b="0">
                <a:latin typeface="Sora Regular Regular"/>
                <a:ea typeface="Sora Regular Regular"/>
                <a:cs typeface="Sora Regular Regular"/>
                <a:sym typeface="Sora Regular Regular"/>
              </a:defRPr>
            </a:pPr>
            <a:endParaRPr lang="pl-PL" dirty="0" smtClean="0"/>
          </a:p>
          <a:p>
            <a:pPr algn="just" defTabSz="457200">
              <a:defRPr sz="2500" b="0">
                <a:latin typeface="Sora Regular Regular"/>
                <a:ea typeface="Sora Regular Regular"/>
                <a:cs typeface="Sora Regular Regular"/>
                <a:sym typeface="Sora Regular Regular"/>
              </a:defRPr>
            </a:pPr>
            <a:r>
              <a:rPr dirty="0" smtClean="0"/>
              <a:t>3</a:t>
            </a:r>
            <a:r>
              <a:rPr dirty="0"/>
              <a:t>. </a:t>
            </a:r>
            <a:r>
              <a:rPr dirty="0" err="1">
                <a:latin typeface="Sora Regular ExtraLight"/>
                <a:ea typeface="Sora Regular ExtraLight"/>
                <a:cs typeface="Sora Regular ExtraLight"/>
                <a:sym typeface="Sora Regular ExtraLight"/>
              </a:rPr>
              <a:t>Miejsce</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przystankowe</a:t>
            </a:r>
            <a:r>
              <a:rPr dirty="0">
                <a:latin typeface="Sora Regular ExtraLight"/>
                <a:ea typeface="Sora Regular ExtraLight"/>
                <a:cs typeface="Sora Regular ExtraLight"/>
                <a:sym typeface="Sora Regular ExtraLight"/>
              </a:rPr>
              <a:t> dla </a:t>
            </a:r>
            <a:r>
              <a:rPr dirty="0" err="1">
                <a:latin typeface="Sora Regular ExtraLight"/>
                <a:ea typeface="Sora Regular ExtraLight"/>
                <a:cs typeface="Sora Regular ExtraLight"/>
                <a:sym typeface="Sora Regular ExtraLight"/>
              </a:rPr>
              <a:t>autobusów</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przygotować</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najlepiej</a:t>
            </a:r>
            <a:r>
              <a:rPr dirty="0">
                <a:latin typeface="Sora Regular ExtraLight"/>
                <a:ea typeface="Sora Regular ExtraLight"/>
                <a:cs typeface="Sora Regular ExtraLight"/>
                <a:sym typeface="Sora Regular ExtraLight"/>
              </a:rPr>
              <a:t> w </a:t>
            </a:r>
            <a:r>
              <a:rPr dirty="0" err="1">
                <a:latin typeface="Sora Regular ExtraLight"/>
                <a:ea typeface="Sora Regular ExtraLight"/>
                <a:cs typeface="Sora Regular ExtraLight"/>
                <a:sym typeface="Sora Regular ExtraLight"/>
              </a:rPr>
              <a:t>rejonie</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jak</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już</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sami</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proponujecie</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czyli</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przy</a:t>
            </a:r>
            <a:r>
              <a:rPr dirty="0">
                <a:latin typeface="Sora Regular ExtraLight"/>
                <a:ea typeface="Sora Regular ExtraLight"/>
                <a:cs typeface="Sora Regular ExtraLight"/>
                <a:sym typeface="Sora Regular ExtraLight"/>
              </a:rPr>
              <a:t> PEC po </a:t>
            </a:r>
            <a:r>
              <a:rPr dirty="0" err="1">
                <a:latin typeface="Sora Regular ExtraLight"/>
                <a:ea typeface="Sora Regular ExtraLight"/>
                <a:cs typeface="Sora Regular ExtraLight"/>
                <a:sym typeface="Sora Regular ExtraLight"/>
              </a:rPr>
              <a:t>byłym</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rynku</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albo</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Władysława</a:t>
            </a:r>
            <a:r>
              <a:rPr dirty="0">
                <a:latin typeface="Sora Regular ExtraLight"/>
                <a:ea typeface="Sora Regular ExtraLight"/>
                <a:cs typeface="Sora Regular ExtraLight"/>
                <a:sym typeface="Sora Regular ExtraLight"/>
              </a:rPr>
              <a:t> IV/</a:t>
            </a:r>
            <a:r>
              <a:rPr dirty="0" err="1">
                <a:latin typeface="Sora Regular ExtraLight"/>
                <a:ea typeface="Sora Regular ExtraLight"/>
                <a:cs typeface="Sora Regular ExtraLight"/>
                <a:sym typeface="Sora Regular ExtraLight"/>
              </a:rPr>
              <a:t>Rybaki</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lub</a:t>
            </a:r>
            <a:r>
              <a:rPr dirty="0">
                <a:latin typeface="Sora Regular ExtraLight"/>
                <a:ea typeface="Sora Regular ExtraLight"/>
                <a:cs typeface="Sora Regular ExtraLight"/>
                <a:sym typeface="Sora Regular ExtraLight"/>
              </a:rPr>
              <a:t> na </a:t>
            </a:r>
            <a:r>
              <a:rPr dirty="0" err="1">
                <a:latin typeface="Sora Regular ExtraLight"/>
                <a:ea typeface="Sora Regular ExtraLight"/>
                <a:cs typeface="Sora Regular ExtraLight"/>
                <a:sym typeface="Sora Regular ExtraLight"/>
              </a:rPr>
              <a:t>parkingu</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przy</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Pogotowie</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Wodne</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i</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Kanalizacyjne</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ul</a:t>
            </a:r>
            <a:r>
              <a:rPr dirty="0">
                <a:latin typeface="Sora Regular ExtraLight"/>
                <a:ea typeface="Sora Regular ExtraLight"/>
                <a:cs typeface="Sora Regular ExtraLight"/>
                <a:sym typeface="Sora Regular ExtraLight"/>
              </a:rPr>
              <a:t>. I .</a:t>
            </a:r>
            <a:r>
              <a:rPr dirty="0" err="1">
                <a:latin typeface="Sora Regular ExtraLight"/>
                <a:ea typeface="Sora Regular ExtraLight"/>
                <a:cs typeface="Sora Regular ExtraLight"/>
                <a:sym typeface="Sora Regular ExtraLight"/>
              </a:rPr>
              <a:t>Daszyńskiego</a:t>
            </a:r>
            <a:r>
              <a:rPr dirty="0">
                <a:latin typeface="Sora Regular ExtraLight"/>
                <a:ea typeface="Sora Regular ExtraLight"/>
                <a:cs typeface="Sora Regular ExtraLight"/>
                <a:sym typeface="Sora Regular ExtraLight"/>
              </a:rPr>
              <a:t>.</a:t>
            </a:r>
          </a:p>
          <a:p>
            <a:pPr algn="just" defTabSz="457200">
              <a:defRPr sz="2500" b="0">
                <a:latin typeface="Sora Regular Regular"/>
                <a:ea typeface="Sora Regular Regular"/>
                <a:cs typeface="Sora Regular Regular"/>
                <a:sym typeface="Sora Regular Regular"/>
              </a:defRPr>
            </a:pPr>
            <a:r>
              <a:rPr dirty="0"/>
              <a:t>	</a:t>
            </a:r>
          </a:p>
          <a:p>
            <a:pPr algn="just" defTabSz="457200">
              <a:defRPr sz="2500" b="0">
                <a:latin typeface="Sora Regular Regular"/>
                <a:ea typeface="Sora Regular Regular"/>
                <a:cs typeface="Sora Regular Regular"/>
                <a:sym typeface="Sora Regular Regular"/>
              </a:defRPr>
            </a:pPr>
            <a:r>
              <a:rPr dirty="0"/>
              <a:t>4.</a:t>
            </a:r>
            <a:r>
              <a:rPr dirty="0">
                <a:latin typeface="Sora Regular ExtraLight"/>
                <a:ea typeface="Sora Regular ExtraLight"/>
                <a:cs typeface="Sora Regular ExtraLight"/>
                <a:sym typeface="Sora Regular ExtraLight"/>
              </a:rPr>
              <a:t>Dzień </a:t>
            </a:r>
            <a:r>
              <a:rPr dirty="0" err="1">
                <a:latin typeface="Sora Regular ExtraLight"/>
                <a:ea typeface="Sora Regular ExtraLight"/>
                <a:cs typeface="Sora Regular ExtraLight"/>
                <a:sym typeface="Sora Regular ExtraLight"/>
              </a:rPr>
              <a:t>dobry</a:t>
            </a:r>
            <a:r>
              <a:rPr dirty="0">
                <a:latin typeface="Sora Regular ExtraLight"/>
                <a:ea typeface="Sora Regular ExtraLight"/>
                <a:cs typeface="Sora Regular ExtraLight"/>
                <a:sym typeface="Sora Regular ExtraLight"/>
              </a:rPr>
              <a:t>,</a:t>
            </a:r>
          </a:p>
          <a:p>
            <a:pPr algn="just" defTabSz="457200">
              <a:defRPr sz="2500" b="0">
                <a:latin typeface="Sora Regular ExtraLight"/>
                <a:ea typeface="Sora Regular ExtraLight"/>
                <a:cs typeface="Sora Regular ExtraLight"/>
                <a:sym typeface="Sora Regular ExtraLight"/>
              </a:defRPr>
            </a:pPr>
            <a:endParaRPr dirty="0">
              <a:latin typeface="Sora Regular ExtraLight"/>
              <a:ea typeface="Sora Regular ExtraLight"/>
              <a:cs typeface="Sora Regular ExtraLight"/>
              <a:sym typeface="Sora Regular ExtraLight"/>
            </a:endParaRPr>
          </a:p>
          <a:p>
            <a:pPr algn="just" defTabSz="457200">
              <a:defRPr sz="2500" b="0">
                <a:latin typeface="Sora Regular ExtraLight"/>
                <a:ea typeface="Sora Regular ExtraLight"/>
                <a:cs typeface="Sora Regular ExtraLight"/>
                <a:sym typeface="Sora Regular ExtraLight"/>
              </a:defRPr>
            </a:pPr>
            <a:r>
              <a:rPr dirty="0" err="1"/>
              <a:t>Dbając</a:t>
            </a:r>
            <a:r>
              <a:rPr dirty="0"/>
              <a:t> o </a:t>
            </a:r>
            <a:r>
              <a:rPr dirty="0" err="1"/>
              <a:t>środowisko</a:t>
            </a:r>
            <a:r>
              <a:rPr dirty="0"/>
              <a:t> </a:t>
            </a:r>
            <a:r>
              <a:rPr dirty="0" err="1"/>
              <a:t>naturalne</a:t>
            </a:r>
            <a:r>
              <a:rPr dirty="0"/>
              <a:t> </a:t>
            </a:r>
            <a:r>
              <a:rPr dirty="0" err="1"/>
              <a:t>jak</a:t>
            </a:r>
            <a:r>
              <a:rPr dirty="0"/>
              <a:t> </a:t>
            </a:r>
            <a:r>
              <a:rPr dirty="0" err="1"/>
              <a:t>również</a:t>
            </a:r>
            <a:r>
              <a:rPr dirty="0"/>
              <a:t> </a:t>
            </a:r>
            <a:r>
              <a:rPr dirty="0" err="1"/>
              <a:t>obraz</a:t>
            </a:r>
            <a:r>
              <a:rPr dirty="0"/>
              <a:t> </a:t>
            </a:r>
            <a:r>
              <a:rPr dirty="0" err="1"/>
              <a:t>kurortu</a:t>
            </a:r>
            <a:r>
              <a:rPr dirty="0"/>
              <a:t> </a:t>
            </a:r>
            <a:r>
              <a:rPr dirty="0" err="1"/>
              <a:t>naszego</a:t>
            </a:r>
            <a:r>
              <a:rPr dirty="0"/>
              <a:t> Miasta </a:t>
            </a:r>
            <a:r>
              <a:rPr dirty="0" err="1"/>
              <a:t>postanowiłam</a:t>
            </a:r>
            <a:r>
              <a:rPr dirty="0"/>
              <a:t> </a:t>
            </a:r>
            <a:r>
              <a:rPr dirty="0" err="1"/>
              <a:t>się</a:t>
            </a:r>
            <a:r>
              <a:rPr dirty="0"/>
              <a:t> </a:t>
            </a:r>
            <a:r>
              <a:rPr dirty="0" err="1"/>
              <a:t>wypowiedzieć</a:t>
            </a:r>
            <a:r>
              <a:rPr dirty="0"/>
              <a:t> w </a:t>
            </a:r>
            <a:r>
              <a:rPr dirty="0" err="1"/>
              <a:t>sprawie</a:t>
            </a:r>
            <a:r>
              <a:rPr dirty="0"/>
              <a:t> </a:t>
            </a:r>
            <a:r>
              <a:rPr dirty="0" err="1"/>
              <a:t>parkingu</a:t>
            </a:r>
            <a:r>
              <a:rPr dirty="0"/>
              <a:t> dla </a:t>
            </a:r>
            <a:r>
              <a:rPr dirty="0" err="1"/>
              <a:t>autobusów</a:t>
            </a:r>
            <a:r>
              <a:rPr dirty="0"/>
              <a:t> </a:t>
            </a:r>
            <a:r>
              <a:rPr dirty="0" err="1"/>
              <a:t>i</a:t>
            </a:r>
            <a:r>
              <a:rPr dirty="0"/>
              <a:t> </a:t>
            </a:r>
            <a:r>
              <a:rPr dirty="0" err="1"/>
              <a:t>busów</a:t>
            </a:r>
            <a:r>
              <a:rPr dirty="0"/>
              <a:t>. Z </a:t>
            </a:r>
            <a:r>
              <a:rPr dirty="0" err="1"/>
              <a:t>punktu</a:t>
            </a:r>
            <a:r>
              <a:rPr dirty="0"/>
              <a:t> </a:t>
            </a:r>
            <a:r>
              <a:rPr dirty="0" err="1"/>
              <a:t>widzenia</a:t>
            </a:r>
            <a:r>
              <a:rPr dirty="0"/>
              <a:t> </a:t>
            </a:r>
            <a:r>
              <a:rPr dirty="0" err="1"/>
              <a:t>polepszenia</a:t>
            </a:r>
            <a:r>
              <a:rPr dirty="0"/>
              <a:t> </a:t>
            </a:r>
            <a:r>
              <a:rPr dirty="0" err="1"/>
              <a:t>komunikacji</a:t>
            </a:r>
            <a:r>
              <a:rPr dirty="0"/>
              <a:t> </a:t>
            </a:r>
            <a:r>
              <a:rPr dirty="0" err="1"/>
              <a:t>faktycznie</a:t>
            </a:r>
            <a:r>
              <a:rPr dirty="0"/>
              <a:t> </a:t>
            </a:r>
            <a:r>
              <a:rPr dirty="0" err="1"/>
              <a:t>byłoby</a:t>
            </a:r>
            <a:r>
              <a:rPr dirty="0"/>
              <a:t> </a:t>
            </a:r>
            <a:r>
              <a:rPr dirty="0" err="1"/>
              <a:t>lepiej</a:t>
            </a:r>
            <a:r>
              <a:rPr dirty="0"/>
              <a:t>, </a:t>
            </a:r>
            <a:r>
              <a:rPr dirty="0" err="1"/>
              <a:t>gdyby</a:t>
            </a:r>
            <a:r>
              <a:rPr dirty="0"/>
              <a:t> </a:t>
            </a:r>
            <a:r>
              <a:rPr dirty="0" err="1"/>
              <a:t>ich</a:t>
            </a:r>
            <a:r>
              <a:rPr dirty="0"/>
              <a:t> </a:t>
            </a:r>
            <a:r>
              <a:rPr dirty="0" err="1"/>
              <a:t>bieg</a:t>
            </a:r>
            <a:r>
              <a:rPr dirty="0"/>
              <a:t> </a:t>
            </a:r>
            <a:r>
              <a:rPr dirty="0" err="1"/>
              <a:t>kończył</a:t>
            </a:r>
            <a:r>
              <a:rPr dirty="0"/>
              <a:t> </a:t>
            </a:r>
            <a:r>
              <a:rPr dirty="0" err="1"/>
              <a:t>się</a:t>
            </a:r>
            <a:r>
              <a:rPr dirty="0"/>
              <a:t> w </a:t>
            </a:r>
            <a:r>
              <a:rPr dirty="0" err="1"/>
              <a:t>mieście</a:t>
            </a:r>
            <a:r>
              <a:rPr dirty="0"/>
              <a:t> na </a:t>
            </a:r>
            <a:r>
              <a:rPr dirty="0" err="1"/>
              <a:t>lewobrzeżu</a:t>
            </a:r>
            <a:r>
              <a:rPr dirty="0"/>
              <a:t> </a:t>
            </a:r>
            <a:r>
              <a:rPr dirty="0" err="1"/>
              <a:t>jednak</a:t>
            </a:r>
            <a:r>
              <a:rPr dirty="0"/>
              <a:t> Świnoujście </a:t>
            </a:r>
            <a:r>
              <a:rPr dirty="0" err="1"/>
              <a:t>nie</a:t>
            </a:r>
            <a:r>
              <a:rPr dirty="0"/>
              <a:t> jest </a:t>
            </a:r>
            <a:r>
              <a:rPr dirty="0" err="1"/>
              <a:t>zwykłym</a:t>
            </a:r>
            <a:r>
              <a:rPr dirty="0"/>
              <a:t> </a:t>
            </a:r>
            <a:r>
              <a:rPr dirty="0" err="1"/>
              <a:t>miastem</a:t>
            </a:r>
            <a:r>
              <a:rPr dirty="0"/>
              <a:t> </a:t>
            </a:r>
            <a:r>
              <a:rPr dirty="0" err="1"/>
              <a:t>i</a:t>
            </a:r>
            <a:r>
              <a:rPr dirty="0"/>
              <a:t> </a:t>
            </a:r>
            <a:r>
              <a:rPr dirty="0" err="1"/>
              <a:t>priorytety</a:t>
            </a:r>
            <a:r>
              <a:rPr dirty="0"/>
              <a:t> z </a:t>
            </a:r>
            <a:r>
              <a:rPr dirty="0" err="1"/>
              <a:t>racji</a:t>
            </a:r>
            <a:r>
              <a:rPr dirty="0"/>
              <a:t> </a:t>
            </a:r>
            <a:r>
              <a:rPr dirty="0" err="1"/>
              <a:t>jego</a:t>
            </a:r>
            <a:r>
              <a:rPr dirty="0"/>
              <a:t> </a:t>
            </a:r>
            <a:r>
              <a:rPr dirty="0" err="1"/>
              <a:t>roli</a:t>
            </a:r>
            <a:r>
              <a:rPr dirty="0"/>
              <a:t> </a:t>
            </a:r>
            <a:r>
              <a:rPr dirty="0" err="1"/>
              <a:t>muszą</a:t>
            </a:r>
            <a:r>
              <a:rPr dirty="0"/>
              <a:t> </a:t>
            </a:r>
            <a:r>
              <a:rPr dirty="0" err="1"/>
              <a:t>być</a:t>
            </a:r>
            <a:r>
              <a:rPr dirty="0"/>
              <a:t> </a:t>
            </a:r>
            <a:r>
              <a:rPr dirty="0" err="1"/>
              <a:t>inne</a:t>
            </a:r>
            <a:r>
              <a:rPr dirty="0"/>
              <a:t>. </a:t>
            </a:r>
            <a:r>
              <a:rPr dirty="0" err="1"/>
              <a:t>Oprócz</a:t>
            </a:r>
            <a:r>
              <a:rPr dirty="0"/>
              <a:t> </a:t>
            </a:r>
            <a:r>
              <a:rPr dirty="0" err="1"/>
              <a:t>pięknego</a:t>
            </a:r>
            <a:r>
              <a:rPr dirty="0"/>
              <a:t> </a:t>
            </a:r>
            <a:r>
              <a:rPr dirty="0" err="1"/>
              <a:t>międzynarodowego</a:t>
            </a:r>
            <a:r>
              <a:rPr dirty="0"/>
              <a:t> </a:t>
            </a:r>
            <a:r>
              <a:rPr dirty="0" err="1"/>
              <a:t>kurortu</a:t>
            </a:r>
            <a:r>
              <a:rPr dirty="0"/>
              <a:t> (</a:t>
            </a:r>
            <a:r>
              <a:rPr dirty="0" err="1"/>
              <a:t>najpiękniejszego</a:t>
            </a:r>
            <a:r>
              <a:rPr dirty="0"/>
              <a:t> </a:t>
            </a:r>
            <a:r>
              <a:rPr dirty="0" err="1"/>
              <a:t>i</a:t>
            </a:r>
            <a:r>
              <a:rPr dirty="0"/>
              <a:t> </a:t>
            </a:r>
            <a:r>
              <a:rPr dirty="0" err="1"/>
              <a:t>wyjątkowego</a:t>
            </a:r>
            <a:r>
              <a:rPr dirty="0"/>
              <a:t> w </a:t>
            </a:r>
            <a:r>
              <a:rPr dirty="0" err="1"/>
              <a:t>moim</a:t>
            </a:r>
            <a:r>
              <a:rPr dirty="0"/>
              <a:t> </a:t>
            </a:r>
            <a:r>
              <a:rPr dirty="0" err="1"/>
              <a:t>uznaniu</a:t>
            </a:r>
            <a:r>
              <a:rPr dirty="0"/>
              <a:t>) Świnoujście to </a:t>
            </a:r>
            <a:r>
              <a:rPr dirty="0" err="1"/>
              <a:t>również</a:t>
            </a:r>
            <a:r>
              <a:rPr dirty="0"/>
              <a:t> </a:t>
            </a:r>
            <a:r>
              <a:rPr dirty="0" err="1"/>
              <a:t>ewenement</a:t>
            </a:r>
            <a:r>
              <a:rPr dirty="0"/>
              <a:t> na </a:t>
            </a:r>
            <a:r>
              <a:rPr dirty="0" err="1"/>
              <a:t>skalę</a:t>
            </a:r>
            <a:r>
              <a:rPr dirty="0"/>
              <a:t> </a:t>
            </a:r>
            <a:r>
              <a:rPr dirty="0" err="1"/>
              <a:t>kraju</a:t>
            </a:r>
            <a:r>
              <a:rPr dirty="0"/>
              <a:t> </a:t>
            </a:r>
            <a:r>
              <a:rPr dirty="0" err="1"/>
              <a:t>jeśli</a:t>
            </a:r>
            <a:r>
              <a:rPr dirty="0"/>
              <a:t> </a:t>
            </a:r>
            <a:r>
              <a:rPr dirty="0" err="1"/>
              <a:t>chodzi</a:t>
            </a:r>
            <a:r>
              <a:rPr dirty="0"/>
              <a:t> o </a:t>
            </a:r>
            <a:r>
              <a:rPr dirty="0" err="1"/>
              <a:t>położenie</a:t>
            </a:r>
            <a:r>
              <a:rPr dirty="0"/>
              <a:t> </a:t>
            </a:r>
            <a:r>
              <a:rPr dirty="0" err="1"/>
              <a:t>naturę</a:t>
            </a:r>
            <a:r>
              <a:rPr dirty="0"/>
              <a:t> </a:t>
            </a:r>
            <a:r>
              <a:rPr dirty="0" err="1"/>
              <a:t>i</a:t>
            </a:r>
            <a:r>
              <a:rPr dirty="0"/>
              <a:t> </a:t>
            </a:r>
            <a:r>
              <a:rPr dirty="0" err="1"/>
              <a:t>klimat</a:t>
            </a:r>
            <a:r>
              <a:rPr dirty="0"/>
              <a:t>. To </a:t>
            </a:r>
            <a:r>
              <a:rPr dirty="0" err="1"/>
              <a:t>wyspy</a:t>
            </a:r>
            <a:r>
              <a:rPr dirty="0"/>
              <a:t> je </a:t>
            </a:r>
            <a:r>
              <a:rPr dirty="0" err="1"/>
              <a:t>tworzą</a:t>
            </a:r>
            <a:r>
              <a:rPr dirty="0"/>
              <a:t> </a:t>
            </a:r>
            <a:r>
              <a:rPr dirty="0" err="1"/>
              <a:t>i</a:t>
            </a:r>
            <a:r>
              <a:rPr dirty="0"/>
              <a:t> </a:t>
            </a:r>
            <a:r>
              <a:rPr dirty="0" err="1"/>
              <a:t>są</a:t>
            </a:r>
            <a:r>
              <a:rPr dirty="0"/>
              <a:t> z </a:t>
            </a:r>
            <a:r>
              <a:rPr dirty="0" err="1"/>
              <a:t>pewnością</a:t>
            </a:r>
            <a:r>
              <a:rPr dirty="0"/>
              <a:t> </a:t>
            </a:r>
            <a:r>
              <a:rPr dirty="0" err="1"/>
              <a:t>nie</a:t>
            </a:r>
            <a:r>
              <a:rPr dirty="0"/>
              <a:t> </a:t>
            </a:r>
            <a:r>
              <a:rPr dirty="0" err="1"/>
              <a:t>lada</a:t>
            </a:r>
            <a:r>
              <a:rPr dirty="0"/>
              <a:t> </a:t>
            </a:r>
            <a:r>
              <a:rPr dirty="0" err="1"/>
              <a:t>atrakcją</a:t>
            </a:r>
            <a:r>
              <a:rPr dirty="0"/>
              <a:t>, </a:t>
            </a:r>
            <a:r>
              <a:rPr dirty="0" err="1"/>
              <a:t>której</a:t>
            </a:r>
            <a:r>
              <a:rPr dirty="0"/>
              <a:t> </a:t>
            </a:r>
            <a:r>
              <a:rPr dirty="0" err="1"/>
              <a:t>uwidocznienia</a:t>
            </a:r>
            <a:r>
              <a:rPr dirty="0"/>
              <a:t> </a:t>
            </a:r>
            <a:r>
              <a:rPr dirty="0" err="1"/>
              <a:t>nie</a:t>
            </a:r>
            <a:r>
              <a:rPr dirty="0"/>
              <a:t> </a:t>
            </a:r>
            <a:r>
              <a:rPr dirty="0" err="1"/>
              <a:t>powinniśmy</a:t>
            </a:r>
            <a:r>
              <a:rPr dirty="0"/>
              <a:t> </a:t>
            </a:r>
            <a:r>
              <a:rPr dirty="0" err="1"/>
              <a:t>się</a:t>
            </a:r>
            <a:r>
              <a:rPr dirty="0"/>
              <a:t> </a:t>
            </a:r>
            <a:r>
              <a:rPr dirty="0" err="1"/>
              <a:t>kompletnie</a:t>
            </a:r>
            <a:r>
              <a:rPr dirty="0"/>
              <a:t> </a:t>
            </a:r>
            <a:r>
              <a:rPr dirty="0" err="1"/>
              <a:t>pozbywać</a:t>
            </a:r>
            <a:r>
              <a:rPr dirty="0"/>
              <a:t>. </a:t>
            </a:r>
            <a:r>
              <a:rPr dirty="0" err="1"/>
              <a:t>Nie</a:t>
            </a:r>
            <a:r>
              <a:rPr dirty="0"/>
              <a:t> </a:t>
            </a:r>
            <a:r>
              <a:rPr dirty="0" err="1"/>
              <a:t>wspomnę</a:t>
            </a:r>
            <a:r>
              <a:rPr dirty="0"/>
              <a:t> o </a:t>
            </a:r>
            <a:r>
              <a:rPr dirty="0" err="1"/>
              <a:t>unikatowej</a:t>
            </a:r>
            <a:r>
              <a:rPr dirty="0"/>
              <a:t> </a:t>
            </a:r>
            <a:r>
              <a:rPr dirty="0" err="1"/>
              <a:t>przyrodzie</a:t>
            </a:r>
            <a:r>
              <a:rPr dirty="0"/>
              <a:t>, </a:t>
            </a:r>
            <a:r>
              <a:rPr dirty="0" err="1"/>
              <a:t>którą</a:t>
            </a:r>
            <a:r>
              <a:rPr dirty="0"/>
              <a:t> z </a:t>
            </a:r>
            <a:r>
              <a:rPr dirty="0" err="1"/>
              <a:t>wielką</a:t>
            </a:r>
            <a:r>
              <a:rPr dirty="0"/>
              <a:t> </a:t>
            </a:r>
            <a:r>
              <a:rPr dirty="0" err="1"/>
              <a:t>troską</a:t>
            </a:r>
            <a:r>
              <a:rPr dirty="0"/>
              <a:t> </a:t>
            </a:r>
            <a:endParaRPr lang="pl-PL" dirty="0" smtClean="0"/>
          </a:p>
          <a:p>
            <a:pPr algn="just" defTabSz="457200">
              <a:defRPr sz="2500" b="0">
                <a:latin typeface="Sora Regular ExtraLight"/>
                <a:ea typeface="Sora Regular ExtraLight"/>
                <a:cs typeface="Sora Regular ExtraLight"/>
                <a:sym typeface="Sora Regular ExtraLight"/>
              </a:defRPr>
            </a:pPr>
            <a:endParaRPr lang="pl-PL" dirty="0"/>
          </a:p>
          <a:p>
            <a:pPr algn="just" defTabSz="457200">
              <a:defRPr sz="2500" b="0">
                <a:latin typeface="Sora Regular ExtraLight"/>
                <a:ea typeface="Sora Regular ExtraLight"/>
                <a:cs typeface="Sora Regular ExtraLight"/>
                <a:sym typeface="Sora Regular ExtraLight"/>
              </a:defRPr>
            </a:pPr>
            <a:endParaRPr lang="pl-PL" dirty="0" smtClean="0"/>
          </a:p>
          <a:p>
            <a:pPr algn="just" defTabSz="457200">
              <a:defRPr sz="2500" b="0">
                <a:latin typeface="Sora Regular ExtraLight"/>
                <a:ea typeface="Sora Regular ExtraLight"/>
                <a:cs typeface="Sora Regular ExtraLight"/>
                <a:sym typeface="Sora Regular ExtraLight"/>
              </a:defRPr>
            </a:pPr>
            <a:r>
              <a:rPr dirty="0" err="1" smtClean="0"/>
              <a:t>powinniśmy</a:t>
            </a:r>
            <a:r>
              <a:rPr dirty="0" smtClean="0"/>
              <a:t> </a:t>
            </a:r>
            <a:r>
              <a:rPr dirty="0" err="1"/>
              <a:t>wspólnie</a:t>
            </a:r>
            <a:r>
              <a:rPr dirty="0"/>
              <a:t> </a:t>
            </a:r>
            <a:r>
              <a:rPr dirty="0" err="1"/>
              <a:t>chronić</a:t>
            </a:r>
            <a:r>
              <a:rPr dirty="0"/>
              <a:t> </a:t>
            </a:r>
            <a:r>
              <a:rPr dirty="0" err="1"/>
              <a:t>ponad</a:t>
            </a:r>
            <a:r>
              <a:rPr dirty="0"/>
              <a:t> </a:t>
            </a:r>
            <a:r>
              <a:rPr dirty="0" err="1"/>
              <a:t>wszelką</a:t>
            </a:r>
            <a:r>
              <a:rPr dirty="0"/>
              <a:t> </a:t>
            </a:r>
            <a:r>
              <a:rPr dirty="0" err="1"/>
              <a:t>miarę</a:t>
            </a:r>
            <a:r>
              <a:rPr dirty="0"/>
              <a:t>. </a:t>
            </a:r>
            <a:r>
              <a:rPr dirty="0" err="1"/>
              <a:t>Dlatego</a:t>
            </a:r>
            <a:r>
              <a:rPr dirty="0"/>
              <a:t> </a:t>
            </a:r>
            <a:r>
              <a:rPr dirty="0" err="1"/>
              <a:t>też</a:t>
            </a:r>
            <a:r>
              <a:rPr dirty="0"/>
              <a:t> </a:t>
            </a:r>
            <a:r>
              <a:rPr dirty="0" err="1"/>
              <a:t>sądzę</a:t>
            </a:r>
            <a:r>
              <a:rPr dirty="0"/>
              <a:t>, że </a:t>
            </a:r>
            <a:r>
              <a:rPr dirty="0" err="1"/>
              <a:t>przystanki</a:t>
            </a:r>
            <a:r>
              <a:rPr dirty="0"/>
              <a:t> </a:t>
            </a:r>
            <a:r>
              <a:rPr dirty="0" err="1"/>
              <a:t>mogłyby</a:t>
            </a:r>
            <a:r>
              <a:rPr dirty="0"/>
              <a:t> </a:t>
            </a:r>
            <a:r>
              <a:rPr dirty="0" err="1"/>
              <a:t>się</a:t>
            </a:r>
            <a:r>
              <a:rPr dirty="0"/>
              <a:t> </a:t>
            </a:r>
            <a:r>
              <a:rPr dirty="0" err="1"/>
              <a:t>znaleźć</a:t>
            </a:r>
            <a:r>
              <a:rPr dirty="0"/>
              <a:t> po </a:t>
            </a:r>
            <a:r>
              <a:rPr dirty="0" err="1"/>
              <a:t>tej</a:t>
            </a:r>
            <a:r>
              <a:rPr dirty="0"/>
              <a:t> </a:t>
            </a:r>
            <a:r>
              <a:rPr dirty="0" err="1"/>
              <a:t>stronie</a:t>
            </a:r>
            <a:r>
              <a:rPr dirty="0"/>
              <a:t> miasta ale na </a:t>
            </a:r>
            <a:r>
              <a:rPr dirty="0" err="1"/>
              <a:t>uboczu</a:t>
            </a:r>
            <a:r>
              <a:rPr dirty="0"/>
              <a:t>, </a:t>
            </a:r>
            <a:r>
              <a:rPr dirty="0" err="1"/>
              <a:t>niedaleko</a:t>
            </a:r>
            <a:r>
              <a:rPr dirty="0"/>
              <a:t> </a:t>
            </a:r>
            <a:r>
              <a:rPr dirty="0" err="1"/>
              <a:t>wyjazdu</a:t>
            </a:r>
            <a:r>
              <a:rPr dirty="0"/>
              <a:t> z tunelu. </a:t>
            </a:r>
            <a:r>
              <a:rPr dirty="0" err="1"/>
              <a:t>Infrastruktura</a:t>
            </a:r>
            <a:r>
              <a:rPr dirty="0"/>
              <a:t> w centrum jest </a:t>
            </a:r>
            <a:r>
              <a:rPr dirty="0" err="1"/>
              <a:t>ciasna</a:t>
            </a:r>
            <a:r>
              <a:rPr dirty="0"/>
              <a:t>, </a:t>
            </a:r>
            <a:r>
              <a:rPr dirty="0" err="1"/>
              <a:t>poza</a:t>
            </a:r>
            <a:r>
              <a:rPr dirty="0"/>
              <a:t> </a:t>
            </a:r>
            <a:r>
              <a:rPr dirty="0" err="1"/>
              <a:t>tym</a:t>
            </a:r>
            <a:r>
              <a:rPr dirty="0"/>
              <a:t> </a:t>
            </a:r>
            <a:endParaRPr lang="pl-PL" dirty="0" smtClean="0"/>
          </a:p>
          <a:p>
            <a:pPr algn="just" defTabSz="457200">
              <a:defRPr sz="2500" b="0">
                <a:latin typeface="Sora Regular ExtraLight"/>
                <a:ea typeface="Sora Regular ExtraLight"/>
                <a:cs typeface="Sora Regular ExtraLight"/>
                <a:sym typeface="Sora Regular ExtraLight"/>
              </a:defRPr>
            </a:pPr>
            <a:r>
              <a:rPr dirty="0" smtClean="0"/>
              <a:t>w </a:t>
            </a:r>
            <a:r>
              <a:rPr dirty="0" err="1"/>
              <a:t>wielu</a:t>
            </a:r>
            <a:r>
              <a:rPr dirty="0"/>
              <a:t> </a:t>
            </a:r>
            <a:r>
              <a:rPr dirty="0" err="1"/>
              <a:t>miejscach</a:t>
            </a:r>
            <a:r>
              <a:rPr dirty="0"/>
              <a:t> </a:t>
            </a:r>
            <a:r>
              <a:rPr dirty="0" err="1"/>
              <a:t>zabytkowa</a:t>
            </a:r>
            <a:r>
              <a:rPr dirty="0"/>
              <a:t> </a:t>
            </a:r>
            <a:r>
              <a:rPr dirty="0" err="1"/>
              <a:t>i</a:t>
            </a:r>
            <a:r>
              <a:rPr dirty="0"/>
              <a:t> ma </a:t>
            </a:r>
            <a:r>
              <a:rPr dirty="0" err="1"/>
              <a:t>swój</a:t>
            </a:r>
            <a:r>
              <a:rPr dirty="0"/>
              <a:t> </a:t>
            </a:r>
            <a:r>
              <a:rPr dirty="0" err="1"/>
              <a:t>klimat</a:t>
            </a:r>
            <a:r>
              <a:rPr dirty="0"/>
              <a:t>. </a:t>
            </a:r>
            <a:r>
              <a:rPr dirty="0" err="1"/>
              <a:t>Zostawmy</a:t>
            </a:r>
            <a:r>
              <a:rPr dirty="0"/>
              <a:t> </a:t>
            </a:r>
            <a:r>
              <a:rPr dirty="0" err="1"/>
              <a:t>tu</a:t>
            </a:r>
            <a:r>
              <a:rPr dirty="0"/>
              <a:t> </a:t>
            </a:r>
            <a:r>
              <a:rPr dirty="0" err="1"/>
              <a:t>miejsce</a:t>
            </a:r>
            <a:r>
              <a:rPr dirty="0"/>
              <a:t> na </a:t>
            </a:r>
            <a:r>
              <a:rPr dirty="0" err="1"/>
              <a:t>deptaki</a:t>
            </a:r>
            <a:r>
              <a:rPr dirty="0"/>
              <a:t>, </a:t>
            </a:r>
            <a:r>
              <a:rPr dirty="0" err="1"/>
              <a:t>zieleń</a:t>
            </a:r>
            <a:r>
              <a:rPr dirty="0"/>
              <a:t>, </a:t>
            </a:r>
            <a:r>
              <a:rPr dirty="0" err="1"/>
              <a:t>odpoczynek</a:t>
            </a:r>
            <a:r>
              <a:rPr dirty="0"/>
              <a:t> </a:t>
            </a:r>
            <a:r>
              <a:rPr dirty="0" err="1"/>
              <a:t>i</a:t>
            </a:r>
            <a:r>
              <a:rPr dirty="0"/>
              <a:t> </a:t>
            </a:r>
            <a:r>
              <a:rPr dirty="0" err="1"/>
              <a:t>zabawę</a:t>
            </a:r>
            <a:r>
              <a:rPr dirty="0"/>
              <a:t>. </a:t>
            </a:r>
            <a:r>
              <a:rPr dirty="0" err="1"/>
              <a:t>Skoro</a:t>
            </a:r>
            <a:r>
              <a:rPr dirty="0"/>
              <a:t> w </a:t>
            </a:r>
            <a:r>
              <a:rPr dirty="0" err="1"/>
              <a:t>okolicach</a:t>
            </a:r>
            <a:r>
              <a:rPr dirty="0"/>
              <a:t> </a:t>
            </a:r>
            <a:r>
              <a:rPr dirty="0" err="1"/>
              <a:t>Karsiborskiej</a:t>
            </a:r>
            <a:r>
              <a:rPr dirty="0"/>
              <a:t> </a:t>
            </a:r>
            <a:r>
              <a:rPr dirty="0" err="1"/>
              <a:t>i</a:t>
            </a:r>
            <a:r>
              <a:rPr dirty="0"/>
              <a:t> </a:t>
            </a:r>
            <a:r>
              <a:rPr dirty="0" err="1"/>
              <a:t>tak</a:t>
            </a:r>
            <a:r>
              <a:rPr dirty="0"/>
              <a:t> </a:t>
            </a:r>
            <a:r>
              <a:rPr dirty="0" err="1"/>
              <a:t>powstanie</a:t>
            </a:r>
            <a:r>
              <a:rPr dirty="0"/>
              <a:t> </a:t>
            </a:r>
            <a:r>
              <a:rPr dirty="0" err="1"/>
              <a:t>strefa</a:t>
            </a:r>
            <a:r>
              <a:rPr dirty="0"/>
              <a:t> </a:t>
            </a:r>
            <a:r>
              <a:rPr dirty="0" err="1"/>
              <a:t>przemysłowa</a:t>
            </a:r>
            <a:r>
              <a:rPr dirty="0"/>
              <a:t> tam </a:t>
            </a:r>
            <a:r>
              <a:rPr dirty="0" err="1"/>
              <a:t>będzie</a:t>
            </a:r>
            <a:r>
              <a:rPr dirty="0"/>
              <a:t> </a:t>
            </a:r>
            <a:r>
              <a:rPr dirty="0" err="1"/>
              <a:t>miejsce</a:t>
            </a:r>
            <a:r>
              <a:rPr dirty="0"/>
              <a:t> na transport, </a:t>
            </a:r>
            <a:r>
              <a:rPr dirty="0" err="1"/>
              <a:t>nowe</a:t>
            </a:r>
            <a:r>
              <a:rPr dirty="0"/>
              <a:t> </a:t>
            </a:r>
            <a:r>
              <a:rPr dirty="0" err="1"/>
              <a:t>miejsca</a:t>
            </a:r>
            <a:r>
              <a:rPr dirty="0"/>
              <a:t> </a:t>
            </a:r>
            <a:r>
              <a:rPr dirty="0" err="1"/>
              <a:t>pracy</a:t>
            </a:r>
            <a:r>
              <a:rPr dirty="0"/>
              <a:t> </a:t>
            </a:r>
            <a:r>
              <a:rPr dirty="0" err="1"/>
              <a:t>i</a:t>
            </a:r>
            <a:r>
              <a:rPr dirty="0"/>
              <a:t> tam </a:t>
            </a:r>
            <a:r>
              <a:rPr dirty="0" err="1"/>
              <a:t>może</a:t>
            </a:r>
            <a:r>
              <a:rPr dirty="0"/>
              <a:t> </a:t>
            </a:r>
            <a:r>
              <a:rPr dirty="0" err="1"/>
              <a:t>się</a:t>
            </a:r>
            <a:r>
              <a:rPr dirty="0"/>
              <a:t> to </a:t>
            </a:r>
            <a:r>
              <a:rPr dirty="0" err="1"/>
              <a:t>dobrze</a:t>
            </a:r>
            <a:r>
              <a:rPr dirty="0"/>
              <a:t> </a:t>
            </a:r>
            <a:r>
              <a:rPr dirty="0" err="1"/>
              <a:t>zbiegać</a:t>
            </a:r>
            <a:r>
              <a:rPr dirty="0"/>
              <a:t>. My </a:t>
            </a:r>
            <a:r>
              <a:rPr dirty="0" err="1"/>
              <a:t>mieszkańcy</a:t>
            </a:r>
            <a:r>
              <a:rPr dirty="0"/>
              <a:t> </a:t>
            </a:r>
            <a:r>
              <a:rPr dirty="0" err="1"/>
              <a:t>przyzwyczajeni</a:t>
            </a:r>
            <a:r>
              <a:rPr dirty="0"/>
              <a:t> </a:t>
            </a:r>
            <a:r>
              <a:rPr dirty="0" err="1"/>
              <a:t>jesteśmy</a:t>
            </a:r>
            <a:r>
              <a:rPr dirty="0"/>
              <a:t> do "</a:t>
            </a:r>
            <a:r>
              <a:rPr dirty="0" err="1"/>
              <a:t>drugiej</a:t>
            </a:r>
            <a:r>
              <a:rPr dirty="0"/>
              <a:t> </a:t>
            </a:r>
            <a:r>
              <a:rPr dirty="0" err="1"/>
              <a:t>strony</a:t>
            </a:r>
            <a:r>
              <a:rPr dirty="0"/>
              <a:t>" </a:t>
            </a:r>
            <a:r>
              <a:rPr dirty="0" err="1"/>
              <a:t>i</a:t>
            </a:r>
            <a:r>
              <a:rPr dirty="0"/>
              <a:t> </a:t>
            </a:r>
            <a:r>
              <a:rPr dirty="0" err="1"/>
              <a:t>mnie</a:t>
            </a:r>
            <a:r>
              <a:rPr dirty="0"/>
              <a:t> </a:t>
            </a:r>
            <a:r>
              <a:rPr dirty="0" err="1"/>
              <a:t>tak</a:t>
            </a:r>
            <a:r>
              <a:rPr dirty="0"/>
              <a:t>, </a:t>
            </a:r>
            <a:r>
              <a:rPr dirty="0" err="1"/>
              <a:t>jak</a:t>
            </a:r>
            <a:r>
              <a:rPr dirty="0"/>
              <a:t> jest </a:t>
            </a:r>
            <a:r>
              <a:rPr dirty="0" err="1"/>
              <a:t>nie</a:t>
            </a:r>
            <a:r>
              <a:rPr dirty="0"/>
              <a:t> </a:t>
            </a:r>
            <a:r>
              <a:rPr dirty="0" err="1"/>
              <a:t>przeszkadza</a:t>
            </a:r>
            <a:r>
              <a:rPr dirty="0"/>
              <a:t>. I </a:t>
            </a:r>
            <a:r>
              <a:rPr dirty="0" err="1"/>
              <a:t>tak</a:t>
            </a:r>
            <a:r>
              <a:rPr dirty="0"/>
              <a:t> na </a:t>
            </a:r>
            <a:r>
              <a:rPr dirty="0" err="1"/>
              <a:t>przystanek</a:t>
            </a:r>
            <a:r>
              <a:rPr dirty="0"/>
              <a:t> z </a:t>
            </a:r>
            <a:r>
              <a:rPr dirty="0" err="1"/>
              <a:t>walizką</a:t>
            </a:r>
            <a:r>
              <a:rPr dirty="0"/>
              <a:t> </a:t>
            </a:r>
            <a:r>
              <a:rPr dirty="0" err="1"/>
              <a:t>muszę</a:t>
            </a:r>
            <a:r>
              <a:rPr dirty="0"/>
              <a:t> </a:t>
            </a:r>
            <a:r>
              <a:rPr dirty="0" err="1"/>
              <a:t>dojechać</a:t>
            </a:r>
            <a:r>
              <a:rPr dirty="0"/>
              <a:t> </a:t>
            </a:r>
            <a:r>
              <a:rPr dirty="0" err="1"/>
              <a:t>autem</a:t>
            </a:r>
            <a:r>
              <a:rPr dirty="0"/>
              <a:t> </a:t>
            </a:r>
            <a:r>
              <a:rPr dirty="0" err="1"/>
              <a:t>lub</a:t>
            </a:r>
            <a:r>
              <a:rPr dirty="0"/>
              <a:t> taxi, </a:t>
            </a:r>
            <a:r>
              <a:rPr dirty="0" err="1"/>
              <a:t>więc</a:t>
            </a:r>
            <a:r>
              <a:rPr dirty="0"/>
              <a:t> </a:t>
            </a:r>
            <a:r>
              <a:rPr dirty="0" err="1"/>
              <a:t>lokalizacja</a:t>
            </a:r>
            <a:r>
              <a:rPr dirty="0"/>
              <a:t> </a:t>
            </a:r>
            <a:r>
              <a:rPr dirty="0" err="1"/>
              <a:t>przystanku</a:t>
            </a:r>
            <a:r>
              <a:rPr dirty="0"/>
              <a:t> na </a:t>
            </a:r>
            <a:r>
              <a:rPr dirty="0" err="1"/>
              <a:t>Karsiborskiej</a:t>
            </a:r>
            <a:r>
              <a:rPr dirty="0"/>
              <a:t> </a:t>
            </a:r>
            <a:r>
              <a:rPr dirty="0" err="1"/>
              <a:t>wyeliminowałaby</a:t>
            </a:r>
            <a:r>
              <a:rPr dirty="0"/>
              <a:t> element </a:t>
            </a:r>
            <a:r>
              <a:rPr dirty="0" err="1"/>
              <a:t>promu</a:t>
            </a:r>
            <a:r>
              <a:rPr dirty="0"/>
              <a:t>, </a:t>
            </a:r>
            <a:r>
              <a:rPr dirty="0" err="1"/>
              <a:t>łatwiej</a:t>
            </a:r>
            <a:r>
              <a:rPr dirty="0"/>
              <a:t> </a:t>
            </a:r>
            <a:r>
              <a:rPr dirty="0" err="1"/>
              <a:t>byłoby</a:t>
            </a:r>
            <a:r>
              <a:rPr dirty="0"/>
              <a:t> </a:t>
            </a:r>
            <a:r>
              <a:rPr dirty="0" err="1"/>
              <a:t>dojechać</a:t>
            </a:r>
            <a:r>
              <a:rPr dirty="0"/>
              <a:t> </a:t>
            </a:r>
            <a:r>
              <a:rPr dirty="0" err="1"/>
              <a:t>również</a:t>
            </a:r>
            <a:r>
              <a:rPr dirty="0"/>
              <a:t> </a:t>
            </a:r>
            <a:r>
              <a:rPr dirty="0" err="1"/>
              <a:t>autobusem</a:t>
            </a:r>
            <a:r>
              <a:rPr dirty="0"/>
              <a:t> </a:t>
            </a:r>
            <a:r>
              <a:rPr dirty="0" err="1"/>
              <a:t>miejskim</a:t>
            </a:r>
            <a:r>
              <a:rPr dirty="0"/>
              <a:t> no </a:t>
            </a:r>
            <a:r>
              <a:rPr dirty="0" err="1"/>
              <a:t>i</a:t>
            </a:r>
            <a:r>
              <a:rPr dirty="0"/>
              <a:t> </a:t>
            </a:r>
            <a:r>
              <a:rPr dirty="0" err="1"/>
              <a:t>oczywiście</a:t>
            </a:r>
            <a:r>
              <a:rPr dirty="0"/>
              <a:t> </a:t>
            </a:r>
            <a:r>
              <a:rPr dirty="0" err="1"/>
              <a:t>nawet</a:t>
            </a:r>
            <a:r>
              <a:rPr dirty="0"/>
              <a:t> </a:t>
            </a:r>
            <a:r>
              <a:rPr dirty="0" err="1"/>
              <a:t>rowerem</a:t>
            </a:r>
            <a:r>
              <a:rPr dirty="0"/>
              <a:t>.</a:t>
            </a:r>
          </a:p>
          <a:p>
            <a:pPr algn="just" defTabSz="457200">
              <a:defRPr sz="2500" b="0">
                <a:latin typeface="Sora Regular ExtraLight"/>
                <a:ea typeface="Sora Regular ExtraLight"/>
                <a:cs typeface="Sora Regular ExtraLight"/>
                <a:sym typeface="Sora Regular ExtraLight"/>
              </a:defRPr>
            </a:pPr>
            <a:r>
              <a:rPr dirty="0" err="1"/>
              <a:t>Nie</a:t>
            </a:r>
            <a:r>
              <a:rPr dirty="0"/>
              <a:t> </a:t>
            </a:r>
            <a:r>
              <a:rPr dirty="0" err="1"/>
              <a:t>pchajmy</a:t>
            </a:r>
            <a:r>
              <a:rPr dirty="0"/>
              <a:t> </a:t>
            </a:r>
            <a:r>
              <a:rPr dirty="0" err="1"/>
              <a:t>niczego</a:t>
            </a:r>
            <a:r>
              <a:rPr dirty="0"/>
              <a:t> </a:t>
            </a:r>
            <a:r>
              <a:rPr dirty="0" err="1"/>
              <a:t>dużego</a:t>
            </a:r>
            <a:r>
              <a:rPr dirty="0"/>
              <a:t> do miasta. </a:t>
            </a:r>
            <a:r>
              <a:rPr dirty="0" err="1"/>
              <a:t>Tyle</a:t>
            </a:r>
            <a:r>
              <a:rPr dirty="0"/>
              <a:t> </a:t>
            </a:r>
            <a:r>
              <a:rPr dirty="0" err="1"/>
              <a:t>aut</a:t>
            </a:r>
            <a:r>
              <a:rPr dirty="0"/>
              <a:t> w </a:t>
            </a:r>
            <a:r>
              <a:rPr dirty="0" err="1"/>
              <a:t>sezonie</a:t>
            </a:r>
            <a:r>
              <a:rPr dirty="0"/>
              <a:t>, </a:t>
            </a:r>
            <a:r>
              <a:rPr dirty="0" err="1"/>
              <a:t>ile</a:t>
            </a:r>
            <a:r>
              <a:rPr dirty="0"/>
              <a:t> było do </a:t>
            </a:r>
            <a:r>
              <a:rPr dirty="0" err="1"/>
              <a:t>tej</a:t>
            </a:r>
            <a:r>
              <a:rPr dirty="0"/>
              <a:t> </a:t>
            </a:r>
            <a:r>
              <a:rPr dirty="0" err="1"/>
              <a:t>pory</a:t>
            </a:r>
            <a:r>
              <a:rPr dirty="0"/>
              <a:t> </a:t>
            </a:r>
            <a:r>
              <a:rPr dirty="0" err="1"/>
              <a:t>wystarczy</a:t>
            </a:r>
            <a:r>
              <a:rPr dirty="0"/>
              <a:t> a </a:t>
            </a:r>
            <a:r>
              <a:rPr dirty="0" err="1"/>
              <a:t>przez</a:t>
            </a:r>
            <a:r>
              <a:rPr dirty="0"/>
              <a:t> </a:t>
            </a:r>
            <a:r>
              <a:rPr dirty="0" err="1"/>
              <a:t>tunel</a:t>
            </a:r>
            <a:r>
              <a:rPr dirty="0"/>
              <a:t> </a:t>
            </a:r>
            <a:r>
              <a:rPr dirty="0" err="1"/>
              <a:t>będzie</a:t>
            </a:r>
            <a:r>
              <a:rPr dirty="0"/>
              <a:t> </a:t>
            </a:r>
            <a:r>
              <a:rPr dirty="0" err="1"/>
              <a:t>ich</a:t>
            </a:r>
            <a:r>
              <a:rPr dirty="0"/>
              <a:t> </a:t>
            </a:r>
            <a:r>
              <a:rPr dirty="0" err="1"/>
              <a:t>jeszcze</a:t>
            </a:r>
            <a:r>
              <a:rPr dirty="0"/>
              <a:t> </a:t>
            </a:r>
            <a:r>
              <a:rPr dirty="0" err="1"/>
              <a:t>więcej</a:t>
            </a:r>
            <a:r>
              <a:rPr dirty="0"/>
              <a:t>. </a:t>
            </a:r>
            <a:r>
              <a:rPr dirty="0" err="1"/>
              <a:t>Generalnie</a:t>
            </a:r>
            <a:r>
              <a:rPr dirty="0"/>
              <a:t> ja </a:t>
            </a:r>
            <a:r>
              <a:rPr dirty="0" err="1"/>
              <a:t>bym</a:t>
            </a:r>
            <a:r>
              <a:rPr dirty="0"/>
              <a:t> w </a:t>
            </a:r>
            <a:r>
              <a:rPr dirty="0" err="1"/>
              <a:t>ogóle</a:t>
            </a:r>
            <a:r>
              <a:rPr dirty="0"/>
              <a:t> </a:t>
            </a:r>
            <a:r>
              <a:rPr dirty="0" err="1"/>
              <a:t>wyłączyła</a:t>
            </a:r>
            <a:r>
              <a:rPr dirty="0"/>
              <a:t> </a:t>
            </a:r>
            <a:r>
              <a:rPr dirty="0" err="1"/>
              <a:t>lewobrzeże</a:t>
            </a:r>
            <a:r>
              <a:rPr dirty="0"/>
              <a:t> od </a:t>
            </a:r>
            <a:r>
              <a:rPr dirty="0" err="1"/>
              <a:t>samochodów</a:t>
            </a:r>
            <a:r>
              <a:rPr dirty="0"/>
              <a:t> </a:t>
            </a:r>
            <a:r>
              <a:rPr dirty="0" err="1"/>
              <a:t>spalinowych</a:t>
            </a:r>
            <a:r>
              <a:rPr dirty="0"/>
              <a:t>, ale to </a:t>
            </a:r>
            <a:r>
              <a:rPr dirty="0" err="1"/>
              <a:t>już</a:t>
            </a:r>
            <a:r>
              <a:rPr dirty="0"/>
              <a:t> plan na </a:t>
            </a:r>
            <a:r>
              <a:rPr dirty="0" err="1"/>
              <a:t>za</a:t>
            </a:r>
            <a:r>
              <a:rPr dirty="0"/>
              <a:t> 100 </a:t>
            </a:r>
            <a:r>
              <a:rPr dirty="0" err="1"/>
              <a:t>lat</a:t>
            </a:r>
            <a:r>
              <a:rPr dirty="0"/>
              <a:t>, </a:t>
            </a:r>
            <a:r>
              <a:rPr dirty="0" err="1"/>
              <a:t>może</a:t>
            </a:r>
            <a:r>
              <a:rPr dirty="0"/>
              <a:t> </a:t>
            </a:r>
            <a:r>
              <a:rPr dirty="0" err="1"/>
              <a:t>moi</a:t>
            </a:r>
            <a:r>
              <a:rPr dirty="0"/>
              <a:t> </a:t>
            </a:r>
            <a:r>
              <a:rPr dirty="0" err="1"/>
              <a:t>synowie</a:t>
            </a:r>
            <a:r>
              <a:rPr dirty="0"/>
              <a:t> </a:t>
            </a:r>
            <a:r>
              <a:rPr dirty="0" err="1"/>
              <a:t>będą</a:t>
            </a:r>
            <a:r>
              <a:rPr dirty="0"/>
              <a:t> </a:t>
            </a:r>
            <a:r>
              <a:rPr dirty="0" err="1"/>
              <a:t>mogli</a:t>
            </a:r>
            <a:r>
              <a:rPr dirty="0"/>
              <a:t> o to </a:t>
            </a:r>
            <a:r>
              <a:rPr dirty="0" err="1"/>
              <a:t>zawalczyć</a:t>
            </a:r>
            <a:r>
              <a:rPr dirty="0"/>
              <a:t>.</a:t>
            </a:r>
          </a:p>
          <a:p>
            <a:pPr algn="just" defTabSz="457200">
              <a:defRPr sz="2500" b="0">
                <a:latin typeface="Sora Regular ExtraLight"/>
                <a:ea typeface="Sora Regular ExtraLight"/>
                <a:cs typeface="Sora Regular ExtraLight"/>
                <a:sym typeface="Sora Regular ExtraLight"/>
              </a:defRPr>
            </a:pPr>
            <a:endParaRPr dirty="0"/>
          </a:p>
          <a:p>
            <a:pPr algn="just" defTabSz="457200">
              <a:defRPr sz="2500" b="0">
                <a:latin typeface="Sora Regular ExtraLight"/>
                <a:ea typeface="Sora Regular ExtraLight"/>
                <a:cs typeface="Sora Regular ExtraLight"/>
                <a:sym typeface="Sora Regular ExtraLight"/>
              </a:defRPr>
            </a:pPr>
            <a:r>
              <a:rPr dirty="0" err="1"/>
              <a:t>Serdecznie</a:t>
            </a:r>
            <a:r>
              <a:rPr dirty="0"/>
              <a:t> </a:t>
            </a:r>
            <a:r>
              <a:rPr dirty="0" err="1"/>
              <a:t>pozdrawiam</a:t>
            </a:r>
            <a:r>
              <a:rPr dirty="0"/>
              <a:t>,</a:t>
            </a:r>
          </a:p>
          <a:p>
            <a:pPr algn="just" defTabSz="457200">
              <a:defRPr sz="2500" b="0">
                <a:latin typeface="Sora Regular ExtraLight"/>
                <a:ea typeface="Sora Regular ExtraLight"/>
                <a:cs typeface="Sora Regular ExtraLight"/>
                <a:sym typeface="Sora Regular ExtraLight"/>
              </a:defRPr>
            </a:pPr>
            <a:r>
              <a:rPr dirty="0"/>
              <a:t>Izabela z </a:t>
            </a:r>
            <a:r>
              <a:rPr dirty="0" err="1"/>
              <a:t>Gdyńskiej</a:t>
            </a:r>
            <a:endParaRPr dirty="0"/>
          </a:p>
        </p:txBody>
      </p:sp>
      <p:sp>
        <p:nvSpPr>
          <p:cNvPr id="813" name="113"/>
          <p:cNvSpPr txBox="1"/>
          <p:nvPr/>
        </p:nvSpPr>
        <p:spPr>
          <a:xfrm>
            <a:off x="23402574" y="12793456"/>
            <a:ext cx="483617" cy="419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a:solidFill>
                  <a:srgbClr val="FFFFFF"/>
                </a:solidFill>
                <a:latin typeface="Sora Regular Regular"/>
                <a:ea typeface="Sora Regular Regular"/>
                <a:cs typeface="Sora Regular Regular"/>
                <a:sym typeface="Sora Regular Regular"/>
              </a:defRPr>
            </a:lvl1pPr>
          </a:lstStyle>
          <a:p>
            <a:r>
              <a:t>113</a:t>
            </a:r>
          </a:p>
        </p:txBody>
      </p:sp>
      <p:sp>
        <p:nvSpPr>
          <p:cNvPr id="7" name="Dodatkowe informacje…"/>
          <p:cNvSpPr txBox="1">
            <a:spLocks noGrp="1"/>
          </p:cNvSpPr>
          <p:nvPr>
            <p:ph type="title"/>
          </p:nvPr>
        </p:nvSpPr>
        <p:spPr>
          <a:xfrm>
            <a:off x="942082" y="1077359"/>
            <a:ext cx="22606614" cy="2202884"/>
          </a:xfrm>
          <a:prstGeom prst="rect">
            <a:avLst/>
          </a:prstGeom>
        </p:spPr>
        <p:txBody>
          <a:bodyPr>
            <a:normAutofit/>
          </a:bodyPr>
          <a:lstStyle/>
          <a:p>
            <a:pPr>
              <a:defRPr sz="7500" b="0" spc="-200">
                <a:solidFill>
                  <a:srgbClr val="ED7052"/>
                </a:solidFill>
                <a:latin typeface="Sora Regular Bold"/>
                <a:ea typeface="Sora Regular Bold"/>
                <a:cs typeface="Sora Regular Bold"/>
                <a:sym typeface="Sora Regular Bold"/>
              </a:defRPr>
            </a:pPr>
            <a:r>
              <a:rPr dirty="0" err="1" smtClean="0"/>
              <a:t>Dodatkow</a:t>
            </a:r>
            <a:r>
              <a:rPr lang="pl-PL" dirty="0" smtClean="0"/>
              <a:t>a informacja: </a:t>
            </a:r>
            <a:r>
              <a:rPr lang="pl-PL" sz="4000" dirty="0" smtClean="0">
                <a:solidFill>
                  <a:schemeClr val="tx1"/>
                </a:solidFill>
              </a:rPr>
              <a:t>przed rozpoczęciem konsultacji społecznych Twój Ruch </a:t>
            </a:r>
            <a:br>
              <a:rPr lang="pl-PL" sz="4000" dirty="0" smtClean="0">
                <a:solidFill>
                  <a:schemeClr val="tx1"/>
                </a:solidFill>
              </a:rPr>
            </a:br>
            <a:r>
              <a:rPr lang="pl-PL" sz="4000" dirty="0" smtClean="0">
                <a:solidFill>
                  <a:schemeClr val="tx1"/>
                </a:solidFill>
              </a:rPr>
              <a:t>w kwietniu 2021 r. przeprowadzone zostały konsultacje społeczne na temat węzła przesiadkowego kolejowo-promowo-autobusowego. </a:t>
            </a:r>
            <a:endParaRPr sz="4000" dirty="0">
              <a:solidFill>
                <a:schemeClr val="tx1"/>
              </a:solidFill>
            </a:endParaRPr>
          </a:p>
        </p:txBody>
      </p:sp>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232" name="Publikacja artykułów…"/>
          <p:cNvSpPr txBox="1">
            <a:spLocks noGrp="1"/>
          </p:cNvSpPr>
          <p:nvPr>
            <p:ph type="title"/>
          </p:nvPr>
        </p:nvSpPr>
        <p:spPr>
          <a:xfrm>
            <a:off x="942082" y="1077359"/>
            <a:ext cx="22606614" cy="2202884"/>
          </a:xfrm>
          <a:prstGeom prst="rect">
            <a:avLst/>
          </a:prstGeom>
        </p:spPr>
        <p:txBody>
          <a:bodyPr/>
          <a:lstStyle/>
          <a:p>
            <a:pPr>
              <a:defRPr sz="7500" b="0" spc="-200">
                <a:solidFill>
                  <a:srgbClr val="ED7052"/>
                </a:solidFill>
                <a:latin typeface="Sora Regular Bold"/>
                <a:ea typeface="Sora Regular Bold"/>
                <a:cs typeface="Sora Regular Bold"/>
                <a:sym typeface="Sora Regular Bold"/>
              </a:defRPr>
            </a:pPr>
            <a:r>
              <a:t>Publikacja artykułów</a:t>
            </a:r>
            <a:endParaRPr spc="-150"/>
          </a:p>
          <a:p>
            <a:pPr>
              <a:defRPr sz="5000" b="0" spc="-100">
                <a:solidFill>
                  <a:srgbClr val="ED7052"/>
                </a:solidFill>
                <a:latin typeface="Sora Regular Bold"/>
                <a:ea typeface="Sora Regular Bold"/>
                <a:cs typeface="Sora Regular Bold"/>
                <a:sym typeface="Sora Regular Bold"/>
              </a:defRPr>
            </a:pPr>
            <a:r>
              <a:t>Przykłady</a:t>
            </a:r>
          </a:p>
        </p:txBody>
      </p:sp>
      <p:sp>
        <p:nvSpPr>
          <p:cNvPr id="233" name="12"/>
          <p:cNvSpPr txBox="1"/>
          <p:nvPr/>
        </p:nvSpPr>
        <p:spPr>
          <a:xfrm>
            <a:off x="23402675" y="12729956"/>
            <a:ext cx="483414"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12</a:t>
            </a:r>
          </a:p>
        </p:txBody>
      </p:sp>
      <p:sp>
        <p:nvSpPr>
          <p:cNvPr id="234" name="Twój Ruch. Chodnikami, parkami, deptakami przez Świnoujście…"/>
          <p:cNvSpPr txBox="1">
            <a:spLocks noGrp="1"/>
          </p:cNvSpPr>
          <p:nvPr>
            <p:ph type="body" idx="1"/>
          </p:nvPr>
        </p:nvSpPr>
        <p:spPr>
          <a:xfrm>
            <a:off x="1032417" y="3220787"/>
            <a:ext cx="22609008" cy="8756500"/>
          </a:xfrm>
          <a:prstGeom prst="rect">
            <a:avLst/>
          </a:prstGeom>
        </p:spPr>
        <p:txBody>
          <a:bodyPr lIns="50800" tIns="50800" rIns="50800" bIns="50800" numCol="2" spcCol="1130449"/>
          <a:lstStyle/>
          <a:p>
            <a:pPr defTabSz="443483">
              <a:spcBef>
                <a:spcPts val="1800"/>
              </a:spcBef>
              <a:defRPr sz="4800" b="0">
                <a:latin typeface="Sora Regular Bold"/>
                <a:ea typeface="Sora Regular Bold"/>
                <a:cs typeface="Sora Regular Bold"/>
                <a:sym typeface="Sora Regular Bold"/>
              </a:defRPr>
            </a:pPr>
            <a:r>
              <a:rPr dirty="0" err="1"/>
              <a:t>Twój</a:t>
            </a:r>
            <a:r>
              <a:rPr dirty="0"/>
              <a:t> </a:t>
            </a:r>
            <a:r>
              <a:rPr dirty="0" err="1"/>
              <a:t>Ruch</a:t>
            </a:r>
            <a:r>
              <a:rPr dirty="0"/>
              <a:t>. </a:t>
            </a:r>
            <a:r>
              <a:rPr dirty="0" err="1"/>
              <a:t>Chodnikami</a:t>
            </a:r>
            <a:r>
              <a:rPr dirty="0"/>
              <a:t>, </a:t>
            </a:r>
            <a:r>
              <a:rPr dirty="0" err="1"/>
              <a:t>parkami</a:t>
            </a:r>
            <a:r>
              <a:rPr dirty="0"/>
              <a:t>, </a:t>
            </a:r>
            <a:r>
              <a:rPr dirty="0" err="1"/>
              <a:t>deptakami</a:t>
            </a:r>
            <a:r>
              <a:rPr dirty="0"/>
              <a:t> </a:t>
            </a:r>
            <a:r>
              <a:rPr dirty="0" err="1"/>
              <a:t>przez</a:t>
            </a:r>
            <a:r>
              <a:rPr dirty="0"/>
              <a:t> Świnoujście </a:t>
            </a:r>
            <a:endParaRPr dirty="0">
              <a:latin typeface="Sora Regular Regular"/>
              <a:ea typeface="Sora Regular Regular"/>
              <a:cs typeface="Sora Regular Regular"/>
              <a:sym typeface="Sora Regular Regular"/>
            </a:endParaRPr>
          </a:p>
          <a:p>
            <a:pPr algn="just" defTabSz="443483">
              <a:spcBef>
                <a:spcPts val="1800"/>
              </a:spcBef>
              <a:defRPr sz="2400" b="0">
                <a:latin typeface="Sora Regular Regular"/>
                <a:ea typeface="Sora Regular Regular"/>
                <a:cs typeface="Sora Regular Regular"/>
                <a:sym typeface="Sora Regular Regular"/>
              </a:defRPr>
            </a:pPr>
            <a:r>
              <a:rPr dirty="0" err="1"/>
              <a:t>Kolejny</a:t>
            </a:r>
            <a:r>
              <a:rPr dirty="0"/>
              <a:t> </a:t>
            </a:r>
            <a:r>
              <a:rPr dirty="0" err="1"/>
              <a:t>tydzień</a:t>
            </a:r>
            <a:r>
              <a:rPr dirty="0"/>
              <a:t> konsultacji społecznych </a:t>
            </a:r>
            <a:r>
              <a:rPr dirty="0" err="1"/>
              <a:t>odbywających</a:t>
            </a:r>
            <a:r>
              <a:rPr dirty="0"/>
              <a:t> </a:t>
            </a:r>
            <a:r>
              <a:rPr dirty="0" err="1"/>
              <a:t>się</a:t>
            </a:r>
            <a:r>
              <a:rPr dirty="0"/>
              <a:t> pod </a:t>
            </a:r>
            <a:r>
              <a:rPr dirty="0" err="1"/>
              <a:t>hasłem</a:t>
            </a:r>
            <a:r>
              <a:rPr dirty="0"/>
              <a:t> „</a:t>
            </a:r>
            <a:r>
              <a:rPr dirty="0" err="1"/>
              <a:t>Twój</a:t>
            </a:r>
            <a:r>
              <a:rPr dirty="0"/>
              <a:t> </a:t>
            </a:r>
            <a:r>
              <a:rPr dirty="0" err="1"/>
              <a:t>Ruch</a:t>
            </a:r>
            <a:r>
              <a:rPr dirty="0"/>
              <a:t>” </a:t>
            </a:r>
            <a:r>
              <a:rPr dirty="0" err="1"/>
              <a:t>dedykujemy</a:t>
            </a:r>
            <a:r>
              <a:rPr dirty="0"/>
              <a:t> </a:t>
            </a:r>
            <a:r>
              <a:rPr dirty="0" err="1"/>
              <a:t>kierowcom</a:t>
            </a:r>
            <a:r>
              <a:rPr dirty="0"/>
              <a:t>. </a:t>
            </a:r>
            <a:r>
              <a:rPr dirty="0" err="1"/>
              <a:t>Wszyscy</a:t>
            </a:r>
            <a:r>
              <a:rPr dirty="0"/>
              <a:t> </a:t>
            </a:r>
            <a:r>
              <a:rPr dirty="0" err="1"/>
              <a:t>zdajemy</a:t>
            </a:r>
            <a:r>
              <a:rPr dirty="0"/>
              <a:t> </a:t>
            </a:r>
            <a:r>
              <a:rPr dirty="0" err="1"/>
              <a:t>sobie</a:t>
            </a:r>
            <a:r>
              <a:rPr dirty="0"/>
              <a:t> </a:t>
            </a:r>
            <a:r>
              <a:rPr dirty="0" err="1"/>
              <a:t>sprawę</a:t>
            </a:r>
            <a:r>
              <a:rPr dirty="0"/>
              <a:t>, że </a:t>
            </a:r>
            <a:r>
              <a:rPr dirty="0" err="1"/>
              <a:t>nie</a:t>
            </a:r>
            <a:r>
              <a:rPr dirty="0"/>
              <a:t> </a:t>
            </a:r>
            <a:r>
              <a:rPr dirty="0" err="1"/>
              <a:t>wyeliminujemy</a:t>
            </a:r>
            <a:r>
              <a:rPr dirty="0"/>
              <a:t> </a:t>
            </a:r>
            <a:r>
              <a:rPr dirty="0" err="1"/>
              <a:t>samochodów</a:t>
            </a:r>
            <a:r>
              <a:rPr dirty="0"/>
              <a:t> z </a:t>
            </a:r>
            <a:r>
              <a:rPr dirty="0" err="1"/>
              <a:t>naszych</a:t>
            </a:r>
            <a:r>
              <a:rPr dirty="0"/>
              <a:t> </a:t>
            </a:r>
            <a:r>
              <a:rPr dirty="0" err="1"/>
              <a:t>ulic</a:t>
            </a:r>
            <a:r>
              <a:rPr dirty="0"/>
              <a:t>. </a:t>
            </a:r>
            <a:r>
              <a:rPr dirty="0" err="1"/>
              <a:t>Są</a:t>
            </a:r>
            <a:r>
              <a:rPr dirty="0"/>
              <a:t> </a:t>
            </a:r>
            <a:r>
              <a:rPr dirty="0" err="1"/>
              <a:t>nam</a:t>
            </a:r>
            <a:r>
              <a:rPr dirty="0"/>
              <a:t> </a:t>
            </a:r>
            <a:r>
              <a:rPr dirty="0" err="1"/>
              <a:t>przecież</a:t>
            </a:r>
            <a:r>
              <a:rPr dirty="0"/>
              <a:t> </a:t>
            </a:r>
            <a:r>
              <a:rPr dirty="0" err="1"/>
              <a:t>potrzebne</a:t>
            </a:r>
            <a:r>
              <a:rPr dirty="0"/>
              <a:t> </a:t>
            </a:r>
            <a:r>
              <a:rPr dirty="0" err="1"/>
              <a:t>wtedy</a:t>
            </a:r>
            <a:r>
              <a:rPr dirty="0"/>
              <a:t> </a:t>
            </a:r>
            <a:r>
              <a:rPr dirty="0" err="1"/>
              <a:t>gdy</a:t>
            </a:r>
            <a:r>
              <a:rPr dirty="0"/>
              <a:t> </a:t>
            </a:r>
            <a:r>
              <a:rPr dirty="0" err="1"/>
              <a:t>chcemy</a:t>
            </a:r>
            <a:r>
              <a:rPr dirty="0"/>
              <a:t> </a:t>
            </a:r>
            <a:r>
              <a:rPr dirty="0" err="1"/>
              <a:t>zrobić</a:t>
            </a:r>
            <a:r>
              <a:rPr dirty="0"/>
              <a:t> </a:t>
            </a:r>
            <a:r>
              <a:rPr dirty="0" err="1"/>
              <a:t>większe</a:t>
            </a:r>
            <a:r>
              <a:rPr dirty="0"/>
              <a:t> </a:t>
            </a:r>
            <a:r>
              <a:rPr dirty="0" err="1"/>
              <a:t>zakupy</a:t>
            </a:r>
            <a:r>
              <a:rPr dirty="0"/>
              <a:t>, </a:t>
            </a:r>
            <a:r>
              <a:rPr dirty="0" err="1"/>
              <a:t>porozwozić</a:t>
            </a:r>
            <a:r>
              <a:rPr dirty="0"/>
              <a:t> </a:t>
            </a:r>
            <a:r>
              <a:rPr dirty="0" err="1"/>
              <a:t>dzieci</a:t>
            </a:r>
            <a:r>
              <a:rPr dirty="0"/>
              <a:t> po </a:t>
            </a:r>
            <a:r>
              <a:rPr dirty="0" err="1"/>
              <a:t>przedszkolach</a:t>
            </a:r>
            <a:r>
              <a:rPr dirty="0"/>
              <a:t> </a:t>
            </a:r>
            <a:r>
              <a:rPr dirty="0" err="1"/>
              <a:t>i</a:t>
            </a:r>
            <a:r>
              <a:rPr dirty="0"/>
              <a:t> </a:t>
            </a:r>
            <a:r>
              <a:rPr dirty="0" err="1"/>
              <a:t>szkołach</a:t>
            </a:r>
            <a:r>
              <a:rPr dirty="0"/>
              <a:t>, </a:t>
            </a:r>
            <a:r>
              <a:rPr dirty="0" err="1"/>
              <a:t>czy</a:t>
            </a:r>
            <a:r>
              <a:rPr dirty="0"/>
              <a:t> </a:t>
            </a:r>
            <a:r>
              <a:rPr dirty="0" err="1"/>
              <a:t>kiedy</a:t>
            </a:r>
            <a:r>
              <a:rPr dirty="0"/>
              <a:t> </a:t>
            </a:r>
            <a:r>
              <a:rPr dirty="0" err="1"/>
              <a:t>czujemy</a:t>
            </a:r>
            <a:r>
              <a:rPr dirty="0"/>
              <a:t> </a:t>
            </a:r>
            <a:r>
              <a:rPr dirty="0" err="1"/>
              <a:t>się</a:t>
            </a:r>
            <a:r>
              <a:rPr dirty="0"/>
              <a:t> </a:t>
            </a:r>
            <a:r>
              <a:rPr dirty="0" err="1"/>
              <a:t>słabsi</a:t>
            </a:r>
            <a:r>
              <a:rPr dirty="0"/>
              <a:t> </a:t>
            </a:r>
            <a:r>
              <a:rPr dirty="0" err="1"/>
              <a:t>lub</a:t>
            </a:r>
            <a:r>
              <a:rPr dirty="0"/>
              <a:t> </a:t>
            </a:r>
            <a:r>
              <a:rPr dirty="0" err="1"/>
              <a:t>chorzy</a:t>
            </a:r>
            <a:r>
              <a:rPr dirty="0"/>
              <a:t>. </a:t>
            </a:r>
          </a:p>
          <a:p>
            <a:pPr algn="just" defTabSz="443483">
              <a:spcBef>
                <a:spcPts val="1800"/>
              </a:spcBef>
              <a:defRPr sz="2400" b="0">
                <a:latin typeface="Sora Regular Regular"/>
                <a:ea typeface="Sora Regular Regular"/>
                <a:cs typeface="Sora Regular Regular"/>
                <a:sym typeface="Sora Regular Regular"/>
              </a:defRPr>
            </a:pPr>
            <a:r>
              <a:rPr dirty="0"/>
              <a:t>Ale </a:t>
            </a:r>
            <a:r>
              <a:rPr dirty="0" err="1"/>
              <a:t>dzisiaj</a:t>
            </a:r>
            <a:r>
              <a:rPr dirty="0"/>
              <a:t> </a:t>
            </a:r>
            <a:r>
              <a:rPr dirty="0" err="1"/>
              <a:t>jeszcze</a:t>
            </a:r>
            <a:r>
              <a:rPr dirty="0"/>
              <a:t> </a:t>
            </a:r>
            <a:r>
              <a:rPr dirty="0" err="1"/>
              <a:t>podsumowujemy</a:t>
            </a:r>
            <a:r>
              <a:rPr dirty="0"/>
              <a:t> </a:t>
            </a:r>
            <a:r>
              <a:rPr dirty="0" err="1"/>
              <a:t>stan</a:t>
            </a:r>
            <a:r>
              <a:rPr dirty="0"/>
              <a:t> </a:t>
            </a:r>
            <a:r>
              <a:rPr dirty="0" err="1"/>
              <a:t>chodników</a:t>
            </a:r>
            <a:r>
              <a:rPr dirty="0"/>
              <a:t> w </a:t>
            </a:r>
            <a:r>
              <a:rPr dirty="0" err="1"/>
              <a:t>naszym</a:t>
            </a:r>
            <a:r>
              <a:rPr dirty="0"/>
              <a:t> </a:t>
            </a:r>
            <a:r>
              <a:rPr dirty="0" err="1"/>
              <a:t>mieście</a:t>
            </a:r>
            <a:r>
              <a:rPr dirty="0"/>
              <a:t>: Jaki </a:t>
            </a:r>
            <a:r>
              <a:rPr dirty="0" err="1"/>
              <a:t>był</a:t>
            </a:r>
            <a:r>
              <a:rPr dirty="0"/>
              <a:t> </a:t>
            </a:r>
            <a:r>
              <a:rPr dirty="0" smtClean="0"/>
              <a:t>ten</a:t>
            </a:r>
            <a:r>
              <a:rPr lang="pl-PL" dirty="0" smtClean="0"/>
              <a:t> </a:t>
            </a:r>
            <a:r>
              <a:rPr dirty="0" err="1" smtClean="0"/>
              <a:t>stan</a:t>
            </a:r>
            <a:r>
              <a:rPr dirty="0" smtClean="0"/>
              <a:t>,</a:t>
            </a:r>
            <a:r>
              <a:rPr lang="pl-PL" dirty="0" smtClean="0"/>
              <a:t> </a:t>
            </a:r>
            <a:r>
              <a:rPr dirty="0" smtClean="0"/>
              <a:t>a </a:t>
            </a:r>
            <a:r>
              <a:rPr dirty="0" err="1"/>
              <a:t>jaki</a:t>
            </a:r>
            <a:r>
              <a:rPr dirty="0"/>
              <a:t> jest </a:t>
            </a:r>
            <a:r>
              <a:rPr dirty="0" err="1"/>
              <a:t>obecnie</a:t>
            </a:r>
            <a:r>
              <a:rPr dirty="0"/>
              <a:t>?</a:t>
            </a:r>
          </a:p>
          <a:p>
            <a:pPr algn="just" defTabSz="443483">
              <a:spcBef>
                <a:spcPts val="1800"/>
              </a:spcBef>
              <a:defRPr sz="2400" b="0">
                <a:latin typeface="Sora Regular Bold"/>
                <a:ea typeface="Sora Regular Bold"/>
                <a:cs typeface="Sora Regular Bold"/>
                <a:sym typeface="Sora Regular Bold"/>
              </a:defRPr>
            </a:pPr>
            <a:r>
              <a:rPr dirty="0" err="1"/>
              <a:t>Niewiele</a:t>
            </a:r>
            <a:r>
              <a:rPr dirty="0"/>
              <a:t> na </a:t>
            </a:r>
            <a:r>
              <a:rPr dirty="0" err="1"/>
              <a:t>inwestycje</a:t>
            </a:r>
            <a:endParaRPr dirty="0">
              <a:latin typeface="Sora Regular Regular"/>
              <a:ea typeface="Sora Regular Regular"/>
              <a:cs typeface="Sora Regular Regular"/>
              <a:sym typeface="Sora Regular Regular"/>
            </a:endParaRPr>
          </a:p>
          <a:p>
            <a:pPr algn="just" defTabSz="443483">
              <a:spcBef>
                <a:spcPts val="1800"/>
              </a:spcBef>
              <a:defRPr sz="2400" b="0">
                <a:latin typeface="Sora Regular Regular"/>
                <a:ea typeface="Sora Regular Regular"/>
                <a:cs typeface="Sora Regular Regular"/>
                <a:sym typeface="Sora Regular Regular"/>
              </a:defRPr>
            </a:pPr>
            <a:r>
              <a:rPr dirty="0"/>
              <a:t>Na </a:t>
            </a:r>
            <a:r>
              <a:rPr dirty="0" err="1"/>
              <a:t>początku</a:t>
            </a:r>
            <a:r>
              <a:rPr dirty="0"/>
              <a:t> </a:t>
            </a:r>
            <a:r>
              <a:rPr dirty="0" err="1"/>
              <a:t>lat</a:t>
            </a:r>
            <a:r>
              <a:rPr dirty="0"/>
              <a:t> </a:t>
            </a:r>
            <a:r>
              <a:rPr dirty="0" err="1"/>
              <a:t>dwutysięcznych</a:t>
            </a:r>
            <a:r>
              <a:rPr dirty="0"/>
              <a:t> </a:t>
            </a:r>
            <a:r>
              <a:rPr dirty="0" err="1"/>
              <a:t>stan</a:t>
            </a:r>
            <a:r>
              <a:rPr dirty="0"/>
              <a:t> </a:t>
            </a:r>
            <a:r>
              <a:rPr dirty="0" err="1"/>
              <a:t>chodników</a:t>
            </a:r>
            <a:r>
              <a:rPr dirty="0"/>
              <a:t> w Świnoujściu </a:t>
            </a:r>
            <a:r>
              <a:rPr dirty="0" err="1"/>
              <a:t>był</a:t>
            </a:r>
            <a:r>
              <a:rPr dirty="0"/>
              <a:t> </a:t>
            </a:r>
            <a:r>
              <a:rPr dirty="0" err="1"/>
              <a:t>bardzo</a:t>
            </a:r>
            <a:r>
              <a:rPr dirty="0"/>
              <a:t> </a:t>
            </a:r>
            <a:r>
              <a:rPr dirty="0" err="1"/>
              <a:t>zły</a:t>
            </a:r>
            <a:r>
              <a:rPr dirty="0"/>
              <a:t>. Z </a:t>
            </a:r>
            <a:r>
              <a:rPr dirty="0" err="1"/>
              <a:t>tego</a:t>
            </a:r>
            <a:r>
              <a:rPr dirty="0"/>
              <a:t> </a:t>
            </a:r>
            <a:r>
              <a:rPr dirty="0" err="1"/>
              <a:t>powodu</a:t>
            </a:r>
            <a:r>
              <a:rPr dirty="0"/>
              <a:t> </a:t>
            </a:r>
            <a:r>
              <a:rPr dirty="0" err="1"/>
              <a:t>często</a:t>
            </a:r>
            <a:r>
              <a:rPr dirty="0"/>
              <a:t> </a:t>
            </a:r>
            <a:r>
              <a:rPr dirty="0" err="1"/>
              <a:t>dochodziło</a:t>
            </a:r>
            <a:r>
              <a:rPr dirty="0"/>
              <a:t> do </a:t>
            </a:r>
            <a:r>
              <a:rPr dirty="0" err="1"/>
              <a:t>wypadków</a:t>
            </a:r>
            <a:r>
              <a:rPr dirty="0"/>
              <a:t> </a:t>
            </a:r>
            <a:r>
              <a:rPr dirty="0" err="1"/>
              <a:t>szczególnie</a:t>
            </a:r>
            <a:r>
              <a:rPr dirty="0"/>
              <a:t> </a:t>
            </a:r>
            <a:r>
              <a:rPr dirty="0" err="1"/>
              <a:t>wśród</a:t>
            </a:r>
            <a:r>
              <a:rPr dirty="0"/>
              <a:t> </a:t>
            </a:r>
            <a:r>
              <a:rPr dirty="0" err="1"/>
              <a:t>osób</a:t>
            </a:r>
            <a:r>
              <a:rPr dirty="0"/>
              <a:t> </a:t>
            </a:r>
            <a:r>
              <a:rPr dirty="0" err="1"/>
              <a:t>starszych</a:t>
            </a:r>
            <a:r>
              <a:rPr dirty="0"/>
              <a:t> </a:t>
            </a:r>
            <a:r>
              <a:rPr dirty="0" err="1"/>
              <a:t>lub</a:t>
            </a:r>
            <a:r>
              <a:rPr dirty="0"/>
              <a:t> z </a:t>
            </a:r>
            <a:r>
              <a:rPr dirty="0" err="1"/>
              <a:t>ograniczoną</a:t>
            </a:r>
            <a:r>
              <a:rPr dirty="0"/>
              <a:t> </a:t>
            </a:r>
            <a:r>
              <a:rPr dirty="0" err="1"/>
              <a:t>sprawnością</a:t>
            </a:r>
            <a:r>
              <a:rPr dirty="0"/>
              <a:t> </a:t>
            </a:r>
            <a:r>
              <a:rPr dirty="0" err="1"/>
              <a:t>ruchową</a:t>
            </a:r>
            <a:r>
              <a:rPr dirty="0"/>
              <a:t>, </a:t>
            </a:r>
            <a:r>
              <a:rPr dirty="0" err="1"/>
              <a:t>które</a:t>
            </a:r>
            <a:r>
              <a:rPr dirty="0"/>
              <a:t> to </a:t>
            </a:r>
            <a:r>
              <a:rPr dirty="0" err="1"/>
              <a:t>osoby</a:t>
            </a:r>
            <a:r>
              <a:rPr dirty="0"/>
              <a:t> </a:t>
            </a:r>
            <a:r>
              <a:rPr dirty="0" err="1"/>
              <a:t>przebywały</a:t>
            </a:r>
            <a:r>
              <a:rPr dirty="0"/>
              <a:t> na </a:t>
            </a:r>
            <a:r>
              <a:rPr dirty="0" err="1"/>
              <a:t>leczeniu</a:t>
            </a:r>
            <a:r>
              <a:rPr dirty="0"/>
              <a:t> </a:t>
            </a:r>
            <a:r>
              <a:rPr dirty="0" err="1"/>
              <a:t>sanatoryjnym</a:t>
            </a:r>
            <a:r>
              <a:rPr dirty="0"/>
              <a:t>.</a:t>
            </a:r>
          </a:p>
          <a:p>
            <a:pPr algn="just" defTabSz="443483">
              <a:spcBef>
                <a:spcPts val="1800"/>
              </a:spcBef>
              <a:defRPr sz="2400" b="0">
                <a:latin typeface="Sora Regular Regular"/>
                <a:ea typeface="Sora Regular Regular"/>
                <a:cs typeface="Sora Regular Regular"/>
                <a:sym typeface="Sora Regular Regular"/>
              </a:defRPr>
            </a:pPr>
            <a:r>
              <a:rPr dirty="0" err="1"/>
              <a:t>Przyczynami</a:t>
            </a:r>
            <a:r>
              <a:rPr dirty="0"/>
              <a:t> </a:t>
            </a:r>
            <a:r>
              <a:rPr dirty="0" err="1"/>
              <a:t>takiego</a:t>
            </a:r>
            <a:r>
              <a:rPr dirty="0"/>
              <a:t> </a:t>
            </a:r>
            <a:r>
              <a:rPr dirty="0" err="1"/>
              <a:t>stanu</a:t>
            </a:r>
            <a:r>
              <a:rPr dirty="0"/>
              <a:t> </a:t>
            </a:r>
            <a:r>
              <a:rPr dirty="0" err="1"/>
              <a:t>były</a:t>
            </a:r>
            <a:r>
              <a:rPr dirty="0"/>
              <a:t> – </a:t>
            </a:r>
            <a:r>
              <a:rPr dirty="0" err="1"/>
              <a:t>nieodpowiednia</a:t>
            </a:r>
            <a:r>
              <a:rPr dirty="0"/>
              <a:t> </a:t>
            </a:r>
            <a:r>
              <a:rPr dirty="0" err="1"/>
              <a:t>jakość</a:t>
            </a:r>
            <a:r>
              <a:rPr dirty="0"/>
              <a:t> </a:t>
            </a:r>
            <a:r>
              <a:rPr dirty="0" err="1"/>
              <a:t>materiałów</a:t>
            </a:r>
            <a:r>
              <a:rPr dirty="0"/>
              <a:t>, z </a:t>
            </a:r>
            <a:r>
              <a:rPr dirty="0" err="1"/>
              <a:t>której</a:t>
            </a:r>
            <a:r>
              <a:rPr dirty="0"/>
              <a:t> </a:t>
            </a:r>
            <a:r>
              <a:rPr dirty="0" err="1"/>
              <a:t>wykonana</a:t>
            </a:r>
            <a:r>
              <a:rPr dirty="0"/>
              <a:t> </a:t>
            </a:r>
            <a:r>
              <a:rPr dirty="0" err="1"/>
              <a:t>była</a:t>
            </a:r>
            <a:r>
              <a:rPr dirty="0"/>
              <a:t> </a:t>
            </a:r>
            <a:r>
              <a:rPr dirty="0" err="1"/>
              <a:t>nawierzchnia</a:t>
            </a:r>
            <a:r>
              <a:rPr dirty="0"/>
              <a:t> </a:t>
            </a:r>
            <a:r>
              <a:rPr dirty="0" err="1"/>
              <a:t>lub</a:t>
            </a:r>
            <a:r>
              <a:rPr dirty="0"/>
              <a:t> </a:t>
            </a:r>
            <a:r>
              <a:rPr dirty="0" err="1"/>
              <a:t>całkowity</a:t>
            </a:r>
            <a:r>
              <a:rPr dirty="0"/>
              <a:t> </a:t>
            </a:r>
            <a:r>
              <a:rPr dirty="0" err="1"/>
              <a:t>brak</a:t>
            </a:r>
            <a:r>
              <a:rPr dirty="0"/>
              <a:t> </a:t>
            </a:r>
            <a:r>
              <a:rPr dirty="0" err="1"/>
              <a:t>chodników</a:t>
            </a:r>
            <a:r>
              <a:rPr dirty="0"/>
              <a:t> w </a:t>
            </a:r>
            <a:r>
              <a:rPr dirty="0" err="1"/>
              <a:t>wielu</a:t>
            </a:r>
            <a:r>
              <a:rPr dirty="0"/>
              <a:t> </a:t>
            </a:r>
            <a:r>
              <a:rPr dirty="0" err="1"/>
              <a:t>miejscach</a:t>
            </a:r>
            <a:r>
              <a:rPr dirty="0"/>
              <a:t>. </a:t>
            </a:r>
            <a:r>
              <a:rPr dirty="0" err="1"/>
              <a:t>Drugim</a:t>
            </a:r>
            <a:r>
              <a:rPr dirty="0"/>
              <a:t> </a:t>
            </a:r>
            <a:r>
              <a:rPr dirty="0" err="1"/>
              <a:t>powodem</a:t>
            </a:r>
            <a:r>
              <a:rPr dirty="0"/>
              <a:t> </a:t>
            </a:r>
            <a:r>
              <a:rPr dirty="0" err="1"/>
              <a:t>był</a:t>
            </a:r>
            <a:r>
              <a:rPr dirty="0"/>
              <a:t> </a:t>
            </a:r>
            <a:r>
              <a:rPr dirty="0" err="1"/>
              <a:t>brak</a:t>
            </a:r>
            <a:r>
              <a:rPr dirty="0"/>
              <a:t> </a:t>
            </a:r>
            <a:r>
              <a:rPr dirty="0" err="1"/>
              <a:t>funduszy</a:t>
            </a:r>
            <a:r>
              <a:rPr dirty="0"/>
              <a:t> na </a:t>
            </a:r>
            <a:r>
              <a:rPr dirty="0" err="1"/>
              <a:t>budowę</a:t>
            </a:r>
            <a:r>
              <a:rPr dirty="0"/>
              <a:t> </a:t>
            </a:r>
            <a:r>
              <a:rPr dirty="0" err="1"/>
              <a:t>i</a:t>
            </a:r>
            <a:r>
              <a:rPr dirty="0"/>
              <a:t> </a:t>
            </a:r>
            <a:r>
              <a:rPr dirty="0" err="1"/>
              <a:t>remonty</a:t>
            </a:r>
            <a:r>
              <a:rPr dirty="0"/>
              <a:t> </a:t>
            </a:r>
            <a:r>
              <a:rPr dirty="0" err="1"/>
              <a:t>chodników</a:t>
            </a:r>
            <a:r>
              <a:rPr dirty="0"/>
              <a:t>. </a:t>
            </a:r>
            <a:r>
              <a:rPr dirty="0" err="1"/>
              <a:t>Budżet</a:t>
            </a:r>
            <a:r>
              <a:rPr dirty="0"/>
              <a:t> miasta </a:t>
            </a:r>
            <a:r>
              <a:rPr dirty="0" err="1"/>
              <a:t>był</a:t>
            </a:r>
            <a:r>
              <a:rPr dirty="0"/>
              <a:t> </a:t>
            </a:r>
            <a:r>
              <a:rPr dirty="0" err="1"/>
              <a:t>wówczas</a:t>
            </a:r>
            <a:r>
              <a:rPr dirty="0"/>
              <a:t> </a:t>
            </a:r>
            <a:r>
              <a:rPr dirty="0" err="1"/>
              <a:t>niewielki</a:t>
            </a:r>
            <a:r>
              <a:rPr dirty="0"/>
              <a:t>, na </a:t>
            </a:r>
            <a:r>
              <a:rPr dirty="0" err="1"/>
              <a:t>inwestycje</a:t>
            </a:r>
            <a:r>
              <a:rPr dirty="0"/>
              <a:t> </a:t>
            </a:r>
            <a:r>
              <a:rPr dirty="0" err="1"/>
              <a:t>i</a:t>
            </a:r>
            <a:r>
              <a:rPr dirty="0"/>
              <a:t> </a:t>
            </a:r>
            <a:r>
              <a:rPr dirty="0" err="1"/>
              <a:t>utrzymanie</a:t>
            </a:r>
            <a:r>
              <a:rPr dirty="0"/>
              <a:t> </a:t>
            </a:r>
            <a:r>
              <a:rPr dirty="0" err="1"/>
              <a:t>dróg</a:t>
            </a:r>
            <a:r>
              <a:rPr dirty="0"/>
              <a:t> </a:t>
            </a:r>
            <a:r>
              <a:rPr dirty="0" err="1"/>
              <a:t>wydawano</a:t>
            </a:r>
            <a:r>
              <a:rPr dirty="0"/>
              <a:t> </a:t>
            </a:r>
            <a:r>
              <a:rPr dirty="0">
                <a:latin typeface="Sora Regular Bold"/>
                <a:ea typeface="Sora Regular Bold"/>
                <a:cs typeface="Sora Regular Bold"/>
                <a:sym typeface="Sora Regular Bold"/>
              </a:rPr>
              <a:t>ok. 4 </a:t>
            </a:r>
            <a:r>
              <a:rPr dirty="0" err="1">
                <a:latin typeface="Sora Regular Bold"/>
                <a:ea typeface="Sora Regular Bold"/>
                <a:cs typeface="Sora Regular Bold"/>
                <a:sym typeface="Sora Regular Bold"/>
              </a:rPr>
              <a:t>mln</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zł</a:t>
            </a:r>
            <a:r>
              <a:rPr dirty="0"/>
              <a:t>, co </a:t>
            </a:r>
            <a:r>
              <a:rPr dirty="0" err="1"/>
              <a:t>stanowiło</a:t>
            </a:r>
            <a:r>
              <a:rPr dirty="0"/>
              <a:t> </a:t>
            </a:r>
            <a:r>
              <a:rPr dirty="0" err="1">
                <a:latin typeface="Sora Regular Bold"/>
                <a:ea typeface="Sora Regular Bold"/>
                <a:cs typeface="Sora Regular Bold"/>
                <a:sym typeface="Sora Regular Bold"/>
              </a:rPr>
              <a:t>mniej</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niż</a:t>
            </a:r>
            <a:r>
              <a:rPr dirty="0">
                <a:latin typeface="Sora Regular Bold"/>
                <a:ea typeface="Sora Regular Bold"/>
                <a:cs typeface="Sora Regular Bold"/>
                <a:sym typeface="Sora Regular Bold"/>
              </a:rPr>
              <a:t> 4,0 %</a:t>
            </a:r>
            <a:r>
              <a:rPr dirty="0"/>
              <a:t> </a:t>
            </a:r>
            <a:r>
              <a:rPr dirty="0" err="1"/>
              <a:t>budżetu</a:t>
            </a:r>
            <a:r>
              <a:rPr dirty="0"/>
              <a:t> miasta.</a:t>
            </a:r>
          </a:p>
          <a:p>
            <a:pPr algn="just" defTabSz="443483">
              <a:spcBef>
                <a:spcPts val="1800"/>
              </a:spcBef>
              <a:defRPr sz="2400" b="0">
                <a:latin typeface="Sora Regular Regular"/>
                <a:ea typeface="Sora Regular Regular"/>
                <a:cs typeface="Sora Regular Regular"/>
                <a:sym typeface="Sora Regular Regular"/>
              </a:defRPr>
            </a:pPr>
            <a:r>
              <a:rPr dirty="0"/>
              <a:t>W 2003 r. </a:t>
            </a:r>
            <a:r>
              <a:rPr dirty="0" err="1">
                <a:latin typeface="Sora Regular Bold"/>
                <a:ea typeface="Sora Regular Bold"/>
                <a:cs typeface="Sora Regular Bold"/>
                <a:sym typeface="Sora Regular Bold"/>
              </a:rPr>
              <a:t>rozpoczął</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się</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czas</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intensywnych</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działań</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inwestycyjnych</a:t>
            </a:r>
            <a:r>
              <a:rPr dirty="0">
                <a:latin typeface="Sora Regular Bold"/>
                <a:ea typeface="Sora Regular Bold"/>
                <a:cs typeface="Sora Regular Bold"/>
                <a:sym typeface="Sora Regular Bold"/>
              </a:rPr>
              <a:t> w </a:t>
            </a:r>
            <a:r>
              <a:rPr dirty="0" err="1">
                <a:latin typeface="Sora Regular Bold"/>
                <a:ea typeface="Sora Regular Bold"/>
                <a:cs typeface="Sora Regular Bold"/>
                <a:sym typeface="Sora Regular Bold"/>
              </a:rPr>
              <a:t>celu</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poprawy</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infrastruktury</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miejskiej</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Przystąpiono</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wówczas</a:t>
            </a:r>
            <a:r>
              <a:rPr dirty="0">
                <a:latin typeface="Sora Regular Bold"/>
                <a:ea typeface="Sora Regular Bold"/>
                <a:cs typeface="Sora Regular Bold"/>
                <a:sym typeface="Sora Regular Bold"/>
              </a:rPr>
              <a:t> do </a:t>
            </a:r>
            <a:r>
              <a:rPr dirty="0" err="1">
                <a:latin typeface="Sora Regular Bold"/>
                <a:ea typeface="Sora Regular Bold"/>
                <a:cs typeface="Sora Regular Bold"/>
                <a:sym typeface="Sora Regular Bold"/>
              </a:rPr>
              <a:t>napraw</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chodników</a:t>
            </a:r>
            <a:r>
              <a:rPr dirty="0">
                <a:latin typeface="Sora Regular Bold"/>
                <a:ea typeface="Sora Regular Bold"/>
                <a:cs typeface="Sora Regular Bold"/>
                <a:sym typeface="Sora Regular Bold"/>
              </a:rPr>
              <a:t> w </a:t>
            </a:r>
            <a:r>
              <a:rPr dirty="0" err="1">
                <a:latin typeface="Sora Regular Bold"/>
                <a:ea typeface="Sora Regular Bold"/>
                <a:cs typeface="Sora Regular Bold"/>
                <a:sym typeface="Sora Regular Bold"/>
              </a:rPr>
              <a:t>dzielnicy</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uzdrowiskowej</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i</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zwrócono</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uwagę</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nie</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tylko</a:t>
            </a:r>
            <a:r>
              <a:rPr dirty="0">
                <a:latin typeface="Sora Regular Bold"/>
                <a:ea typeface="Sora Regular Bold"/>
                <a:cs typeface="Sora Regular Bold"/>
                <a:sym typeface="Sora Regular Bold"/>
              </a:rPr>
              <a:t> na </a:t>
            </a:r>
            <a:r>
              <a:rPr dirty="0" err="1">
                <a:latin typeface="Sora Regular Bold"/>
                <a:ea typeface="Sora Regular Bold"/>
                <a:cs typeface="Sora Regular Bold"/>
                <a:sym typeface="Sora Regular Bold"/>
              </a:rPr>
              <a:t>jakość</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nawierzchni</a:t>
            </a:r>
            <a:r>
              <a:rPr dirty="0">
                <a:latin typeface="Sora Regular Bold"/>
                <a:ea typeface="Sora Regular Bold"/>
                <a:cs typeface="Sora Regular Bold"/>
                <a:sym typeface="Sora Regular Bold"/>
              </a:rPr>
              <a:t> ale </a:t>
            </a:r>
            <a:r>
              <a:rPr dirty="0" err="1">
                <a:latin typeface="Sora Regular Bold"/>
                <a:ea typeface="Sora Regular Bold"/>
                <a:cs typeface="Sora Regular Bold"/>
                <a:sym typeface="Sora Regular Bold"/>
              </a:rPr>
              <a:t>także</a:t>
            </a:r>
            <a:r>
              <a:rPr dirty="0">
                <a:latin typeface="Sora Regular Bold"/>
                <a:ea typeface="Sora Regular Bold"/>
                <a:cs typeface="Sora Regular Bold"/>
                <a:sym typeface="Sora Regular Bold"/>
              </a:rPr>
              <a:t> na </a:t>
            </a:r>
            <a:r>
              <a:rPr dirty="0" err="1">
                <a:latin typeface="Sora Regular Bold"/>
                <a:ea typeface="Sora Regular Bold"/>
                <a:cs typeface="Sora Regular Bold"/>
                <a:sym typeface="Sora Regular Bold"/>
              </a:rPr>
              <a:t>ich</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estetyczny</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wygląd</a:t>
            </a:r>
            <a:r>
              <a:rPr dirty="0"/>
              <a:t>. </a:t>
            </a:r>
            <a:r>
              <a:rPr dirty="0" err="1"/>
              <a:t>Efektem</a:t>
            </a:r>
            <a:r>
              <a:rPr dirty="0"/>
              <a:t> </a:t>
            </a:r>
            <a:r>
              <a:rPr dirty="0" err="1"/>
              <a:t>prac</a:t>
            </a:r>
            <a:r>
              <a:rPr dirty="0"/>
              <a:t> </a:t>
            </a:r>
            <a:r>
              <a:rPr dirty="0" err="1"/>
              <a:t>była</a:t>
            </a:r>
            <a:r>
              <a:rPr dirty="0"/>
              <a:t> </a:t>
            </a:r>
            <a:r>
              <a:rPr dirty="0" err="1"/>
              <a:t>równa</a:t>
            </a:r>
            <a:r>
              <a:rPr dirty="0"/>
              <a:t> </a:t>
            </a:r>
            <a:r>
              <a:rPr dirty="0" err="1"/>
              <a:t>nawierzchnia</a:t>
            </a:r>
            <a:r>
              <a:rPr dirty="0"/>
              <a:t> </a:t>
            </a:r>
            <a:r>
              <a:rPr dirty="0" err="1"/>
              <a:t>deptaka</a:t>
            </a:r>
            <a:r>
              <a:rPr dirty="0"/>
              <a:t> na </a:t>
            </a:r>
            <a:r>
              <a:rPr dirty="0" err="1"/>
              <a:t>Promenadzie</a:t>
            </a:r>
            <a:r>
              <a:rPr dirty="0"/>
              <a:t> </a:t>
            </a:r>
            <a:r>
              <a:rPr dirty="0" err="1"/>
              <a:t>Historycznej</a:t>
            </a:r>
            <a:r>
              <a:rPr dirty="0"/>
              <a:t>, </a:t>
            </a:r>
            <a:r>
              <a:rPr dirty="0" err="1"/>
              <a:t>chodników</a:t>
            </a:r>
            <a:r>
              <a:rPr dirty="0"/>
              <a:t> w </a:t>
            </a:r>
            <a:r>
              <a:rPr dirty="0" err="1"/>
              <a:t>całej</a:t>
            </a:r>
            <a:r>
              <a:rPr dirty="0"/>
              <a:t> </a:t>
            </a:r>
            <a:r>
              <a:rPr dirty="0" err="1"/>
              <a:t>dzielnicy</a:t>
            </a:r>
            <a:r>
              <a:rPr dirty="0"/>
              <a:t> </a:t>
            </a:r>
            <a:r>
              <a:rPr dirty="0" err="1"/>
              <a:t>nadmorskiej</a:t>
            </a:r>
            <a:r>
              <a:rPr dirty="0"/>
              <a:t>,  na </a:t>
            </a:r>
            <a:r>
              <a:rPr dirty="0" err="1"/>
              <a:t>ul</a:t>
            </a:r>
            <a:r>
              <a:rPr dirty="0"/>
              <a:t>. </a:t>
            </a:r>
            <a:r>
              <a:rPr dirty="0" err="1"/>
              <a:t>Armii</a:t>
            </a:r>
            <a:r>
              <a:rPr dirty="0"/>
              <a:t> </a:t>
            </a:r>
            <a:r>
              <a:rPr dirty="0" err="1"/>
              <a:t>Krajowej</a:t>
            </a:r>
            <a:r>
              <a:rPr dirty="0"/>
              <a:t> </a:t>
            </a:r>
            <a:r>
              <a:rPr dirty="0" err="1"/>
              <a:t>oraz</a:t>
            </a:r>
            <a:r>
              <a:rPr dirty="0"/>
              <a:t> na </a:t>
            </a:r>
            <a:r>
              <a:rPr dirty="0" err="1"/>
              <a:t>ul</a:t>
            </a:r>
            <a:r>
              <a:rPr dirty="0"/>
              <a:t>. </a:t>
            </a:r>
            <a:r>
              <a:rPr dirty="0" err="1"/>
              <a:t>Chopina</a:t>
            </a:r>
            <a:r>
              <a:rPr dirty="0"/>
              <a:t> </a:t>
            </a:r>
            <a:r>
              <a:rPr dirty="0" err="1"/>
              <a:t>i</a:t>
            </a:r>
            <a:r>
              <a:rPr dirty="0"/>
              <a:t> </a:t>
            </a:r>
            <a:r>
              <a:rPr dirty="0" err="1"/>
              <a:t>Piłsudskiego</a:t>
            </a:r>
            <a:r>
              <a:rPr dirty="0"/>
              <a:t>.</a:t>
            </a:r>
          </a:p>
          <a:p>
            <a:pPr algn="just" defTabSz="443483">
              <a:spcBef>
                <a:spcPts val="1800"/>
              </a:spcBef>
              <a:defRPr sz="2400" b="0">
                <a:latin typeface="Sora Regular Regular"/>
                <a:ea typeface="Sora Regular Regular"/>
                <a:cs typeface="Sora Regular Regular"/>
                <a:sym typeface="Sora Regular Regular"/>
              </a:defRPr>
            </a:pPr>
            <a:r>
              <a:rPr dirty="0" err="1"/>
              <a:t>Wysoki</a:t>
            </a:r>
            <a:r>
              <a:rPr dirty="0"/>
              <a:t> standard </a:t>
            </a:r>
            <a:r>
              <a:rPr dirty="0" err="1"/>
              <a:t>realizacji</a:t>
            </a:r>
            <a:r>
              <a:rPr dirty="0"/>
              <a:t> </a:t>
            </a:r>
            <a:r>
              <a:rPr dirty="0" err="1"/>
              <a:t>inwestycji</a:t>
            </a:r>
            <a:r>
              <a:rPr dirty="0"/>
              <a:t> </a:t>
            </a:r>
            <a:r>
              <a:rPr dirty="0" err="1"/>
              <a:t>drogowych</a:t>
            </a:r>
            <a:r>
              <a:rPr dirty="0"/>
              <a:t> z </a:t>
            </a:r>
            <a:r>
              <a:rPr dirty="0" err="1"/>
              <a:t>udziałem</a:t>
            </a:r>
            <a:r>
              <a:rPr dirty="0"/>
              <a:t> </a:t>
            </a:r>
            <a:r>
              <a:rPr dirty="0" err="1"/>
              <a:t>architektów</a:t>
            </a:r>
            <a:r>
              <a:rPr dirty="0"/>
              <a:t> </a:t>
            </a:r>
            <a:r>
              <a:rPr dirty="0" err="1"/>
              <a:t>utrzymywano</a:t>
            </a:r>
            <a:r>
              <a:rPr dirty="0"/>
              <a:t> </a:t>
            </a:r>
            <a:r>
              <a:rPr dirty="0" err="1"/>
              <a:t>przy</a:t>
            </a:r>
            <a:r>
              <a:rPr dirty="0"/>
              <a:t> </a:t>
            </a:r>
            <a:r>
              <a:rPr dirty="0" err="1"/>
              <a:t>kolejnych</a:t>
            </a:r>
            <a:r>
              <a:rPr dirty="0"/>
              <a:t> </a:t>
            </a:r>
            <a:r>
              <a:rPr dirty="0" err="1"/>
              <a:t>przedsięwzięciach</a:t>
            </a:r>
            <a:r>
              <a:rPr dirty="0"/>
              <a:t> </a:t>
            </a:r>
            <a:r>
              <a:rPr dirty="0" err="1"/>
              <a:t>i</a:t>
            </a:r>
            <a:r>
              <a:rPr dirty="0"/>
              <a:t> </a:t>
            </a:r>
            <a:r>
              <a:rPr dirty="0" err="1"/>
              <a:t>stan</a:t>
            </a:r>
            <a:r>
              <a:rPr dirty="0"/>
              <a:t> </a:t>
            </a:r>
            <a:r>
              <a:rPr dirty="0" err="1"/>
              <a:t>taki</a:t>
            </a:r>
            <a:r>
              <a:rPr dirty="0"/>
              <a:t> </a:t>
            </a:r>
            <a:r>
              <a:rPr dirty="0" err="1"/>
              <a:t>obowiązuje</a:t>
            </a:r>
            <a:r>
              <a:rPr dirty="0"/>
              <a:t> do </a:t>
            </a:r>
            <a:r>
              <a:rPr dirty="0" err="1"/>
              <a:t>dzisiaj</a:t>
            </a:r>
            <a:r>
              <a:rPr dirty="0"/>
              <a:t>. W </a:t>
            </a:r>
            <a:r>
              <a:rPr dirty="0" err="1"/>
              <a:t>dzielnicy</a:t>
            </a:r>
            <a:r>
              <a:rPr dirty="0"/>
              <a:t> </a:t>
            </a:r>
            <a:r>
              <a:rPr dirty="0" err="1"/>
              <a:t>nadmorskiej</a:t>
            </a:r>
            <a:r>
              <a:rPr dirty="0"/>
              <a:t> </a:t>
            </a:r>
            <a:r>
              <a:rPr dirty="0" err="1"/>
              <a:t>zastosowane</a:t>
            </a:r>
            <a:r>
              <a:rPr dirty="0"/>
              <a:t> </a:t>
            </a:r>
            <a:r>
              <a:rPr dirty="0" err="1"/>
              <a:t>są</a:t>
            </a:r>
            <a:r>
              <a:rPr dirty="0"/>
              <a:t> </a:t>
            </a:r>
            <a:r>
              <a:rPr dirty="0" err="1"/>
              <a:t>indywidualnie</a:t>
            </a:r>
            <a:r>
              <a:rPr dirty="0"/>
              <a:t> </a:t>
            </a:r>
            <a:r>
              <a:rPr dirty="0" err="1"/>
              <a:t>zaprojektowane</a:t>
            </a:r>
            <a:r>
              <a:rPr dirty="0"/>
              <a:t> </a:t>
            </a:r>
            <a:r>
              <a:rPr dirty="0" err="1"/>
              <a:t>jasne</a:t>
            </a:r>
            <a:r>
              <a:rPr dirty="0"/>
              <a:t> </a:t>
            </a:r>
            <a:r>
              <a:rPr dirty="0" err="1"/>
              <a:t>płytki</a:t>
            </a:r>
            <a:r>
              <a:rPr dirty="0"/>
              <a:t> o </a:t>
            </a:r>
            <a:r>
              <a:rPr dirty="0" err="1"/>
              <a:t>wymiarach</a:t>
            </a:r>
            <a:r>
              <a:rPr dirty="0"/>
              <a:t> 20x20 cm, </a:t>
            </a:r>
            <a:r>
              <a:rPr dirty="0" err="1"/>
              <a:t>uzupełniane</a:t>
            </a:r>
            <a:r>
              <a:rPr dirty="0"/>
              <a:t> dla </a:t>
            </a:r>
            <a:r>
              <a:rPr dirty="0" err="1"/>
              <a:t>stworzenia</a:t>
            </a:r>
            <a:r>
              <a:rPr dirty="0"/>
              <a:t> </a:t>
            </a:r>
            <a:r>
              <a:rPr dirty="0" err="1"/>
              <a:t>atrakcyjnego</a:t>
            </a:r>
            <a:r>
              <a:rPr dirty="0"/>
              <a:t> </a:t>
            </a:r>
            <a:r>
              <a:rPr dirty="0" err="1"/>
              <a:t>wzoru</a:t>
            </a:r>
            <a:r>
              <a:rPr dirty="0"/>
              <a:t> </a:t>
            </a:r>
            <a:r>
              <a:rPr dirty="0" err="1"/>
              <a:t>drobną</a:t>
            </a:r>
            <a:r>
              <a:rPr dirty="0"/>
              <a:t> </a:t>
            </a:r>
            <a:r>
              <a:rPr dirty="0" err="1"/>
              <a:t>kostką</a:t>
            </a:r>
            <a:r>
              <a:rPr dirty="0"/>
              <a:t> </a:t>
            </a:r>
            <a:r>
              <a:rPr dirty="0" err="1"/>
              <a:t>kamienną</a:t>
            </a:r>
            <a:r>
              <a:rPr dirty="0"/>
              <a:t>. </a:t>
            </a:r>
          </a:p>
          <a:p>
            <a:pPr defTabSz="443483">
              <a:spcBef>
                <a:spcPts val="1800"/>
              </a:spcBef>
              <a:defRPr sz="2400" b="0">
                <a:latin typeface="Sora Regular ExtraLight"/>
                <a:ea typeface="Sora Regular ExtraLight"/>
                <a:cs typeface="Sora Regular ExtraLight"/>
                <a:sym typeface="Sora Regular ExtraLight"/>
              </a:defRPr>
            </a:pPr>
            <a:r>
              <a:rPr dirty="0" smtClean="0"/>
              <a:t>cd</a:t>
            </a:r>
            <a:r>
              <a:rPr dirty="0"/>
              <a:t>. na </a:t>
            </a:r>
            <a:r>
              <a:rPr dirty="0" err="1"/>
              <a:t>następnej</a:t>
            </a:r>
            <a:r>
              <a:rPr dirty="0"/>
              <a:t> </a:t>
            </a:r>
            <a:r>
              <a:rPr dirty="0" err="1"/>
              <a:t>stronie</a:t>
            </a:r>
            <a:endParaRPr dirty="0"/>
          </a:p>
        </p:txBody>
      </p:sp>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237" name="Publikacja artykułów…"/>
          <p:cNvSpPr txBox="1">
            <a:spLocks noGrp="1"/>
          </p:cNvSpPr>
          <p:nvPr>
            <p:ph type="title"/>
          </p:nvPr>
        </p:nvSpPr>
        <p:spPr>
          <a:xfrm>
            <a:off x="942082" y="1077359"/>
            <a:ext cx="22606614" cy="2202884"/>
          </a:xfrm>
          <a:prstGeom prst="rect">
            <a:avLst/>
          </a:prstGeom>
        </p:spPr>
        <p:txBody>
          <a:bodyPr/>
          <a:lstStyle/>
          <a:p>
            <a:pPr>
              <a:defRPr sz="7500" b="0" spc="-200">
                <a:solidFill>
                  <a:srgbClr val="ED7052"/>
                </a:solidFill>
                <a:latin typeface="Sora Regular Bold"/>
                <a:ea typeface="Sora Regular Bold"/>
                <a:cs typeface="Sora Regular Bold"/>
                <a:sym typeface="Sora Regular Bold"/>
              </a:defRPr>
            </a:pPr>
            <a:r>
              <a:t>Publikacja artykułów</a:t>
            </a:r>
            <a:endParaRPr spc="-150"/>
          </a:p>
          <a:p>
            <a:pPr>
              <a:defRPr sz="5000" b="0" spc="-100">
                <a:solidFill>
                  <a:srgbClr val="ED7052"/>
                </a:solidFill>
                <a:latin typeface="Sora Regular Bold"/>
                <a:ea typeface="Sora Regular Bold"/>
                <a:cs typeface="Sora Regular Bold"/>
                <a:sym typeface="Sora Regular Bold"/>
              </a:defRPr>
            </a:pPr>
            <a:r>
              <a:t>Przykłady</a:t>
            </a:r>
          </a:p>
        </p:txBody>
      </p:sp>
      <p:sp>
        <p:nvSpPr>
          <p:cNvPr id="238" name="13"/>
          <p:cNvSpPr txBox="1"/>
          <p:nvPr/>
        </p:nvSpPr>
        <p:spPr>
          <a:xfrm>
            <a:off x="23403386" y="12729956"/>
            <a:ext cx="481992"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13</a:t>
            </a:r>
          </a:p>
        </p:txBody>
      </p:sp>
      <p:sp>
        <p:nvSpPr>
          <p:cNvPr id="239" name="Nowy pomysł na chodniki…"/>
          <p:cNvSpPr txBox="1">
            <a:spLocks noGrp="1"/>
          </p:cNvSpPr>
          <p:nvPr>
            <p:ph type="body" idx="1"/>
          </p:nvPr>
        </p:nvSpPr>
        <p:spPr>
          <a:xfrm>
            <a:off x="1032417" y="3220786"/>
            <a:ext cx="22609008" cy="8724622"/>
          </a:xfrm>
          <a:prstGeom prst="rect">
            <a:avLst/>
          </a:prstGeom>
        </p:spPr>
        <p:txBody>
          <a:bodyPr lIns="50800" tIns="50800" rIns="50800" bIns="50800" numCol="2" spcCol="1130449"/>
          <a:lstStyle/>
          <a:p>
            <a:pPr defTabSz="457200">
              <a:spcBef>
                <a:spcPts val="1800"/>
              </a:spcBef>
              <a:defRPr sz="2500" b="0">
                <a:latin typeface="Sora Regular Bold"/>
                <a:ea typeface="Sora Regular Bold"/>
                <a:cs typeface="Sora Regular Bold"/>
                <a:sym typeface="Sora Regular Bold"/>
              </a:defRPr>
            </a:pPr>
            <a:r>
              <a:rPr dirty="0" err="1"/>
              <a:t>Nowy</a:t>
            </a:r>
            <a:r>
              <a:rPr dirty="0"/>
              <a:t> </a:t>
            </a:r>
            <a:r>
              <a:rPr dirty="0" err="1"/>
              <a:t>pomysł</a:t>
            </a:r>
            <a:r>
              <a:rPr dirty="0"/>
              <a:t> na </a:t>
            </a:r>
            <a:r>
              <a:rPr dirty="0" err="1"/>
              <a:t>chodniki</a:t>
            </a:r>
            <a:endParaRPr dirty="0">
              <a:latin typeface="Sora Regular Regular"/>
              <a:ea typeface="Sora Regular Regular"/>
              <a:cs typeface="Sora Regular Regular"/>
              <a:sym typeface="Sora Regular Regular"/>
            </a:endParaRPr>
          </a:p>
          <a:p>
            <a:pPr algn="just" defTabSz="457200">
              <a:spcBef>
                <a:spcPts val="1800"/>
              </a:spcBef>
              <a:defRPr sz="2500" b="0">
                <a:latin typeface="Sora Regular Regular"/>
                <a:ea typeface="Sora Regular Regular"/>
                <a:cs typeface="Sora Regular Regular"/>
                <a:sym typeface="Sora Regular Regular"/>
              </a:defRPr>
            </a:pPr>
            <a:r>
              <a:rPr dirty="0"/>
              <a:t>W </a:t>
            </a:r>
            <a:r>
              <a:rPr dirty="0" err="1"/>
              <a:t>świetle</a:t>
            </a:r>
            <a:r>
              <a:rPr dirty="0"/>
              <a:t> </a:t>
            </a:r>
            <a:r>
              <a:rPr dirty="0" err="1"/>
              <a:t>braku</a:t>
            </a:r>
            <a:r>
              <a:rPr dirty="0"/>
              <a:t> na </a:t>
            </a:r>
            <a:r>
              <a:rPr dirty="0" err="1"/>
              <a:t>rynku</a:t>
            </a:r>
            <a:r>
              <a:rPr dirty="0"/>
              <a:t> </a:t>
            </a:r>
            <a:r>
              <a:rPr dirty="0" err="1"/>
              <a:t>dobrych</a:t>
            </a:r>
            <a:r>
              <a:rPr dirty="0"/>
              <a:t> </a:t>
            </a:r>
            <a:r>
              <a:rPr dirty="0" err="1"/>
              <a:t>materiałów</a:t>
            </a:r>
            <a:r>
              <a:rPr dirty="0"/>
              <a:t> na </a:t>
            </a:r>
            <a:r>
              <a:rPr dirty="0" err="1"/>
              <a:t>nawierzchnię</a:t>
            </a:r>
            <a:r>
              <a:rPr dirty="0"/>
              <a:t> </a:t>
            </a:r>
            <a:r>
              <a:rPr dirty="0" err="1"/>
              <a:t>chodników</a:t>
            </a:r>
            <a:r>
              <a:rPr dirty="0"/>
              <a:t>, </a:t>
            </a:r>
            <a:r>
              <a:rPr dirty="0" err="1"/>
              <a:t>podjęto</a:t>
            </a:r>
            <a:r>
              <a:rPr dirty="0"/>
              <a:t> </a:t>
            </a:r>
            <a:r>
              <a:rPr dirty="0" err="1"/>
              <a:t>się</a:t>
            </a:r>
            <a:r>
              <a:rPr dirty="0"/>
              <a:t> </a:t>
            </a:r>
            <a:r>
              <a:rPr dirty="0" err="1"/>
              <a:t>próby</a:t>
            </a:r>
            <a:r>
              <a:rPr dirty="0"/>
              <a:t> </a:t>
            </a:r>
            <a:r>
              <a:rPr dirty="0" err="1"/>
              <a:t>ponownego</a:t>
            </a:r>
            <a:r>
              <a:rPr dirty="0"/>
              <a:t> </a:t>
            </a:r>
            <a:r>
              <a:rPr dirty="0" err="1"/>
              <a:t>wykorzystania</a:t>
            </a:r>
            <a:r>
              <a:rPr dirty="0"/>
              <a:t> </a:t>
            </a:r>
            <a:r>
              <a:rPr dirty="0" err="1"/>
              <a:t>bardzo</a:t>
            </a:r>
            <a:r>
              <a:rPr dirty="0"/>
              <a:t> </a:t>
            </a:r>
            <a:r>
              <a:rPr dirty="0" err="1"/>
              <a:t>trwałych</a:t>
            </a:r>
            <a:r>
              <a:rPr dirty="0"/>
              <a:t> </a:t>
            </a:r>
            <a:r>
              <a:rPr dirty="0" err="1"/>
              <a:t>i</a:t>
            </a:r>
            <a:r>
              <a:rPr dirty="0"/>
              <a:t> </a:t>
            </a:r>
            <a:r>
              <a:rPr dirty="0" err="1"/>
              <a:t>dużych</a:t>
            </a:r>
            <a:r>
              <a:rPr dirty="0"/>
              <a:t> </a:t>
            </a:r>
            <a:r>
              <a:rPr dirty="0" err="1"/>
              <a:t>poniemieckich</a:t>
            </a:r>
            <a:r>
              <a:rPr dirty="0"/>
              <a:t> </a:t>
            </a:r>
            <a:r>
              <a:rPr dirty="0" err="1"/>
              <a:t>płyt</a:t>
            </a:r>
            <a:r>
              <a:rPr dirty="0"/>
              <a:t> </a:t>
            </a:r>
            <a:r>
              <a:rPr dirty="0" err="1"/>
              <a:t>kamiennych</a:t>
            </a:r>
            <a:r>
              <a:rPr dirty="0"/>
              <a:t>, </a:t>
            </a:r>
            <a:r>
              <a:rPr dirty="0" err="1"/>
              <a:t>które</a:t>
            </a:r>
            <a:r>
              <a:rPr dirty="0"/>
              <a:t> </a:t>
            </a:r>
            <a:r>
              <a:rPr dirty="0" err="1"/>
              <a:t>licznie</a:t>
            </a:r>
            <a:r>
              <a:rPr dirty="0"/>
              <a:t> </a:t>
            </a:r>
            <a:r>
              <a:rPr dirty="0" err="1"/>
              <a:t>występowały</a:t>
            </a:r>
            <a:r>
              <a:rPr dirty="0"/>
              <a:t> na </a:t>
            </a:r>
            <a:r>
              <a:rPr dirty="0" err="1"/>
              <a:t>miejskich</a:t>
            </a:r>
            <a:r>
              <a:rPr dirty="0"/>
              <a:t> </a:t>
            </a:r>
            <a:r>
              <a:rPr dirty="0" err="1"/>
              <a:t>chodnikach</a:t>
            </a:r>
            <a:r>
              <a:rPr dirty="0"/>
              <a:t>. </a:t>
            </a:r>
            <a:r>
              <a:rPr dirty="0" err="1"/>
              <a:t>Były</a:t>
            </a:r>
            <a:r>
              <a:rPr dirty="0"/>
              <a:t> one </a:t>
            </a:r>
            <a:r>
              <a:rPr dirty="0" err="1"/>
              <a:t>układane</a:t>
            </a:r>
            <a:r>
              <a:rPr dirty="0"/>
              <a:t> </a:t>
            </a:r>
            <a:r>
              <a:rPr dirty="0" err="1"/>
              <a:t>rzędem</a:t>
            </a:r>
            <a:r>
              <a:rPr dirty="0"/>
              <a:t> na </a:t>
            </a:r>
            <a:r>
              <a:rPr dirty="0" err="1"/>
              <a:t>styk</a:t>
            </a:r>
            <a:r>
              <a:rPr dirty="0"/>
              <a:t> </a:t>
            </a:r>
            <a:r>
              <a:rPr dirty="0" err="1"/>
              <a:t>i</a:t>
            </a:r>
            <a:r>
              <a:rPr dirty="0"/>
              <a:t> </a:t>
            </a:r>
            <a:r>
              <a:rPr dirty="0" err="1"/>
              <a:t>wskutek</a:t>
            </a:r>
            <a:r>
              <a:rPr dirty="0"/>
              <a:t> </a:t>
            </a:r>
            <a:r>
              <a:rPr dirty="0" err="1"/>
              <a:t>użytkowania</a:t>
            </a:r>
            <a:r>
              <a:rPr dirty="0"/>
              <a:t> </a:t>
            </a:r>
            <a:r>
              <a:rPr dirty="0" err="1"/>
              <a:t>były</a:t>
            </a:r>
            <a:r>
              <a:rPr dirty="0"/>
              <a:t> </a:t>
            </a:r>
            <a:r>
              <a:rPr dirty="0" err="1"/>
              <a:t>pozapadane</a:t>
            </a:r>
            <a:r>
              <a:rPr dirty="0"/>
              <a:t> </a:t>
            </a:r>
            <a:r>
              <a:rPr dirty="0" err="1"/>
              <a:t>tworząc</a:t>
            </a:r>
            <a:r>
              <a:rPr dirty="0"/>
              <a:t> </a:t>
            </a:r>
            <a:r>
              <a:rPr dirty="0" err="1"/>
              <a:t>nierówne</a:t>
            </a:r>
            <a:r>
              <a:rPr dirty="0"/>
              <a:t> </a:t>
            </a:r>
            <a:r>
              <a:rPr dirty="0" err="1"/>
              <a:t>krawędzie</a:t>
            </a:r>
            <a:r>
              <a:rPr dirty="0"/>
              <a:t>. </a:t>
            </a:r>
            <a:r>
              <a:rPr dirty="0" err="1"/>
              <a:t>Często</a:t>
            </a:r>
            <a:r>
              <a:rPr dirty="0"/>
              <a:t> </a:t>
            </a:r>
            <a:r>
              <a:rPr dirty="0" err="1"/>
              <a:t>zdarzało</a:t>
            </a:r>
            <a:r>
              <a:rPr dirty="0"/>
              <a:t> </a:t>
            </a:r>
            <a:r>
              <a:rPr dirty="0" err="1"/>
              <a:t>się</a:t>
            </a:r>
            <a:r>
              <a:rPr dirty="0"/>
              <a:t> </a:t>
            </a:r>
            <a:r>
              <a:rPr dirty="0" err="1"/>
              <a:t>też</a:t>
            </a:r>
            <a:r>
              <a:rPr dirty="0"/>
              <a:t>, że </a:t>
            </a:r>
            <a:r>
              <a:rPr dirty="0" err="1"/>
              <a:t>płyty</a:t>
            </a:r>
            <a:r>
              <a:rPr dirty="0"/>
              <a:t> </a:t>
            </a:r>
            <a:r>
              <a:rPr dirty="0" err="1"/>
              <a:t>chodnikowe</a:t>
            </a:r>
            <a:r>
              <a:rPr dirty="0"/>
              <a:t> </a:t>
            </a:r>
            <a:r>
              <a:rPr dirty="0" err="1"/>
              <a:t>były</a:t>
            </a:r>
            <a:r>
              <a:rPr dirty="0"/>
              <a:t>  </a:t>
            </a:r>
            <a:r>
              <a:rPr dirty="0" err="1"/>
              <a:t>połamane</a:t>
            </a:r>
            <a:r>
              <a:rPr dirty="0"/>
              <a:t> </a:t>
            </a:r>
            <a:r>
              <a:rPr dirty="0" err="1"/>
              <a:t>przez</a:t>
            </a:r>
            <a:r>
              <a:rPr dirty="0"/>
              <a:t> </a:t>
            </a:r>
            <a:r>
              <a:rPr dirty="0" err="1"/>
              <a:t>wjeżdżające</a:t>
            </a:r>
            <a:r>
              <a:rPr dirty="0"/>
              <a:t> na </a:t>
            </a:r>
            <a:r>
              <a:rPr dirty="0" err="1"/>
              <a:t>chodniki</a:t>
            </a:r>
            <a:r>
              <a:rPr dirty="0"/>
              <a:t> </a:t>
            </a:r>
            <a:r>
              <a:rPr dirty="0" err="1"/>
              <a:t>samochody</a:t>
            </a:r>
            <a:r>
              <a:rPr dirty="0"/>
              <a:t>.</a:t>
            </a:r>
          </a:p>
          <a:p>
            <a:pPr algn="just" defTabSz="457200">
              <a:spcBef>
                <a:spcPts val="1800"/>
              </a:spcBef>
              <a:defRPr sz="2500" b="0">
                <a:latin typeface="Sora Regular Regular"/>
                <a:ea typeface="Sora Regular Regular"/>
                <a:cs typeface="Sora Regular Regular"/>
                <a:sym typeface="Sora Regular Regular"/>
              </a:defRPr>
            </a:pPr>
            <a:r>
              <a:rPr dirty="0"/>
              <a:t>Aby </a:t>
            </a:r>
            <a:r>
              <a:rPr dirty="0" err="1"/>
              <a:t>zniwelować</a:t>
            </a:r>
            <a:r>
              <a:rPr dirty="0"/>
              <a:t> </a:t>
            </a:r>
            <a:r>
              <a:rPr dirty="0" err="1"/>
              <a:t>nierówności</a:t>
            </a:r>
            <a:r>
              <a:rPr dirty="0"/>
              <a:t> w </a:t>
            </a:r>
            <a:r>
              <a:rPr dirty="0" err="1"/>
              <a:t>miejscach</a:t>
            </a:r>
            <a:r>
              <a:rPr dirty="0"/>
              <a:t> </a:t>
            </a:r>
            <a:r>
              <a:rPr dirty="0" err="1"/>
              <a:t>styków</a:t>
            </a:r>
            <a:r>
              <a:rPr dirty="0"/>
              <a:t> </a:t>
            </a:r>
            <a:r>
              <a:rPr dirty="0" err="1"/>
              <a:t>płyt</a:t>
            </a:r>
            <a:r>
              <a:rPr dirty="0"/>
              <a:t>, </a:t>
            </a:r>
            <a:r>
              <a:rPr dirty="0" err="1"/>
              <a:t>układając</a:t>
            </a:r>
            <a:r>
              <a:rPr dirty="0"/>
              <a:t> od </a:t>
            </a:r>
            <a:r>
              <a:rPr dirty="0" err="1"/>
              <a:t>nowa</a:t>
            </a:r>
            <a:r>
              <a:rPr dirty="0"/>
              <a:t> </a:t>
            </a:r>
            <a:r>
              <a:rPr dirty="0" err="1"/>
              <a:t>nawierzchnię</a:t>
            </a:r>
            <a:r>
              <a:rPr dirty="0"/>
              <a:t> </a:t>
            </a:r>
            <a:r>
              <a:rPr dirty="0" err="1"/>
              <a:t>postanowiono</a:t>
            </a:r>
            <a:r>
              <a:rPr dirty="0"/>
              <a:t> </a:t>
            </a:r>
            <a:r>
              <a:rPr dirty="0" err="1"/>
              <a:t>porozsuwać</a:t>
            </a:r>
            <a:r>
              <a:rPr dirty="0"/>
              <a:t> je </a:t>
            </a:r>
            <a:r>
              <a:rPr dirty="0" err="1"/>
              <a:t>i</a:t>
            </a:r>
            <a:r>
              <a:rPr dirty="0"/>
              <a:t> </a:t>
            </a:r>
            <a:r>
              <a:rPr dirty="0" err="1"/>
              <a:t>ułożyć</a:t>
            </a:r>
            <a:r>
              <a:rPr dirty="0"/>
              <a:t> </a:t>
            </a:r>
            <a:r>
              <a:rPr dirty="0" err="1"/>
              <a:t>między</a:t>
            </a:r>
            <a:r>
              <a:rPr dirty="0"/>
              <a:t> </a:t>
            </a:r>
            <a:r>
              <a:rPr dirty="0" err="1"/>
              <a:t>nimi</a:t>
            </a:r>
            <a:r>
              <a:rPr dirty="0"/>
              <a:t> </a:t>
            </a:r>
            <a:r>
              <a:rPr dirty="0" err="1"/>
              <a:t>wąskie</a:t>
            </a:r>
            <a:r>
              <a:rPr dirty="0"/>
              <a:t> </a:t>
            </a:r>
            <a:r>
              <a:rPr dirty="0" err="1"/>
              <a:t>wstawki</a:t>
            </a:r>
            <a:r>
              <a:rPr dirty="0"/>
              <a:t> z </a:t>
            </a:r>
            <a:r>
              <a:rPr dirty="0" err="1"/>
              <a:t>kostki</a:t>
            </a:r>
            <a:r>
              <a:rPr dirty="0"/>
              <a:t> </a:t>
            </a:r>
            <a:r>
              <a:rPr dirty="0" err="1"/>
              <a:t>brukowej</a:t>
            </a:r>
            <a:r>
              <a:rPr dirty="0"/>
              <a:t>. To </a:t>
            </a:r>
            <a:r>
              <a:rPr dirty="0" err="1"/>
              <a:t>rozwiązanie</a:t>
            </a:r>
            <a:r>
              <a:rPr dirty="0"/>
              <a:t> </a:t>
            </a:r>
            <a:r>
              <a:rPr dirty="0" err="1"/>
              <a:t>pełni</a:t>
            </a:r>
            <a:r>
              <a:rPr dirty="0"/>
              <a:t> </a:t>
            </a:r>
            <a:r>
              <a:rPr dirty="0" err="1"/>
              <a:t>swoją</a:t>
            </a:r>
            <a:r>
              <a:rPr dirty="0"/>
              <a:t> </a:t>
            </a:r>
            <a:r>
              <a:rPr dirty="0" err="1"/>
              <a:t>funkcję</a:t>
            </a:r>
            <a:r>
              <a:rPr dirty="0"/>
              <a:t> do </a:t>
            </a:r>
            <a:r>
              <a:rPr dirty="0" err="1"/>
              <a:t>dzisiaj</a:t>
            </a:r>
            <a:r>
              <a:rPr dirty="0"/>
              <a:t> </a:t>
            </a:r>
            <a:r>
              <a:rPr dirty="0" err="1"/>
              <a:t>i</a:t>
            </a:r>
            <a:r>
              <a:rPr dirty="0"/>
              <a:t> było </a:t>
            </a:r>
            <a:r>
              <a:rPr dirty="0" err="1"/>
              <a:t>stosowane</a:t>
            </a:r>
            <a:r>
              <a:rPr dirty="0"/>
              <a:t> </a:t>
            </a:r>
            <a:r>
              <a:rPr dirty="0" err="1"/>
              <a:t>również</a:t>
            </a:r>
            <a:r>
              <a:rPr dirty="0"/>
              <a:t> np. w </a:t>
            </a:r>
            <a:r>
              <a:rPr dirty="0" err="1"/>
              <a:t>Szczecinie</a:t>
            </a:r>
            <a:r>
              <a:rPr dirty="0"/>
              <a:t>. Tam </a:t>
            </a:r>
            <a:r>
              <a:rPr dirty="0" err="1"/>
              <a:t>jednak</a:t>
            </a:r>
            <a:r>
              <a:rPr dirty="0"/>
              <a:t> </a:t>
            </a:r>
            <a:r>
              <a:rPr dirty="0" err="1"/>
              <a:t>zastosowane</a:t>
            </a:r>
            <a:r>
              <a:rPr dirty="0"/>
              <a:t> </a:t>
            </a:r>
            <a:r>
              <a:rPr dirty="0" err="1"/>
              <a:t>mniej</a:t>
            </a:r>
            <a:r>
              <a:rPr dirty="0"/>
              <a:t> </a:t>
            </a:r>
            <a:r>
              <a:rPr dirty="0" err="1"/>
              <a:t>dogodną</a:t>
            </a:r>
            <a:r>
              <a:rPr dirty="0"/>
              <a:t> dla </a:t>
            </a:r>
            <a:r>
              <a:rPr dirty="0" err="1"/>
              <a:t>pieszych</a:t>
            </a:r>
            <a:r>
              <a:rPr dirty="0"/>
              <a:t> </a:t>
            </a:r>
            <a:r>
              <a:rPr dirty="0" err="1"/>
              <a:t>kostkę</a:t>
            </a:r>
            <a:r>
              <a:rPr dirty="0"/>
              <a:t> o </a:t>
            </a:r>
            <a:r>
              <a:rPr dirty="0" err="1"/>
              <a:t>większych</a:t>
            </a:r>
            <a:r>
              <a:rPr dirty="0"/>
              <a:t> </a:t>
            </a:r>
            <a:r>
              <a:rPr dirty="0" err="1"/>
              <a:t>wymiarach</a:t>
            </a:r>
            <a:r>
              <a:rPr dirty="0"/>
              <a:t>.</a:t>
            </a:r>
          </a:p>
          <a:p>
            <a:pPr algn="just" defTabSz="457200">
              <a:defRPr sz="2500" b="0">
                <a:latin typeface="Sora Regular Regular"/>
                <a:ea typeface="Sora Regular Regular"/>
                <a:cs typeface="Sora Regular Regular"/>
                <a:sym typeface="Sora Regular Regular"/>
              </a:defRPr>
            </a:pPr>
            <a:endParaRPr dirty="0"/>
          </a:p>
          <a:p>
            <a:pPr algn="just" defTabSz="457200">
              <a:spcBef>
                <a:spcPts val="1800"/>
              </a:spcBef>
              <a:defRPr sz="2500" b="0">
                <a:latin typeface="Sora Regular Regular"/>
                <a:ea typeface="Sora Regular Regular"/>
                <a:cs typeface="Sora Regular Regular"/>
                <a:sym typeface="Sora Regular Regular"/>
              </a:defRPr>
            </a:pPr>
            <a:r>
              <a:rPr dirty="0"/>
              <a:t>W </a:t>
            </a:r>
            <a:r>
              <a:rPr dirty="0" err="1"/>
              <a:t>mieście</a:t>
            </a:r>
            <a:r>
              <a:rPr dirty="0"/>
              <a:t> </a:t>
            </a:r>
            <a:r>
              <a:rPr dirty="0" err="1"/>
              <a:t>zrezygnowano</a:t>
            </a:r>
            <a:r>
              <a:rPr dirty="0"/>
              <a:t> </a:t>
            </a:r>
            <a:r>
              <a:rPr dirty="0" err="1"/>
              <a:t>natomiast</a:t>
            </a:r>
            <a:r>
              <a:rPr dirty="0"/>
              <a:t> z </a:t>
            </a:r>
            <a:r>
              <a:rPr dirty="0" err="1"/>
              <a:t>kostki</a:t>
            </a:r>
            <a:r>
              <a:rPr dirty="0"/>
              <a:t> </a:t>
            </a:r>
            <a:r>
              <a:rPr dirty="0" err="1"/>
              <a:t>betonowej</a:t>
            </a:r>
            <a:r>
              <a:rPr dirty="0"/>
              <a:t> </a:t>
            </a:r>
            <a:r>
              <a:rPr dirty="0" err="1"/>
              <a:t>brukowej</a:t>
            </a:r>
            <a:r>
              <a:rPr dirty="0"/>
              <a:t>, </a:t>
            </a:r>
            <a:r>
              <a:rPr dirty="0" err="1"/>
              <a:t>tzw</a:t>
            </a:r>
            <a:r>
              <a:rPr dirty="0"/>
              <a:t>. </a:t>
            </a:r>
            <a:r>
              <a:rPr dirty="0" err="1"/>
              <a:t>polbruku</a:t>
            </a:r>
            <a:r>
              <a:rPr dirty="0"/>
              <a:t> </a:t>
            </a:r>
            <a:r>
              <a:rPr dirty="0" err="1"/>
              <a:t>szczególnie</a:t>
            </a:r>
            <a:r>
              <a:rPr dirty="0"/>
              <a:t> w </a:t>
            </a:r>
            <a:r>
              <a:rPr dirty="0" err="1"/>
              <a:t>miejscach</a:t>
            </a:r>
            <a:r>
              <a:rPr dirty="0"/>
              <a:t> </a:t>
            </a:r>
            <a:r>
              <a:rPr dirty="0" err="1"/>
              <a:t>reprezentacyjnych</a:t>
            </a:r>
            <a:r>
              <a:rPr dirty="0"/>
              <a:t> </a:t>
            </a:r>
            <a:r>
              <a:rPr dirty="0" err="1"/>
              <a:t>i</a:t>
            </a:r>
            <a:r>
              <a:rPr dirty="0"/>
              <a:t> </a:t>
            </a:r>
            <a:r>
              <a:rPr dirty="0" err="1"/>
              <a:t>licznie</a:t>
            </a:r>
            <a:r>
              <a:rPr dirty="0"/>
              <a:t> </a:t>
            </a:r>
            <a:r>
              <a:rPr dirty="0" err="1"/>
              <a:t>użytkowanych</a:t>
            </a:r>
            <a:r>
              <a:rPr dirty="0"/>
              <a:t>. </a:t>
            </a:r>
            <a:r>
              <a:rPr dirty="0" err="1"/>
              <a:t>Kostka</a:t>
            </a:r>
            <a:r>
              <a:rPr dirty="0"/>
              <a:t> ta </a:t>
            </a:r>
            <a:r>
              <a:rPr dirty="0" err="1"/>
              <a:t>miała</a:t>
            </a:r>
            <a:r>
              <a:rPr dirty="0"/>
              <a:t> </a:t>
            </a:r>
            <a:r>
              <a:rPr dirty="0" err="1"/>
              <a:t>wówczas</a:t>
            </a:r>
            <a:r>
              <a:rPr dirty="0"/>
              <a:t> </a:t>
            </a:r>
            <a:r>
              <a:rPr dirty="0" err="1"/>
              <a:t>złą</a:t>
            </a:r>
            <a:r>
              <a:rPr dirty="0"/>
              <a:t> </a:t>
            </a:r>
            <a:r>
              <a:rPr dirty="0" err="1"/>
              <a:t>jakość</a:t>
            </a:r>
            <a:r>
              <a:rPr dirty="0"/>
              <a:t> </a:t>
            </a:r>
            <a:r>
              <a:rPr dirty="0" err="1"/>
              <a:t>i</a:t>
            </a:r>
            <a:r>
              <a:rPr dirty="0"/>
              <a:t> w </a:t>
            </a:r>
            <a:r>
              <a:rPr dirty="0" err="1"/>
              <a:t>krótkim</a:t>
            </a:r>
            <a:r>
              <a:rPr dirty="0"/>
              <a:t> </a:t>
            </a:r>
            <a:r>
              <a:rPr dirty="0" err="1"/>
              <a:t>czasie</a:t>
            </a:r>
            <a:r>
              <a:rPr dirty="0"/>
              <a:t> </a:t>
            </a:r>
            <a:r>
              <a:rPr dirty="0" err="1"/>
              <a:t>potrafiła</a:t>
            </a:r>
            <a:r>
              <a:rPr dirty="0"/>
              <a:t> </a:t>
            </a:r>
            <a:r>
              <a:rPr dirty="0" err="1"/>
              <a:t>się</a:t>
            </a:r>
            <a:r>
              <a:rPr dirty="0"/>
              <a:t> </a:t>
            </a:r>
            <a:r>
              <a:rPr dirty="0" err="1"/>
              <a:t>kruszyć</a:t>
            </a:r>
            <a:r>
              <a:rPr dirty="0"/>
              <a:t>. </a:t>
            </a:r>
            <a:r>
              <a:rPr dirty="0" err="1"/>
              <a:t>Nawet</a:t>
            </a:r>
            <a:r>
              <a:rPr dirty="0"/>
              <a:t> </a:t>
            </a:r>
            <a:r>
              <a:rPr dirty="0" err="1"/>
              <a:t>dodatkowe</a:t>
            </a:r>
            <a:r>
              <a:rPr dirty="0"/>
              <a:t> </a:t>
            </a:r>
            <a:r>
              <a:rPr dirty="0" err="1"/>
              <a:t>badania</a:t>
            </a:r>
            <a:r>
              <a:rPr dirty="0"/>
              <a:t> </a:t>
            </a:r>
            <a:r>
              <a:rPr dirty="0" err="1"/>
              <a:t>laboratoryjne</a:t>
            </a:r>
            <a:r>
              <a:rPr dirty="0"/>
              <a:t> </a:t>
            </a:r>
            <a:r>
              <a:rPr dirty="0" err="1"/>
              <a:t>zlecane</a:t>
            </a:r>
            <a:r>
              <a:rPr dirty="0"/>
              <a:t> </a:t>
            </a:r>
            <a:r>
              <a:rPr dirty="0" err="1"/>
              <a:t>przez</a:t>
            </a:r>
            <a:r>
              <a:rPr dirty="0"/>
              <a:t> </a:t>
            </a:r>
            <a:r>
              <a:rPr dirty="0" err="1"/>
              <a:t>miasto</a:t>
            </a:r>
            <a:r>
              <a:rPr dirty="0"/>
              <a:t> do </a:t>
            </a:r>
            <a:r>
              <a:rPr dirty="0" err="1"/>
              <a:t>zbadania</a:t>
            </a:r>
            <a:r>
              <a:rPr dirty="0"/>
              <a:t> </a:t>
            </a:r>
            <a:r>
              <a:rPr dirty="0" err="1"/>
              <a:t>dostarczanej</a:t>
            </a:r>
            <a:r>
              <a:rPr dirty="0"/>
              <a:t> od </a:t>
            </a:r>
            <a:r>
              <a:rPr dirty="0" err="1"/>
              <a:t>dostawców</a:t>
            </a:r>
            <a:r>
              <a:rPr dirty="0"/>
              <a:t> </a:t>
            </a:r>
            <a:r>
              <a:rPr dirty="0" err="1"/>
              <a:t>kostki</a:t>
            </a:r>
            <a:r>
              <a:rPr dirty="0"/>
              <a:t> </a:t>
            </a:r>
            <a:r>
              <a:rPr dirty="0" err="1"/>
              <a:t>brukowej</a:t>
            </a:r>
            <a:r>
              <a:rPr dirty="0"/>
              <a:t> </a:t>
            </a:r>
            <a:r>
              <a:rPr dirty="0" err="1"/>
              <a:t>nie</a:t>
            </a:r>
            <a:r>
              <a:rPr dirty="0"/>
              <a:t> </a:t>
            </a:r>
            <a:r>
              <a:rPr dirty="0" err="1"/>
              <a:t>gwarantowały</a:t>
            </a:r>
            <a:r>
              <a:rPr dirty="0"/>
              <a:t> </a:t>
            </a:r>
            <a:r>
              <a:rPr dirty="0" err="1"/>
              <a:t>trwałości</a:t>
            </a:r>
            <a:r>
              <a:rPr dirty="0"/>
              <a:t> </a:t>
            </a:r>
            <a:r>
              <a:rPr dirty="0" err="1"/>
              <a:t>tego</a:t>
            </a:r>
            <a:r>
              <a:rPr dirty="0"/>
              <a:t> </a:t>
            </a:r>
            <a:r>
              <a:rPr dirty="0" err="1"/>
              <a:t>materiału</a:t>
            </a:r>
            <a:r>
              <a:rPr dirty="0"/>
              <a:t>. </a:t>
            </a:r>
            <a:r>
              <a:rPr dirty="0" err="1"/>
              <a:t>Złą</a:t>
            </a:r>
            <a:r>
              <a:rPr dirty="0"/>
              <a:t> </a:t>
            </a:r>
            <a:r>
              <a:rPr dirty="0" err="1"/>
              <a:t>jakość</a:t>
            </a:r>
            <a:r>
              <a:rPr dirty="0"/>
              <a:t> </a:t>
            </a:r>
            <a:r>
              <a:rPr dirty="0" err="1"/>
              <a:t>potwierdzały</a:t>
            </a:r>
            <a:r>
              <a:rPr dirty="0"/>
              <a:t> </a:t>
            </a:r>
            <a:r>
              <a:rPr dirty="0" err="1"/>
              <a:t>doświadczenia</a:t>
            </a:r>
            <a:r>
              <a:rPr dirty="0"/>
              <a:t> </a:t>
            </a:r>
            <a:r>
              <a:rPr dirty="0" err="1"/>
              <a:t>wielu</a:t>
            </a:r>
            <a:r>
              <a:rPr dirty="0"/>
              <a:t> </a:t>
            </a:r>
            <a:r>
              <a:rPr dirty="0" err="1"/>
              <a:t>innych</a:t>
            </a:r>
            <a:r>
              <a:rPr dirty="0"/>
              <a:t> </a:t>
            </a:r>
            <a:r>
              <a:rPr dirty="0" err="1"/>
              <a:t>miast</a:t>
            </a:r>
            <a:r>
              <a:rPr dirty="0"/>
              <a:t>. </a:t>
            </a:r>
            <a:r>
              <a:rPr dirty="0" err="1">
                <a:latin typeface="Sora Regular Bold"/>
                <a:ea typeface="Sora Regular Bold"/>
                <a:cs typeface="Sora Regular Bold"/>
                <a:sym typeface="Sora Regular Bold"/>
              </a:rPr>
              <a:t>Kilkuletnie</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użytkowanie</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chodników</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kończyło</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się</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zmiana</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ich</a:t>
            </a:r>
            <a:r>
              <a:rPr dirty="0">
                <a:latin typeface="Sora Regular Bold"/>
                <a:ea typeface="Sora Regular Bold"/>
                <a:cs typeface="Sora Regular Bold"/>
                <a:sym typeface="Sora Regular Bold"/>
              </a:rPr>
              <a:t> w </a:t>
            </a:r>
            <a:r>
              <a:rPr dirty="0" err="1">
                <a:latin typeface="Sora Regular Bold"/>
                <a:ea typeface="Sora Regular Bold"/>
                <a:cs typeface="Sora Regular Bold"/>
                <a:sym typeface="Sora Regular Bold"/>
              </a:rPr>
              <a:t>gruzowiska</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Kostka</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rozpadała</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się</a:t>
            </a:r>
            <a:r>
              <a:rPr dirty="0">
                <a:latin typeface="Sora Regular Bold"/>
                <a:ea typeface="Sora Regular Bold"/>
                <a:cs typeface="Sora Regular Bold"/>
                <a:sym typeface="Sora Regular Bold"/>
              </a:rPr>
              <a:t> na </a:t>
            </a:r>
            <a:r>
              <a:rPr dirty="0" err="1">
                <a:latin typeface="Sora Regular Bold"/>
                <a:ea typeface="Sora Regular Bold"/>
                <a:cs typeface="Sora Regular Bold"/>
                <a:sym typeface="Sora Regular Bold"/>
              </a:rPr>
              <a:t>drobne</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kawałki</a:t>
            </a:r>
            <a:r>
              <a:rPr dirty="0">
                <a:latin typeface="Sora Regular Bold"/>
                <a:ea typeface="Sora Regular Bold"/>
                <a:cs typeface="Sora Regular Bold"/>
                <a:sym typeface="Sora Regular Bold"/>
              </a:rPr>
              <a:t> pod </a:t>
            </a:r>
            <a:r>
              <a:rPr dirty="0" err="1">
                <a:latin typeface="Sora Regular Bold"/>
                <a:ea typeface="Sora Regular Bold"/>
                <a:cs typeface="Sora Regular Bold"/>
                <a:sym typeface="Sora Regular Bold"/>
              </a:rPr>
              <a:t>wpływem</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warunków</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atmosferycznych</a:t>
            </a:r>
            <a:r>
              <a:rPr dirty="0">
                <a:latin typeface="Sora Regular Bold"/>
                <a:ea typeface="Sora Regular Bold"/>
                <a:cs typeface="Sora Regular Bold"/>
                <a:sym typeface="Sora Regular Bold"/>
              </a:rPr>
              <a:t>.</a:t>
            </a:r>
            <a:r>
              <a:rPr dirty="0"/>
              <a:t> W </a:t>
            </a:r>
            <a:r>
              <a:rPr dirty="0" err="1"/>
              <a:t>naszym</a:t>
            </a:r>
            <a:r>
              <a:rPr dirty="0"/>
              <a:t> </a:t>
            </a:r>
            <a:r>
              <a:rPr dirty="0" err="1"/>
              <a:t>mieście</a:t>
            </a:r>
            <a:r>
              <a:rPr dirty="0"/>
              <a:t> </a:t>
            </a:r>
            <a:r>
              <a:rPr dirty="0" err="1"/>
              <a:t>odbyło</a:t>
            </a:r>
            <a:r>
              <a:rPr dirty="0"/>
              <a:t> </a:t>
            </a:r>
            <a:r>
              <a:rPr dirty="0" err="1"/>
              <a:t>się</a:t>
            </a:r>
            <a:r>
              <a:rPr dirty="0"/>
              <a:t> to w </a:t>
            </a:r>
            <a:r>
              <a:rPr dirty="0" err="1"/>
              <a:t>małej</a:t>
            </a:r>
            <a:r>
              <a:rPr dirty="0"/>
              <a:t> </a:t>
            </a:r>
            <a:r>
              <a:rPr dirty="0" err="1"/>
              <a:t>skali</a:t>
            </a:r>
            <a:r>
              <a:rPr dirty="0"/>
              <a:t>, </a:t>
            </a:r>
            <a:r>
              <a:rPr dirty="0" err="1"/>
              <a:t>bo</a:t>
            </a:r>
            <a:r>
              <a:rPr dirty="0"/>
              <a:t> </a:t>
            </a:r>
            <a:r>
              <a:rPr dirty="0" err="1"/>
              <a:t>szybko</a:t>
            </a:r>
            <a:r>
              <a:rPr dirty="0"/>
              <a:t> </a:t>
            </a:r>
            <a:r>
              <a:rPr dirty="0" err="1"/>
              <a:t>zaczęto</a:t>
            </a:r>
            <a:r>
              <a:rPr dirty="0"/>
              <a:t> </a:t>
            </a:r>
            <a:r>
              <a:rPr dirty="0" err="1"/>
              <a:t>weryfikować</a:t>
            </a:r>
            <a:r>
              <a:rPr dirty="0"/>
              <a:t> </a:t>
            </a:r>
            <a:r>
              <a:rPr dirty="0" err="1"/>
              <a:t>jakość</a:t>
            </a:r>
            <a:r>
              <a:rPr dirty="0"/>
              <a:t> </a:t>
            </a:r>
            <a:r>
              <a:rPr dirty="0" err="1"/>
              <a:t>dostaw</a:t>
            </a:r>
            <a:r>
              <a:rPr dirty="0"/>
              <a:t> </a:t>
            </a:r>
            <a:r>
              <a:rPr dirty="0" err="1"/>
              <a:t>i</a:t>
            </a:r>
            <a:r>
              <a:rPr dirty="0"/>
              <a:t> w </a:t>
            </a:r>
            <a:r>
              <a:rPr dirty="0" err="1"/>
              <a:t>wielu</a:t>
            </a:r>
            <a:r>
              <a:rPr dirty="0"/>
              <a:t> </a:t>
            </a:r>
            <a:r>
              <a:rPr dirty="0" err="1"/>
              <a:t>przypadkach</a:t>
            </a:r>
            <a:r>
              <a:rPr dirty="0"/>
              <a:t> </a:t>
            </a:r>
            <a:r>
              <a:rPr dirty="0" err="1"/>
              <a:t>odstępowano</a:t>
            </a:r>
            <a:r>
              <a:rPr dirty="0"/>
              <a:t> od </a:t>
            </a:r>
            <a:r>
              <a:rPr dirty="0" err="1"/>
              <a:t>zastosowania</a:t>
            </a:r>
            <a:r>
              <a:rPr dirty="0"/>
              <a:t> </a:t>
            </a:r>
            <a:r>
              <a:rPr dirty="0" err="1"/>
              <a:t>tego</a:t>
            </a:r>
            <a:r>
              <a:rPr dirty="0"/>
              <a:t> </a:t>
            </a:r>
            <a:r>
              <a:rPr dirty="0" err="1"/>
              <a:t>niepewnego</a:t>
            </a:r>
            <a:r>
              <a:rPr dirty="0"/>
              <a:t> </a:t>
            </a:r>
            <a:r>
              <a:rPr dirty="0" err="1"/>
              <a:t>materiału</a:t>
            </a:r>
            <a:r>
              <a:rPr dirty="0"/>
              <a:t>. </a:t>
            </a:r>
            <a:r>
              <a:rPr dirty="0" err="1"/>
              <a:t>Kontrole</a:t>
            </a:r>
            <a:r>
              <a:rPr dirty="0"/>
              <a:t> </a:t>
            </a:r>
            <a:r>
              <a:rPr dirty="0" err="1"/>
              <a:t>producentów</a:t>
            </a:r>
            <a:r>
              <a:rPr dirty="0"/>
              <a:t> </a:t>
            </a:r>
            <a:r>
              <a:rPr dirty="0" err="1"/>
              <a:t>nie</a:t>
            </a:r>
            <a:r>
              <a:rPr dirty="0"/>
              <a:t> </a:t>
            </a:r>
            <a:r>
              <a:rPr dirty="0" err="1"/>
              <a:t>były</a:t>
            </a:r>
            <a:r>
              <a:rPr dirty="0"/>
              <a:t> </a:t>
            </a:r>
            <a:r>
              <a:rPr dirty="0" err="1"/>
              <a:t>wtedy</a:t>
            </a:r>
            <a:r>
              <a:rPr dirty="0"/>
              <a:t> </a:t>
            </a:r>
            <a:r>
              <a:rPr dirty="0" err="1"/>
              <a:t>skutecznie</a:t>
            </a:r>
            <a:r>
              <a:rPr dirty="0"/>
              <a:t> </a:t>
            </a:r>
            <a:r>
              <a:rPr dirty="0" err="1"/>
              <a:t>realizowane</a:t>
            </a:r>
            <a:r>
              <a:rPr dirty="0"/>
              <a:t> </a:t>
            </a:r>
            <a:r>
              <a:rPr dirty="0" err="1"/>
              <a:t>przez</a:t>
            </a:r>
            <a:r>
              <a:rPr dirty="0"/>
              <a:t> </a:t>
            </a:r>
            <a:r>
              <a:rPr dirty="0" err="1"/>
              <a:t>upoważnione</a:t>
            </a:r>
            <a:r>
              <a:rPr dirty="0"/>
              <a:t> </a:t>
            </a:r>
            <a:r>
              <a:rPr dirty="0" err="1"/>
              <a:t>instytucje</a:t>
            </a:r>
            <a:r>
              <a:rPr dirty="0"/>
              <a:t>, </a:t>
            </a:r>
            <a:r>
              <a:rPr dirty="0" err="1"/>
              <a:t>pomimo</a:t>
            </a:r>
            <a:r>
              <a:rPr dirty="0"/>
              <a:t> </a:t>
            </a:r>
            <a:r>
              <a:rPr dirty="0" err="1"/>
              <a:t>zapisów</a:t>
            </a:r>
            <a:r>
              <a:rPr dirty="0"/>
              <a:t>, </a:t>
            </a:r>
            <a:r>
              <a:rPr dirty="0" err="1"/>
              <a:t>jakie</a:t>
            </a:r>
            <a:r>
              <a:rPr dirty="0"/>
              <a:t> </a:t>
            </a:r>
            <a:r>
              <a:rPr dirty="0" err="1"/>
              <a:t>pojawiły</a:t>
            </a:r>
            <a:r>
              <a:rPr dirty="0"/>
              <a:t> </a:t>
            </a:r>
            <a:r>
              <a:rPr dirty="0" err="1"/>
              <a:t>się</a:t>
            </a:r>
            <a:r>
              <a:rPr dirty="0"/>
              <a:t> w </a:t>
            </a:r>
            <a:r>
              <a:rPr dirty="0" err="1"/>
              <a:t>prawie</a:t>
            </a:r>
            <a:r>
              <a:rPr dirty="0"/>
              <a:t> </a:t>
            </a:r>
            <a:r>
              <a:rPr dirty="0" err="1"/>
              <a:t>budowlanym</a:t>
            </a:r>
            <a:r>
              <a:rPr dirty="0"/>
              <a:t>. </a:t>
            </a:r>
            <a:r>
              <a:rPr dirty="0" err="1"/>
              <a:t>Rozwijający</a:t>
            </a:r>
            <a:r>
              <a:rPr dirty="0"/>
              <a:t> </a:t>
            </a:r>
            <a:r>
              <a:rPr dirty="0" err="1"/>
              <a:t>się</a:t>
            </a:r>
            <a:r>
              <a:rPr dirty="0"/>
              <a:t> </a:t>
            </a:r>
            <a:r>
              <a:rPr dirty="0" err="1"/>
              <a:t>wolny</a:t>
            </a:r>
            <a:r>
              <a:rPr dirty="0"/>
              <a:t> </a:t>
            </a:r>
            <a:r>
              <a:rPr dirty="0" err="1"/>
              <a:t>rynek</a:t>
            </a:r>
            <a:r>
              <a:rPr dirty="0"/>
              <a:t> </a:t>
            </a:r>
            <a:r>
              <a:rPr dirty="0" err="1"/>
              <a:t>stał</a:t>
            </a:r>
            <a:r>
              <a:rPr dirty="0"/>
              <a:t> </a:t>
            </a:r>
            <a:r>
              <a:rPr dirty="0" err="1"/>
              <a:t>się</a:t>
            </a:r>
            <a:r>
              <a:rPr dirty="0"/>
              <a:t> </a:t>
            </a:r>
            <a:r>
              <a:rPr dirty="0" err="1"/>
              <a:t>niejednokrotnie</a:t>
            </a:r>
            <a:r>
              <a:rPr dirty="0"/>
              <a:t> </a:t>
            </a:r>
            <a:r>
              <a:rPr dirty="0" err="1"/>
              <a:t>samowolny</a:t>
            </a:r>
            <a:r>
              <a:rPr dirty="0"/>
              <a:t>, </a:t>
            </a:r>
            <a:r>
              <a:rPr dirty="0" err="1"/>
              <a:t>nieprzestrzegający</a:t>
            </a:r>
            <a:r>
              <a:rPr dirty="0"/>
              <a:t> </a:t>
            </a:r>
            <a:r>
              <a:rPr dirty="0" err="1"/>
              <a:t>żadnych</a:t>
            </a:r>
            <a:r>
              <a:rPr dirty="0"/>
              <a:t> </a:t>
            </a:r>
            <a:r>
              <a:rPr dirty="0" err="1"/>
              <a:t>zasad</a:t>
            </a:r>
            <a:r>
              <a:rPr dirty="0"/>
              <a:t> </a:t>
            </a:r>
            <a:r>
              <a:rPr dirty="0" err="1"/>
              <a:t>jakości</a:t>
            </a:r>
            <a:r>
              <a:rPr dirty="0"/>
              <a:t>.</a:t>
            </a:r>
          </a:p>
          <a:p>
            <a:pPr algn="just" defTabSz="457200">
              <a:spcBef>
                <a:spcPts val="1800"/>
              </a:spcBef>
              <a:defRPr sz="2500" b="0">
                <a:latin typeface="Sora Regular Regular"/>
                <a:ea typeface="Sora Regular Regular"/>
                <a:cs typeface="Sora Regular Regular"/>
                <a:sym typeface="Sora Regular Regular"/>
              </a:defRPr>
            </a:pPr>
            <a:r>
              <a:rPr dirty="0" err="1"/>
              <a:t>Dzisiaj</a:t>
            </a:r>
            <a:r>
              <a:rPr dirty="0"/>
              <a:t> problem z </a:t>
            </a:r>
            <a:r>
              <a:rPr dirty="0" err="1"/>
              <a:t>kostką</a:t>
            </a:r>
            <a:r>
              <a:rPr dirty="0"/>
              <a:t> </a:t>
            </a:r>
            <a:r>
              <a:rPr dirty="0" err="1"/>
              <a:t>betonową</a:t>
            </a:r>
            <a:r>
              <a:rPr dirty="0"/>
              <a:t> </a:t>
            </a:r>
            <a:r>
              <a:rPr dirty="0" err="1"/>
              <a:t>można</a:t>
            </a:r>
            <a:r>
              <a:rPr dirty="0"/>
              <a:t> </a:t>
            </a:r>
            <a:r>
              <a:rPr dirty="0" err="1"/>
              <a:t>zaobserwować</a:t>
            </a:r>
            <a:r>
              <a:rPr dirty="0"/>
              <a:t> </a:t>
            </a:r>
            <a:r>
              <a:rPr dirty="0" err="1"/>
              <a:t>jeszcze</a:t>
            </a:r>
            <a:r>
              <a:rPr dirty="0"/>
              <a:t> na </a:t>
            </a:r>
            <a:r>
              <a:rPr dirty="0" err="1"/>
              <a:t>ścieżce</a:t>
            </a:r>
            <a:r>
              <a:rPr dirty="0"/>
              <a:t> </a:t>
            </a:r>
            <a:r>
              <a:rPr dirty="0" err="1"/>
              <a:t>rowerowej</a:t>
            </a:r>
            <a:r>
              <a:rPr dirty="0"/>
              <a:t> na </a:t>
            </a:r>
            <a:r>
              <a:rPr dirty="0" err="1"/>
              <a:t>ul</a:t>
            </a:r>
            <a:r>
              <a:rPr dirty="0"/>
              <a:t>. 11-Listopada, </a:t>
            </a:r>
            <a:r>
              <a:rPr dirty="0" err="1"/>
              <a:t>która</a:t>
            </a:r>
            <a:r>
              <a:rPr dirty="0"/>
              <a:t> </a:t>
            </a:r>
            <a:r>
              <a:rPr dirty="0" err="1"/>
              <a:t>sukcesywnie</a:t>
            </a:r>
            <a:r>
              <a:rPr dirty="0"/>
              <a:t> jest </a:t>
            </a:r>
            <a:r>
              <a:rPr dirty="0" err="1"/>
              <a:t>naprawiana</a:t>
            </a:r>
            <a:r>
              <a:rPr dirty="0"/>
              <a:t>. </a:t>
            </a:r>
            <a:r>
              <a:rPr dirty="0" err="1"/>
              <a:t>Jakość</a:t>
            </a:r>
            <a:r>
              <a:rPr dirty="0"/>
              <a:t> </a:t>
            </a:r>
            <a:r>
              <a:rPr dirty="0" err="1"/>
              <a:t>betonowej</a:t>
            </a:r>
            <a:r>
              <a:rPr dirty="0"/>
              <a:t> </a:t>
            </a:r>
            <a:r>
              <a:rPr dirty="0" err="1"/>
              <a:t>kostki</a:t>
            </a:r>
            <a:r>
              <a:rPr dirty="0"/>
              <a:t> </a:t>
            </a:r>
            <a:r>
              <a:rPr dirty="0" err="1"/>
              <a:t>znacznie</a:t>
            </a:r>
            <a:r>
              <a:rPr dirty="0"/>
              <a:t> </a:t>
            </a:r>
            <a:r>
              <a:rPr dirty="0" err="1"/>
              <a:t>się</a:t>
            </a:r>
            <a:r>
              <a:rPr dirty="0"/>
              <a:t> </a:t>
            </a:r>
            <a:r>
              <a:rPr dirty="0" err="1"/>
              <a:t>poprawiła</a:t>
            </a:r>
            <a:r>
              <a:rPr dirty="0"/>
              <a:t>, </a:t>
            </a:r>
            <a:r>
              <a:rPr dirty="0" err="1"/>
              <a:t>więc</a:t>
            </a:r>
            <a:r>
              <a:rPr dirty="0"/>
              <a:t> bez </a:t>
            </a:r>
            <a:r>
              <a:rPr dirty="0" err="1"/>
              <a:t>większych</a:t>
            </a:r>
            <a:r>
              <a:rPr dirty="0"/>
              <a:t> </a:t>
            </a:r>
            <a:r>
              <a:rPr dirty="0" err="1"/>
              <a:t>obaw</a:t>
            </a:r>
            <a:r>
              <a:rPr dirty="0"/>
              <a:t> </a:t>
            </a:r>
            <a:r>
              <a:rPr dirty="0" err="1"/>
              <a:t>można</a:t>
            </a:r>
            <a:r>
              <a:rPr dirty="0"/>
              <a:t> </a:t>
            </a:r>
            <a:r>
              <a:rPr dirty="0" err="1"/>
              <a:t>ją</a:t>
            </a:r>
            <a:r>
              <a:rPr dirty="0"/>
              <a:t> </a:t>
            </a:r>
            <a:r>
              <a:rPr dirty="0" err="1"/>
              <a:t>stosować</a:t>
            </a:r>
            <a:r>
              <a:rPr dirty="0"/>
              <a:t> na </a:t>
            </a:r>
            <a:r>
              <a:rPr dirty="0" err="1"/>
              <a:t>chodnikach</a:t>
            </a:r>
            <a:r>
              <a:rPr dirty="0"/>
              <a:t>, a </a:t>
            </a:r>
            <a:r>
              <a:rPr dirty="0" err="1"/>
              <a:t>nawet</a:t>
            </a:r>
            <a:r>
              <a:rPr dirty="0"/>
              <a:t> </a:t>
            </a:r>
            <a:r>
              <a:rPr dirty="0" err="1"/>
              <a:t>drogach</a:t>
            </a:r>
            <a:r>
              <a:rPr dirty="0"/>
              <a:t>. </a:t>
            </a:r>
          </a:p>
          <a:p>
            <a:pPr algn="just" defTabSz="457200">
              <a:spcBef>
                <a:spcPts val="1800"/>
              </a:spcBef>
              <a:defRPr sz="2500" b="0">
                <a:latin typeface="Sora Regular ExtraLight"/>
                <a:ea typeface="Sora Regular ExtraLight"/>
                <a:cs typeface="Sora Regular ExtraLight"/>
                <a:sym typeface="Sora Regular ExtraLight"/>
              </a:defRPr>
            </a:pPr>
            <a:r>
              <a:rPr dirty="0" smtClean="0"/>
              <a:t>cd</a:t>
            </a:r>
            <a:r>
              <a:rPr dirty="0"/>
              <a:t>. na </a:t>
            </a:r>
            <a:r>
              <a:rPr dirty="0" err="1"/>
              <a:t>następnej</a:t>
            </a:r>
            <a:r>
              <a:rPr dirty="0"/>
              <a:t> </a:t>
            </a:r>
            <a:r>
              <a:rPr dirty="0" err="1"/>
              <a:t>stronie</a:t>
            </a:r>
            <a:endParaRPr dirty="0"/>
          </a:p>
        </p:txBody>
      </p:sp>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242" name="Publikacja artykułów…"/>
          <p:cNvSpPr txBox="1">
            <a:spLocks noGrp="1"/>
          </p:cNvSpPr>
          <p:nvPr>
            <p:ph type="title"/>
          </p:nvPr>
        </p:nvSpPr>
        <p:spPr>
          <a:xfrm>
            <a:off x="942082" y="1077359"/>
            <a:ext cx="22606614" cy="2202884"/>
          </a:xfrm>
          <a:prstGeom prst="rect">
            <a:avLst/>
          </a:prstGeom>
        </p:spPr>
        <p:txBody>
          <a:bodyPr/>
          <a:lstStyle/>
          <a:p>
            <a:pPr>
              <a:defRPr sz="7500" b="0" spc="-200">
                <a:solidFill>
                  <a:srgbClr val="ED7052"/>
                </a:solidFill>
                <a:latin typeface="Sora Regular Bold"/>
                <a:ea typeface="Sora Regular Bold"/>
                <a:cs typeface="Sora Regular Bold"/>
                <a:sym typeface="Sora Regular Bold"/>
              </a:defRPr>
            </a:pPr>
            <a:r>
              <a:t>Publikacja artykułów</a:t>
            </a:r>
            <a:endParaRPr spc="-150"/>
          </a:p>
          <a:p>
            <a:pPr>
              <a:defRPr sz="5000" b="0" spc="-100">
                <a:solidFill>
                  <a:srgbClr val="ED7052"/>
                </a:solidFill>
                <a:latin typeface="Sora Regular Bold"/>
                <a:ea typeface="Sora Regular Bold"/>
                <a:cs typeface="Sora Regular Bold"/>
                <a:sym typeface="Sora Regular Bold"/>
              </a:defRPr>
            </a:pPr>
            <a:r>
              <a:t>Przykłady</a:t>
            </a:r>
          </a:p>
        </p:txBody>
      </p:sp>
      <p:sp>
        <p:nvSpPr>
          <p:cNvPr id="243" name="14"/>
          <p:cNvSpPr txBox="1"/>
          <p:nvPr/>
        </p:nvSpPr>
        <p:spPr>
          <a:xfrm>
            <a:off x="23398408" y="12729956"/>
            <a:ext cx="491949"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14</a:t>
            </a:r>
          </a:p>
        </p:txBody>
      </p:sp>
      <p:sp>
        <p:nvSpPr>
          <p:cNvPr id="244" name="Deptaki…"/>
          <p:cNvSpPr txBox="1">
            <a:spLocks noGrp="1"/>
          </p:cNvSpPr>
          <p:nvPr>
            <p:ph type="body" idx="1"/>
          </p:nvPr>
        </p:nvSpPr>
        <p:spPr>
          <a:xfrm>
            <a:off x="1032417" y="3220786"/>
            <a:ext cx="22609008" cy="9180543"/>
          </a:xfrm>
          <a:prstGeom prst="rect">
            <a:avLst/>
          </a:prstGeom>
        </p:spPr>
        <p:txBody>
          <a:bodyPr lIns="50800" tIns="50800" rIns="50800" bIns="50800" numCol="2" spcCol="1130449"/>
          <a:lstStyle/>
          <a:p>
            <a:pPr defTabSz="429768">
              <a:spcBef>
                <a:spcPts val="1700"/>
              </a:spcBef>
              <a:defRPr sz="2300" b="0">
                <a:latin typeface="Sora Regular Bold"/>
                <a:ea typeface="Sora Regular Bold"/>
                <a:cs typeface="Sora Regular Bold"/>
                <a:sym typeface="Sora Regular Bold"/>
              </a:defRPr>
            </a:pPr>
            <a:r>
              <a:rPr dirty="0" err="1"/>
              <a:t>Deptaki</a:t>
            </a:r>
            <a:endParaRPr dirty="0">
              <a:latin typeface="Sora Regular Regular"/>
              <a:ea typeface="Sora Regular Regular"/>
              <a:cs typeface="Sora Regular Regular"/>
              <a:sym typeface="Sora Regular Regular"/>
            </a:endParaRPr>
          </a:p>
          <a:p>
            <a:pPr algn="just" defTabSz="429768">
              <a:spcBef>
                <a:spcPts val="1700"/>
              </a:spcBef>
              <a:defRPr sz="2300" b="0">
                <a:latin typeface="Sora Regular Regular"/>
                <a:ea typeface="Sora Regular Regular"/>
                <a:cs typeface="Sora Regular Regular"/>
                <a:sym typeface="Sora Regular Regular"/>
              </a:defRPr>
            </a:pPr>
            <a:r>
              <a:rPr dirty="0" err="1"/>
              <a:t>Historycznie</a:t>
            </a:r>
            <a:r>
              <a:rPr dirty="0"/>
              <a:t> </a:t>
            </a:r>
            <a:r>
              <a:rPr dirty="0" err="1"/>
              <a:t>pierwszym</a:t>
            </a:r>
            <a:r>
              <a:rPr dirty="0"/>
              <a:t> </a:t>
            </a:r>
            <a:r>
              <a:rPr dirty="0" err="1"/>
              <a:t>typowym</a:t>
            </a:r>
            <a:r>
              <a:rPr dirty="0"/>
              <a:t> </a:t>
            </a:r>
            <a:r>
              <a:rPr dirty="0" err="1"/>
              <a:t>deptakiem</a:t>
            </a:r>
            <a:r>
              <a:rPr dirty="0"/>
              <a:t> w Świnoujściu </a:t>
            </a:r>
            <a:r>
              <a:rPr dirty="0" err="1"/>
              <a:t>była</a:t>
            </a:r>
            <a:r>
              <a:rPr dirty="0"/>
              <a:t> </a:t>
            </a:r>
            <a:r>
              <a:rPr dirty="0" err="1"/>
              <a:t>promenada</a:t>
            </a:r>
            <a:r>
              <a:rPr dirty="0"/>
              <a:t> </a:t>
            </a:r>
            <a:r>
              <a:rPr dirty="0" err="1"/>
              <a:t>wzdłuż</a:t>
            </a:r>
            <a:r>
              <a:rPr dirty="0"/>
              <a:t> </a:t>
            </a:r>
            <a:r>
              <a:rPr dirty="0" err="1"/>
              <a:t>ul</a:t>
            </a:r>
            <a:r>
              <a:rPr dirty="0"/>
              <a:t>. </a:t>
            </a:r>
            <a:r>
              <a:rPr dirty="0" err="1"/>
              <a:t>Żeromskiego</a:t>
            </a:r>
            <a:r>
              <a:rPr dirty="0"/>
              <a:t>. </a:t>
            </a:r>
            <a:r>
              <a:rPr dirty="0" err="1"/>
              <a:t>Jeszcze</a:t>
            </a:r>
            <a:r>
              <a:rPr dirty="0"/>
              <a:t> </a:t>
            </a:r>
            <a:r>
              <a:rPr dirty="0" err="1"/>
              <a:t>nie</a:t>
            </a:r>
            <a:r>
              <a:rPr dirty="0"/>
              <a:t> </a:t>
            </a:r>
            <a:r>
              <a:rPr dirty="0" err="1"/>
              <a:t>tak</a:t>
            </a:r>
            <a:r>
              <a:rPr dirty="0"/>
              <a:t> </a:t>
            </a:r>
            <a:r>
              <a:rPr dirty="0" err="1"/>
              <a:t>dawno</a:t>
            </a:r>
            <a:r>
              <a:rPr dirty="0"/>
              <a:t> </a:t>
            </a:r>
            <a:r>
              <a:rPr dirty="0" err="1"/>
              <a:t>wyłożona</a:t>
            </a:r>
            <a:r>
              <a:rPr dirty="0"/>
              <a:t> </a:t>
            </a:r>
            <a:r>
              <a:rPr dirty="0" err="1"/>
              <a:t>była</a:t>
            </a:r>
            <a:r>
              <a:rPr dirty="0"/>
              <a:t> </a:t>
            </a:r>
            <a:r>
              <a:rPr dirty="0" err="1"/>
              <a:t>mało</a:t>
            </a:r>
            <a:r>
              <a:rPr dirty="0"/>
              <a:t> </a:t>
            </a:r>
            <a:r>
              <a:rPr dirty="0" err="1"/>
              <a:t>atrakcyjnymi</a:t>
            </a:r>
            <a:r>
              <a:rPr dirty="0"/>
              <a:t> </a:t>
            </a:r>
            <a:r>
              <a:rPr dirty="0" err="1"/>
              <a:t>szarymi</a:t>
            </a:r>
            <a:r>
              <a:rPr dirty="0"/>
              <a:t> </a:t>
            </a:r>
            <a:r>
              <a:rPr dirty="0" err="1"/>
              <a:t>betonowymi</a:t>
            </a:r>
            <a:r>
              <a:rPr dirty="0"/>
              <a:t> </a:t>
            </a:r>
            <a:r>
              <a:rPr dirty="0" err="1"/>
              <a:t>płytkami</a:t>
            </a:r>
            <a:r>
              <a:rPr dirty="0"/>
              <a:t> 50x50 cm. W </a:t>
            </a:r>
            <a:r>
              <a:rPr dirty="0" err="1"/>
              <a:t>wyniku</a:t>
            </a:r>
            <a:r>
              <a:rPr dirty="0"/>
              <a:t> </a:t>
            </a:r>
            <a:r>
              <a:rPr dirty="0" err="1"/>
              <a:t>konkursu</a:t>
            </a:r>
            <a:r>
              <a:rPr dirty="0"/>
              <a:t> </a:t>
            </a:r>
            <a:r>
              <a:rPr dirty="0" err="1"/>
              <a:t>zapisów</a:t>
            </a:r>
            <a:r>
              <a:rPr dirty="0"/>
              <a:t> </a:t>
            </a:r>
            <a:r>
              <a:rPr dirty="0" err="1"/>
              <a:t>planu</a:t>
            </a:r>
            <a:r>
              <a:rPr dirty="0"/>
              <a:t> </a:t>
            </a:r>
            <a:r>
              <a:rPr dirty="0" err="1"/>
              <a:t>zagospodarowania</a:t>
            </a:r>
            <a:r>
              <a:rPr dirty="0"/>
              <a:t> </a:t>
            </a:r>
            <a:r>
              <a:rPr dirty="0" err="1"/>
              <a:t>przestrzennego</a:t>
            </a:r>
            <a:r>
              <a:rPr dirty="0"/>
              <a:t> miasta </a:t>
            </a:r>
            <a:r>
              <a:rPr dirty="0" err="1"/>
              <a:t>oraz</a:t>
            </a:r>
            <a:r>
              <a:rPr dirty="0"/>
              <a:t> </a:t>
            </a:r>
            <a:r>
              <a:rPr dirty="0" err="1"/>
              <a:t>konkursu</a:t>
            </a:r>
            <a:r>
              <a:rPr dirty="0"/>
              <a:t> </a:t>
            </a:r>
            <a:r>
              <a:rPr dirty="0" err="1"/>
              <a:t>architektonicznego</a:t>
            </a:r>
            <a:r>
              <a:rPr dirty="0"/>
              <a:t>, </a:t>
            </a:r>
            <a:r>
              <a:rPr dirty="0" err="1">
                <a:latin typeface="Sora Regular Bold"/>
                <a:ea typeface="Sora Regular Bold"/>
                <a:cs typeface="Sora Regular Bold"/>
                <a:sym typeface="Sora Regular Bold"/>
              </a:rPr>
              <a:t>została</a:t>
            </a:r>
            <a:r>
              <a:rPr dirty="0">
                <a:latin typeface="Sora Regular Bold"/>
                <a:ea typeface="Sora Regular Bold"/>
                <a:cs typeface="Sora Regular Bold"/>
                <a:sym typeface="Sora Regular Bold"/>
              </a:rPr>
              <a:t> </a:t>
            </a:r>
            <a:r>
              <a:rPr dirty="0" err="1" smtClean="0">
                <a:latin typeface="Sora Regular Bold"/>
                <a:ea typeface="Sora Regular Bold"/>
                <a:cs typeface="Sora Regular Bold"/>
                <a:sym typeface="Sora Regular Bold"/>
              </a:rPr>
              <a:t>zmodernizowana</a:t>
            </a:r>
            <a:r>
              <a:rPr lang="pl-PL" dirty="0" smtClean="0">
                <a:latin typeface="Sora Regular Bold"/>
                <a:ea typeface="Sora Regular Bold"/>
                <a:cs typeface="Sora Regular Bold"/>
                <a:sym typeface="Sora Regular Bold"/>
              </a:rPr>
              <a:t> </a:t>
            </a:r>
            <a:r>
              <a:rPr dirty="0" err="1" smtClean="0">
                <a:latin typeface="Sora Regular Bold"/>
                <a:ea typeface="Sora Regular Bold"/>
                <a:cs typeface="Sora Regular Bold"/>
                <a:sym typeface="Sora Regular Bold"/>
              </a:rPr>
              <a:t>i</a:t>
            </a:r>
            <a:r>
              <a:rPr dirty="0" smtClean="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wydłużona</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Historyczna</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Promenada</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oraz</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wybudowana</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nowa</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tzw</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Promenada</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Zdrowia</a:t>
            </a:r>
            <a:r>
              <a:rPr dirty="0">
                <a:latin typeface="Sora Regular Bold"/>
                <a:ea typeface="Sora Regular Bold"/>
                <a:cs typeface="Sora Regular Bold"/>
                <a:sym typeface="Sora Regular Bold"/>
              </a:rPr>
              <a:t>, dla </a:t>
            </a:r>
            <a:r>
              <a:rPr dirty="0" err="1">
                <a:latin typeface="Sora Regular Bold"/>
                <a:ea typeface="Sora Regular Bold"/>
                <a:cs typeface="Sora Regular Bold"/>
                <a:sym typeface="Sora Regular Bold"/>
              </a:rPr>
              <a:t>której</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miejsce</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wytworzyła</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cofająca</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się</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morska</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zatoka</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i</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tym</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samym</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powiększający</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się</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ląd</a:t>
            </a:r>
            <a:r>
              <a:rPr dirty="0">
                <a:latin typeface="Sora Regular Bold"/>
                <a:ea typeface="Sora Regular Bold"/>
                <a:cs typeface="Sora Regular Bold"/>
                <a:sym typeface="Sora Regular Bold"/>
              </a:rPr>
              <a:t>.</a:t>
            </a:r>
            <a:r>
              <a:rPr dirty="0"/>
              <a:t> </a:t>
            </a:r>
            <a:r>
              <a:rPr dirty="0" err="1"/>
              <a:t>Promenada</a:t>
            </a:r>
            <a:r>
              <a:rPr dirty="0"/>
              <a:t> </a:t>
            </a:r>
            <a:r>
              <a:rPr dirty="0" err="1"/>
              <a:t>nadmorska</a:t>
            </a:r>
            <a:r>
              <a:rPr dirty="0"/>
              <a:t>, </a:t>
            </a:r>
            <a:r>
              <a:rPr dirty="0" err="1"/>
              <a:t>wybudowana</a:t>
            </a:r>
            <a:r>
              <a:rPr dirty="0"/>
              <a:t> </a:t>
            </a:r>
            <a:r>
              <a:rPr dirty="0" err="1"/>
              <a:t>również</a:t>
            </a:r>
            <a:r>
              <a:rPr dirty="0"/>
              <a:t> w </a:t>
            </a:r>
            <a:r>
              <a:rPr dirty="0" err="1"/>
              <a:t>kierunku</a:t>
            </a:r>
            <a:r>
              <a:rPr dirty="0"/>
              <a:t> </a:t>
            </a:r>
            <a:r>
              <a:rPr dirty="0" err="1"/>
              <a:t>wschodnim</a:t>
            </a:r>
            <a:r>
              <a:rPr dirty="0"/>
              <a:t> do </a:t>
            </a:r>
            <a:r>
              <a:rPr dirty="0" err="1"/>
              <a:t>ul</a:t>
            </a:r>
            <a:r>
              <a:rPr dirty="0"/>
              <a:t>. Al. </a:t>
            </a:r>
            <a:r>
              <a:rPr dirty="0" err="1"/>
              <a:t>Interferie</a:t>
            </a:r>
            <a:r>
              <a:rPr dirty="0"/>
              <a:t>, </a:t>
            </a:r>
            <a:r>
              <a:rPr dirty="0" err="1"/>
              <a:t>tworzy</a:t>
            </a:r>
            <a:r>
              <a:rPr dirty="0"/>
              <a:t> </a:t>
            </a:r>
            <a:r>
              <a:rPr dirty="0" err="1"/>
              <a:t>obecnie</a:t>
            </a:r>
            <a:r>
              <a:rPr dirty="0"/>
              <a:t> </a:t>
            </a:r>
            <a:r>
              <a:rPr dirty="0" err="1"/>
              <a:t>ciąg</a:t>
            </a:r>
            <a:r>
              <a:rPr dirty="0"/>
              <a:t> o </a:t>
            </a:r>
            <a:r>
              <a:rPr dirty="0" err="1"/>
              <a:t>długości</a:t>
            </a:r>
            <a:r>
              <a:rPr dirty="0"/>
              <a:t> ok. 2,7 km (</a:t>
            </a:r>
            <a:r>
              <a:rPr dirty="0" err="1"/>
              <a:t>wraz</a:t>
            </a:r>
            <a:r>
              <a:rPr dirty="0"/>
              <a:t> z </a:t>
            </a:r>
            <a:r>
              <a:rPr dirty="0" err="1"/>
              <a:t>Promenadą</a:t>
            </a:r>
            <a:r>
              <a:rPr dirty="0"/>
              <a:t> </a:t>
            </a:r>
            <a:r>
              <a:rPr dirty="0" err="1"/>
              <a:t>Zdrowia</a:t>
            </a:r>
            <a:r>
              <a:rPr dirty="0"/>
              <a:t>). </a:t>
            </a:r>
            <a:r>
              <a:rPr dirty="0" err="1"/>
              <a:t>Planowana</a:t>
            </a:r>
            <a:r>
              <a:rPr dirty="0"/>
              <a:t> jest </a:t>
            </a:r>
            <a:r>
              <a:rPr dirty="0" err="1"/>
              <a:t>jej</a:t>
            </a:r>
            <a:r>
              <a:rPr dirty="0"/>
              <a:t> </a:t>
            </a:r>
            <a:r>
              <a:rPr dirty="0" err="1"/>
              <a:t>kontynuacja</a:t>
            </a:r>
            <a:r>
              <a:rPr dirty="0"/>
              <a:t>, ale </a:t>
            </a:r>
            <a:r>
              <a:rPr dirty="0" err="1"/>
              <a:t>już</a:t>
            </a:r>
            <a:r>
              <a:rPr dirty="0"/>
              <a:t> o </a:t>
            </a:r>
            <a:r>
              <a:rPr dirty="0" err="1"/>
              <a:t>bardziej</a:t>
            </a:r>
            <a:r>
              <a:rPr dirty="0"/>
              <a:t> </a:t>
            </a:r>
            <a:r>
              <a:rPr dirty="0" err="1"/>
              <a:t>leśnym</a:t>
            </a:r>
            <a:r>
              <a:rPr dirty="0"/>
              <a:t> </a:t>
            </a:r>
            <a:r>
              <a:rPr dirty="0" err="1"/>
              <a:t>charakterze</a:t>
            </a:r>
            <a:r>
              <a:rPr dirty="0"/>
              <a:t> w </a:t>
            </a:r>
            <a:r>
              <a:rPr dirty="0" err="1"/>
              <a:t>kierunku</a:t>
            </a:r>
            <a:r>
              <a:rPr dirty="0"/>
              <a:t> </a:t>
            </a:r>
            <a:r>
              <a:rPr dirty="0" err="1"/>
              <a:t>wschodnim</a:t>
            </a:r>
            <a:r>
              <a:rPr dirty="0"/>
              <a:t> do </a:t>
            </a:r>
            <a:r>
              <a:rPr dirty="0" err="1"/>
              <a:t>końca</a:t>
            </a:r>
            <a:r>
              <a:rPr dirty="0"/>
              <a:t> </a:t>
            </a:r>
            <a:r>
              <a:rPr dirty="0" err="1"/>
              <a:t>ulicy</a:t>
            </a:r>
            <a:r>
              <a:rPr dirty="0"/>
              <a:t> </a:t>
            </a:r>
            <a:r>
              <a:rPr dirty="0" err="1"/>
              <a:t>Uzdrowiskowej</a:t>
            </a:r>
            <a:r>
              <a:rPr dirty="0"/>
              <a:t>.</a:t>
            </a:r>
          </a:p>
          <a:p>
            <a:pPr algn="just" defTabSz="429768">
              <a:spcBef>
                <a:spcPts val="1700"/>
              </a:spcBef>
              <a:defRPr sz="2300" b="0">
                <a:latin typeface="Sora Regular Bold"/>
                <a:ea typeface="Sora Regular Bold"/>
                <a:cs typeface="Sora Regular Bold"/>
                <a:sym typeface="Sora Regular Bold"/>
              </a:defRPr>
            </a:pPr>
            <a:r>
              <a:rPr dirty="0" err="1"/>
              <a:t>Promenada</a:t>
            </a:r>
            <a:r>
              <a:rPr dirty="0"/>
              <a:t> </a:t>
            </a:r>
            <a:r>
              <a:rPr dirty="0" err="1"/>
              <a:t>historyczna</a:t>
            </a:r>
            <a:endParaRPr dirty="0">
              <a:latin typeface="Sora Regular Regular"/>
              <a:ea typeface="Sora Regular Regular"/>
              <a:cs typeface="Sora Regular Regular"/>
              <a:sym typeface="Sora Regular Regular"/>
            </a:endParaRPr>
          </a:p>
          <a:p>
            <a:pPr algn="just" defTabSz="429768">
              <a:spcBef>
                <a:spcPts val="1700"/>
              </a:spcBef>
              <a:defRPr sz="2300" b="0">
                <a:latin typeface="Sora Regular Regular"/>
                <a:ea typeface="Sora Regular Regular"/>
                <a:cs typeface="Sora Regular Regular"/>
                <a:sym typeface="Sora Regular Regular"/>
              </a:defRPr>
            </a:pPr>
            <a:r>
              <a:rPr dirty="0"/>
              <a:t>W </a:t>
            </a:r>
            <a:r>
              <a:rPr dirty="0" err="1"/>
              <a:t>mieście</a:t>
            </a:r>
            <a:r>
              <a:rPr dirty="0"/>
              <a:t> w </a:t>
            </a:r>
            <a:r>
              <a:rPr dirty="0" err="1"/>
              <a:t>ostatnich</a:t>
            </a:r>
            <a:r>
              <a:rPr dirty="0"/>
              <a:t> </a:t>
            </a:r>
            <a:r>
              <a:rPr dirty="0" err="1"/>
              <a:t>latach</a:t>
            </a:r>
            <a:r>
              <a:rPr dirty="0"/>
              <a:t> </a:t>
            </a:r>
            <a:r>
              <a:rPr dirty="0" err="1"/>
              <a:t>powstały</a:t>
            </a:r>
            <a:r>
              <a:rPr dirty="0"/>
              <a:t> </a:t>
            </a:r>
            <a:r>
              <a:rPr dirty="0" err="1"/>
              <a:t>też</a:t>
            </a:r>
            <a:r>
              <a:rPr dirty="0"/>
              <a:t> </a:t>
            </a:r>
            <a:r>
              <a:rPr dirty="0" err="1"/>
              <a:t>dwa</a:t>
            </a:r>
            <a:r>
              <a:rPr dirty="0"/>
              <a:t> </a:t>
            </a:r>
            <a:r>
              <a:rPr dirty="0" err="1"/>
              <a:t>inne</a:t>
            </a:r>
            <a:r>
              <a:rPr dirty="0"/>
              <a:t> </a:t>
            </a:r>
            <a:r>
              <a:rPr dirty="0" err="1"/>
              <a:t>deptaki</a:t>
            </a:r>
            <a:r>
              <a:rPr dirty="0"/>
              <a:t>: w centrum miasta na </a:t>
            </a:r>
            <a:r>
              <a:rPr dirty="0" err="1"/>
              <a:t>ul</a:t>
            </a:r>
            <a:r>
              <a:rPr dirty="0"/>
              <a:t>. </a:t>
            </a:r>
            <a:r>
              <a:rPr dirty="0" err="1"/>
              <a:t>Bohaterów</a:t>
            </a:r>
            <a:r>
              <a:rPr dirty="0"/>
              <a:t> </a:t>
            </a:r>
            <a:r>
              <a:rPr dirty="0" err="1"/>
              <a:t>Września</a:t>
            </a:r>
            <a:r>
              <a:rPr dirty="0"/>
              <a:t> </a:t>
            </a:r>
            <a:r>
              <a:rPr dirty="0" err="1"/>
              <a:t>oraz</a:t>
            </a:r>
            <a:r>
              <a:rPr dirty="0"/>
              <a:t> </a:t>
            </a:r>
            <a:r>
              <a:rPr dirty="0" err="1"/>
              <a:t>ul</a:t>
            </a:r>
            <a:r>
              <a:rPr dirty="0"/>
              <a:t>. Monte </a:t>
            </a:r>
            <a:r>
              <a:rPr dirty="0" err="1"/>
              <a:t>Cassino</a:t>
            </a:r>
            <a:r>
              <a:rPr dirty="0"/>
              <a:t>, a </a:t>
            </a:r>
            <a:r>
              <a:rPr dirty="0" err="1"/>
              <a:t>także</a:t>
            </a:r>
            <a:r>
              <a:rPr dirty="0"/>
              <a:t> (</a:t>
            </a:r>
            <a:r>
              <a:rPr dirty="0" err="1"/>
              <a:t>zgodnie</a:t>
            </a:r>
            <a:r>
              <a:rPr dirty="0"/>
              <a:t> z </a:t>
            </a:r>
            <a:r>
              <a:rPr dirty="0" err="1"/>
              <a:t>zaleceniami</a:t>
            </a:r>
            <a:r>
              <a:rPr dirty="0"/>
              <a:t> </a:t>
            </a:r>
            <a:r>
              <a:rPr dirty="0" err="1"/>
              <a:t>uzdrowiskowymi</a:t>
            </a:r>
            <a:r>
              <a:rPr dirty="0"/>
              <a:t>) na </a:t>
            </a:r>
            <a:r>
              <a:rPr dirty="0" err="1"/>
              <a:t>odcinku</a:t>
            </a:r>
            <a:r>
              <a:rPr dirty="0"/>
              <a:t> </a:t>
            </a:r>
            <a:r>
              <a:rPr dirty="0" err="1"/>
              <a:t>ul</a:t>
            </a:r>
            <a:r>
              <a:rPr dirty="0"/>
              <a:t>. </a:t>
            </a:r>
            <a:r>
              <a:rPr dirty="0" err="1"/>
              <a:t>Słowackiego</a:t>
            </a:r>
            <a:r>
              <a:rPr dirty="0"/>
              <a:t>. </a:t>
            </a:r>
            <a:r>
              <a:rPr dirty="0" err="1"/>
              <a:t>Deptaki</a:t>
            </a:r>
            <a:r>
              <a:rPr dirty="0"/>
              <a:t> </a:t>
            </a:r>
            <a:r>
              <a:rPr dirty="0" err="1"/>
              <a:t>tworzą</a:t>
            </a:r>
            <a:r>
              <a:rPr dirty="0"/>
              <a:t> </a:t>
            </a:r>
            <a:r>
              <a:rPr dirty="0" err="1"/>
              <a:t>uspokojoną</a:t>
            </a:r>
            <a:r>
              <a:rPr dirty="0"/>
              <a:t> </a:t>
            </a:r>
            <a:r>
              <a:rPr dirty="0" err="1"/>
              <a:t>strefę</a:t>
            </a:r>
            <a:r>
              <a:rPr dirty="0"/>
              <a:t> </a:t>
            </a:r>
            <a:r>
              <a:rPr dirty="0" err="1"/>
              <a:t>ruchu</a:t>
            </a:r>
            <a:r>
              <a:rPr dirty="0"/>
              <a:t> </a:t>
            </a:r>
            <a:r>
              <a:rPr dirty="0" smtClean="0"/>
              <a:t>z </a:t>
            </a:r>
            <a:r>
              <a:rPr dirty="0" err="1"/>
              <a:t>uprzywilejowanym</a:t>
            </a:r>
            <a:r>
              <a:rPr dirty="0"/>
              <a:t> </a:t>
            </a:r>
            <a:r>
              <a:rPr dirty="0" err="1"/>
              <a:t>ruchem</a:t>
            </a:r>
            <a:r>
              <a:rPr dirty="0"/>
              <a:t> </a:t>
            </a:r>
            <a:r>
              <a:rPr dirty="0" err="1"/>
              <a:t>pieszych</a:t>
            </a:r>
            <a:r>
              <a:rPr dirty="0"/>
              <a:t>, </a:t>
            </a:r>
            <a:r>
              <a:rPr dirty="0" err="1"/>
              <a:t>dając</a:t>
            </a:r>
            <a:r>
              <a:rPr dirty="0"/>
              <a:t> </a:t>
            </a:r>
            <a:r>
              <a:rPr dirty="0" err="1"/>
              <a:t>tym</a:t>
            </a:r>
            <a:r>
              <a:rPr dirty="0"/>
              <a:t> </a:t>
            </a:r>
            <a:r>
              <a:rPr dirty="0" err="1"/>
              <a:t>samym</a:t>
            </a:r>
            <a:r>
              <a:rPr dirty="0"/>
              <a:t> </a:t>
            </a:r>
            <a:r>
              <a:rPr dirty="0" err="1"/>
              <a:t>większy</a:t>
            </a:r>
            <a:r>
              <a:rPr dirty="0"/>
              <a:t> </a:t>
            </a:r>
            <a:r>
              <a:rPr dirty="0" err="1"/>
              <a:t>komfort</a:t>
            </a:r>
            <a:r>
              <a:rPr dirty="0"/>
              <a:t> </a:t>
            </a:r>
            <a:r>
              <a:rPr dirty="0" err="1"/>
              <a:t>mieszkańcom</a:t>
            </a:r>
            <a:r>
              <a:rPr dirty="0"/>
              <a:t> </a:t>
            </a:r>
            <a:r>
              <a:rPr dirty="0" err="1"/>
              <a:t>zamieszkującym</a:t>
            </a:r>
            <a:r>
              <a:rPr dirty="0"/>
              <a:t> </a:t>
            </a:r>
            <a:r>
              <a:rPr dirty="0" err="1"/>
              <a:t>licznie</a:t>
            </a:r>
            <a:r>
              <a:rPr dirty="0"/>
              <a:t> </a:t>
            </a:r>
            <a:r>
              <a:rPr dirty="0" err="1"/>
              <a:t>przy</a:t>
            </a:r>
            <a:r>
              <a:rPr dirty="0"/>
              <a:t> </a:t>
            </a:r>
            <a:r>
              <a:rPr dirty="0" err="1"/>
              <a:t>tych</a:t>
            </a:r>
            <a:r>
              <a:rPr dirty="0"/>
              <a:t> </a:t>
            </a:r>
            <a:r>
              <a:rPr dirty="0" err="1"/>
              <a:t>ulicach</a:t>
            </a:r>
            <a:r>
              <a:rPr dirty="0"/>
              <a:t>.</a:t>
            </a:r>
          </a:p>
          <a:p>
            <a:pPr algn="just" defTabSz="429768">
              <a:spcBef>
                <a:spcPts val="1700"/>
              </a:spcBef>
              <a:defRPr sz="2300" b="0">
                <a:latin typeface="Sora Regular Regular"/>
                <a:ea typeface="Sora Regular Regular"/>
                <a:cs typeface="Sora Regular Regular"/>
                <a:sym typeface="Sora Regular Regular"/>
              </a:defRPr>
            </a:pPr>
            <a:endParaRPr dirty="0"/>
          </a:p>
          <a:p>
            <a:pPr algn="just" defTabSz="429768">
              <a:spcBef>
                <a:spcPts val="1700"/>
              </a:spcBef>
              <a:defRPr sz="2300" b="0">
                <a:latin typeface="Sora Regular Bold"/>
                <a:ea typeface="Sora Regular Bold"/>
                <a:cs typeface="Sora Regular Bold"/>
                <a:sym typeface="Sora Regular Bold"/>
              </a:defRPr>
            </a:pPr>
            <a:r>
              <a:rPr dirty="0" err="1"/>
              <a:t>Parki</a:t>
            </a:r>
            <a:r>
              <a:rPr dirty="0"/>
              <a:t> </a:t>
            </a:r>
            <a:r>
              <a:rPr dirty="0" err="1"/>
              <a:t>miejskie</a:t>
            </a:r>
            <a:endParaRPr dirty="0">
              <a:latin typeface="Sora Regular Regular"/>
              <a:ea typeface="Sora Regular Regular"/>
              <a:cs typeface="Sora Regular Regular"/>
              <a:sym typeface="Sora Regular Regular"/>
            </a:endParaRPr>
          </a:p>
          <a:p>
            <a:pPr algn="just" defTabSz="429768">
              <a:spcBef>
                <a:spcPts val="1700"/>
              </a:spcBef>
              <a:defRPr sz="2300" b="0">
                <a:latin typeface="Sora Regular Regular"/>
                <a:ea typeface="Sora Regular Regular"/>
                <a:cs typeface="Sora Regular Regular"/>
                <a:sym typeface="Sora Regular Regular"/>
              </a:defRPr>
            </a:pPr>
            <a:r>
              <a:rPr dirty="0"/>
              <a:t>Park </a:t>
            </a:r>
            <a:r>
              <a:rPr dirty="0" err="1"/>
              <a:t>Zdrojowy</a:t>
            </a:r>
            <a:r>
              <a:rPr dirty="0"/>
              <a:t>, to </a:t>
            </a:r>
            <a:r>
              <a:rPr dirty="0" err="1"/>
              <a:t>największy</a:t>
            </a:r>
            <a:r>
              <a:rPr dirty="0"/>
              <a:t> park </a:t>
            </a:r>
            <a:r>
              <a:rPr dirty="0" err="1"/>
              <a:t>miejski</a:t>
            </a:r>
            <a:r>
              <a:rPr dirty="0"/>
              <a:t>. </a:t>
            </a:r>
            <a:r>
              <a:rPr dirty="0">
                <a:latin typeface="Sora Regular Bold"/>
                <a:ea typeface="Sora Regular Bold"/>
                <a:cs typeface="Sora Regular Bold"/>
                <a:sym typeface="Sora Regular Bold"/>
              </a:rPr>
              <a:t>Ten </a:t>
            </a:r>
            <a:r>
              <a:rPr dirty="0" err="1">
                <a:latin typeface="Sora Regular Bold"/>
                <a:ea typeface="Sora Regular Bold"/>
                <a:cs typeface="Sora Regular Bold"/>
                <a:sym typeface="Sora Regular Bold"/>
              </a:rPr>
              <a:t>zabytkowy</a:t>
            </a:r>
            <a:r>
              <a:rPr dirty="0">
                <a:latin typeface="Sora Regular Bold"/>
                <a:ea typeface="Sora Regular Bold"/>
                <a:cs typeface="Sora Regular Bold"/>
                <a:sym typeface="Sora Regular Bold"/>
              </a:rPr>
              <a:t> park o </a:t>
            </a:r>
            <a:r>
              <a:rPr dirty="0" err="1">
                <a:latin typeface="Sora Regular Bold"/>
                <a:ea typeface="Sora Regular Bold"/>
                <a:cs typeface="Sora Regular Bold"/>
                <a:sym typeface="Sora Regular Bold"/>
              </a:rPr>
              <a:t>powierzchni</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ponad</a:t>
            </a:r>
            <a:r>
              <a:rPr dirty="0">
                <a:latin typeface="Sora Regular Bold"/>
                <a:ea typeface="Sora Regular Bold"/>
                <a:cs typeface="Sora Regular Bold"/>
                <a:sym typeface="Sora Regular Bold"/>
              </a:rPr>
              <a:t> 60 ha jest </a:t>
            </a:r>
            <a:r>
              <a:rPr dirty="0" err="1">
                <a:latin typeface="Sora Regular Bold"/>
                <a:ea typeface="Sora Regular Bold"/>
                <a:cs typeface="Sora Regular Bold"/>
                <a:sym typeface="Sora Regular Bold"/>
              </a:rPr>
              <a:t>jednym</a:t>
            </a:r>
            <a:r>
              <a:rPr dirty="0">
                <a:latin typeface="Sora Regular Bold"/>
                <a:ea typeface="Sora Regular Bold"/>
                <a:cs typeface="Sora Regular Bold"/>
                <a:sym typeface="Sora Regular Bold"/>
              </a:rPr>
              <a:t> z </a:t>
            </a:r>
            <a:r>
              <a:rPr dirty="0" err="1">
                <a:latin typeface="Sora Regular Bold"/>
                <a:ea typeface="Sora Regular Bold"/>
                <a:cs typeface="Sora Regular Bold"/>
                <a:sym typeface="Sora Regular Bold"/>
              </a:rPr>
              <a:t>największych</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parków</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uzdrowiskowych</a:t>
            </a:r>
            <a:r>
              <a:rPr dirty="0">
                <a:latin typeface="Sora Regular Bold"/>
                <a:ea typeface="Sora Regular Bold"/>
                <a:cs typeface="Sora Regular Bold"/>
                <a:sym typeface="Sora Regular Bold"/>
              </a:rPr>
              <a:t> w </a:t>
            </a:r>
            <a:r>
              <a:rPr dirty="0" err="1">
                <a:latin typeface="Sora Regular Bold"/>
                <a:ea typeface="Sora Regular Bold"/>
                <a:cs typeface="Sora Regular Bold"/>
                <a:sym typeface="Sora Regular Bold"/>
              </a:rPr>
              <a:t>Polsce</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dodatkowo</a:t>
            </a:r>
            <a:r>
              <a:rPr dirty="0">
                <a:latin typeface="Sora Regular Bold"/>
                <a:ea typeface="Sora Regular Bold"/>
                <a:cs typeface="Sora Regular Bold"/>
                <a:sym typeface="Sora Regular Bold"/>
              </a:rPr>
              <a:t> z </a:t>
            </a:r>
            <a:r>
              <a:rPr dirty="0" err="1">
                <a:latin typeface="Sora Regular Bold"/>
                <a:ea typeface="Sora Regular Bold"/>
                <a:cs typeface="Sora Regular Bold"/>
                <a:sym typeface="Sora Regular Bold"/>
              </a:rPr>
              <a:t>bardzo</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ciekawą</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historią</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Obecnie</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modernizowany</a:t>
            </a:r>
            <a:r>
              <a:rPr dirty="0">
                <a:latin typeface="Sora Regular Bold"/>
                <a:ea typeface="Sora Regular Bold"/>
                <a:cs typeface="Sora Regular Bold"/>
                <a:sym typeface="Sora Regular Bold"/>
              </a:rPr>
              <a:t> jest  </a:t>
            </a:r>
            <a:r>
              <a:rPr dirty="0" err="1">
                <a:latin typeface="Sora Regular Bold"/>
                <a:ea typeface="Sora Regular Bold"/>
                <a:cs typeface="Sora Regular Bold"/>
                <a:sym typeface="Sora Regular Bold"/>
              </a:rPr>
              <a:t>kolejny</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sektor</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przy</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ul</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Krzywoustego</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który</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zostanie</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oddany</a:t>
            </a:r>
            <a:r>
              <a:rPr dirty="0">
                <a:latin typeface="Sora Regular Bold"/>
                <a:ea typeface="Sora Regular Bold"/>
                <a:cs typeface="Sora Regular Bold"/>
                <a:sym typeface="Sora Regular Bold"/>
              </a:rPr>
              <a:t> do </a:t>
            </a:r>
            <a:r>
              <a:rPr dirty="0" err="1">
                <a:latin typeface="Sora Regular Bold"/>
                <a:ea typeface="Sora Regular Bold"/>
                <a:cs typeface="Sora Regular Bold"/>
                <a:sym typeface="Sora Regular Bold"/>
              </a:rPr>
              <a:t>użytku</a:t>
            </a:r>
            <a:r>
              <a:rPr dirty="0">
                <a:latin typeface="Sora Regular Bold"/>
                <a:ea typeface="Sora Regular Bold"/>
                <a:cs typeface="Sora Regular Bold"/>
                <a:sym typeface="Sora Regular Bold"/>
              </a:rPr>
              <a:t> na </a:t>
            </a:r>
            <a:r>
              <a:rPr dirty="0" err="1">
                <a:latin typeface="Sora Regular Bold"/>
                <a:ea typeface="Sora Regular Bold"/>
                <a:cs typeface="Sora Regular Bold"/>
                <a:sym typeface="Sora Regular Bold"/>
              </a:rPr>
              <a:t>początku</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września</a:t>
            </a:r>
            <a:r>
              <a:rPr dirty="0">
                <a:latin typeface="Sora Regular Bold"/>
                <a:ea typeface="Sora Regular Bold"/>
                <a:cs typeface="Sora Regular Bold"/>
                <a:sym typeface="Sora Regular Bold"/>
              </a:rPr>
              <a:t>.</a:t>
            </a:r>
            <a:r>
              <a:rPr dirty="0"/>
              <a:t> Park </a:t>
            </a:r>
            <a:r>
              <a:rPr dirty="0" err="1"/>
              <a:t>posiada</a:t>
            </a:r>
            <a:r>
              <a:rPr dirty="0"/>
              <a:t> ok. 20 km </a:t>
            </a:r>
            <a:r>
              <a:rPr dirty="0" err="1" smtClean="0"/>
              <a:t>alei</a:t>
            </a:r>
            <a:r>
              <a:rPr lang="pl-PL" dirty="0" smtClean="0"/>
              <a:t> </a:t>
            </a:r>
            <a:r>
              <a:rPr dirty="0" err="1" smtClean="0"/>
              <a:t>i</a:t>
            </a:r>
            <a:r>
              <a:rPr dirty="0" smtClean="0"/>
              <a:t> </a:t>
            </a:r>
            <a:r>
              <a:rPr dirty="0" err="1"/>
              <a:t>ścieżek</a:t>
            </a:r>
            <a:r>
              <a:rPr dirty="0"/>
              <a:t> o </a:t>
            </a:r>
            <a:r>
              <a:rPr dirty="0" err="1"/>
              <a:t>różnych</a:t>
            </a:r>
            <a:r>
              <a:rPr dirty="0"/>
              <a:t> </a:t>
            </a:r>
            <a:r>
              <a:rPr dirty="0" err="1"/>
              <a:t>nawierzchniach</a:t>
            </a:r>
            <a:r>
              <a:rPr dirty="0"/>
              <a:t>. </a:t>
            </a:r>
            <a:r>
              <a:rPr dirty="0" err="1"/>
              <a:t>Są</a:t>
            </a:r>
            <a:r>
              <a:rPr dirty="0"/>
              <a:t> </a:t>
            </a:r>
            <a:r>
              <a:rPr dirty="0" err="1"/>
              <a:t>wśród</a:t>
            </a:r>
            <a:r>
              <a:rPr dirty="0"/>
              <a:t> </a:t>
            </a:r>
            <a:r>
              <a:rPr dirty="0" err="1"/>
              <a:t>nich</a:t>
            </a:r>
            <a:r>
              <a:rPr dirty="0"/>
              <a:t> </a:t>
            </a:r>
            <a:r>
              <a:rPr dirty="0" err="1"/>
              <a:t>gruntowe</a:t>
            </a:r>
            <a:r>
              <a:rPr dirty="0"/>
              <a:t> </a:t>
            </a:r>
            <a:r>
              <a:rPr dirty="0" err="1"/>
              <a:t>oraz</a:t>
            </a:r>
            <a:r>
              <a:rPr dirty="0"/>
              <a:t> </a:t>
            </a:r>
            <a:r>
              <a:rPr dirty="0" err="1"/>
              <a:t>żwirowe</a:t>
            </a:r>
            <a:r>
              <a:rPr dirty="0"/>
              <a:t> </a:t>
            </a:r>
            <a:r>
              <a:rPr dirty="0" err="1"/>
              <a:t>utwardzone</a:t>
            </a:r>
            <a:r>
              <a:rPr dirty="0"/>
              <a:t> na </a:t>
            </a:r>
            <a:r>
              <a:rPr dirty="0" err="1"/>
              <a:t>poboczach</a:t>
            </a:r>
            <a:r>
              <a:rPr dirty="0"/>
              <a:t> </a:t>
            </a:r>
            <a:r>
              <a:rPr dirty="0" err="1"/>
              <a:t>kostką</a:t>
            </a:r>
            <a:r>
              <a:rPr dirty="0"/>
              <a:t> </a:t>
            </a:r>
            <a:r>
              <a:rPr dirty="0" err="1"/>
              <a:t>granitową</a:t>
            </a:r>
            <a:r>
              <a:rPr dirty="0"/>
              <a:t>. Jest </a:t>
            </a:r>
            <a:r>
              <a:rPr dirty="0" err="1"/>
              <a:t>także</a:t>
            </a:r>
            <a:r>
              <a:rPr dirty="0"/>
              <a:t> </a:t>
            </a:r>
            <a:r>
              <a:rPr dirty="0" err="1"/>
              <a:t>asfaltowa</a:t>
            </a:r>
            <a:r>
              <a:rPr dirty="0"/>
              <a:t> </a:t>
            </a:r>
            <a:r>
              <a:rPr dirty="0" err="1"/>
              <a:t>aleja</a:t>
            </a:r>
            <a:r>
              <a:rPr dirty="0"/>
              <a:t> dla </a:t>
            </a:r>
            <a:r>
              <a:rPr dirty="0" err="1"/>
              <a:t>rolek</a:t>
            </a:r>
            <a:r>
              <a:rPr dirty="0"/>
              <a:t>. Park </a:t>
            </a:r>
            <a:r>
              <a:rPr dirty="0" err="1"/>
              <a:t>Zdrojowy</a:t>
            </a:r>
            <a:r>
              <a:rPr dirty="0"/>
              <a:t> to </a:t>
            </a:r>
            <a:r>
              <a:rPr dirty="0" err="1"/>
              <a:t>miejsce</a:t>
            </a:r>
            <a:r>
              <a:rPr dirty="0"/>
              <a:t> </a:t>
            </a:r>
            <a:r>
              <a:rPr dirty="0" err="1"/>
              <a:t>gdzie</a:t>
            </a:r>
            <a:r>
              <a:rPr dirty="0"/>
              <a:t> </a:t>
            </a:r>
            <a:r>
              <a:rPr dirty="0" err="1"/>
              <a:t>można</a:t>
            </a:r>
            <a:r>
              <a:rPr dirty="0"/>
              <a:t> </a:t>
            </a:r>
            <a:r>
              <a:rPr dirty="0" err="1"/>
              <a:t>pobiegać</a:t>
            </a:r>
            <a:r>
              <a:rPr dirty="0"/>
              <a:t> </a:t>
            </a:r>
            <a:r>
              <a:rPr dirty="0" err="1"/>
              <a:t>i</a:t>
            </a:r>
            <a:r>
              <a:rPr dirty="0"/>
              <a:t> </a:t>
            </a:r>
            <a:r>
              <a:rPr dirty="0" err="1"/>
              <a:t>pospacerować</a:t>
            </a:r>
            <a:r>
              <a:rPr dirty="0"/>
              <a:t> w </a:t>
            </a:r>
            <a:r>
              <a:rPr dirty="0" err="1"/>
              <a:t>otoczeniu</a:t>
            </a:r>
            <a:r>
              <a:rPr dirty="0"/>
              <a:t> </a:t>
            </a:r>
            <a:r>
              <a:rPr dirty="0" err="1"/>
              <a:t>pięknej</a:t>
            </a:r>
            <a:r>
              <a:rPr dirty="0"/>
              <a:t> </a:t>
            </a:r>
            <a:r>
              <a:rPr dirty="0" err="1"/>
              <a:t>natury</a:t>
            </a:r>
            <a:r>
              <a:rPr dirty="0"/>
              <a:t>. Ale </a:t>
            </a:r>
            <a:r>
              <a:rPr dirty="0" err="1"/>
              <a:t>tak</a:t>
            </a:r>
            <a:r>
              <a:rPr dirty="0"/>
              <a:t> jest </a:t>
            </a:r>
            <a:r>
              <a:rPr dirty="0" err="1"/>
              <a:t>dopiero</a:t>
            </a:r>
            <a:r>
              <a:rPr dirty="0"/>
              <a:t> od </a:t>
            </a:r>
            <a:r>
              <a:rPr dirty="0" err="1"/>
              <a:t>kilkunastu</a:t>
            </a:r>
            <a:r>
              <a:rPr dirty="0"/>
              <a:t> lat. </a:t>
            </a:r>
            <a:r>
              <a:rPr dirty="0" err="1"/>
              <a:t>Jeszcze</a:t>
            </a:r>
            <a:r>
              <a:rPr dirty="0"/>
              <a:t> na </a:t>
            </a:r>
            <a:r>
              <a:rPr dirty="0" err="1"/>
              <a:t>początku</a:t>
            </a:r>
            <a:r>
              <a:rPr dirty="0"/>
              <a:t> </a:t>
            </a:r>
            <a:r>
              <a:rPr dirty="0" err="1"/>
              <a:t>tego</a:t>
            </a:r>
            <a:r>
              <a:rPr dirty="0"/>
              <a:t> </a:t>
            </a:r>
            <a:r>
              <a:rPr dirty="0" err="1"/>
              <a:t>stulecia</a:t>
            </a:r>
            <a:r>
              <a:rPr dirty="0"/>
              <a:t> </a:t>
            </a:r>
            <a:r>
              <a:rPr dirty="0" err="1"/>
              <a:t>większa</a:t>
            </a:r>
            <a:r>
              <a:rPr dirty="0"/>
              <a:t> </a:t>
            </a:r>
            <a:r>
              <a:rPr dirty="0" err="1"/>
              <a:t>część</a:t>
            </a:r>
            <a:r>
              <a:rPr dirty="0"/>
              <a:t> </a:t>
            </a:r>
            <a:r>
              <a:rPr dirty="0" err="1"/>
              <a:t>parku</a:t>
            </a:r>
            <a:r>
              <a:rPr dirty="0"/>
              <a:t> </a:t>
            </a:r>
            <a:r>
              <a:rPr dirty="0" err="1"/>
              <a:t>była</a:t>
            </a:r>
            <a:r>
              <a:rPr dirty="0"/>
              <a:t> </a:t>
            </a:r>
            <a:r>
              <a:rPr dirty="0" err="1"/>
              <a:t>podtopiona</a:t>
            </a:r>
            <a:r>
              <a:rPr dirty="0"/>
              <a:t> </a:t>
            </a:r>
            <a:r>
              <a:rPr dirty="0" err="1"/>
              <a:t>i</a:t>
            </a:r>
            <a:r>
              <a:rPr dirty="0"/>
              <a:t> </a:t>
            </a:r>
            <a:r>
              <a:rPr dirty="0" err="1"/>
              <a:t>nie</a:t>
            </a:r>
            <a:r>
              <a:rPr dirty="0"/>
              <a:t> </a:t>
            </a:r>
            <a:r>
              <a:rPr dirty="0" err="1"/>
              <a:t>nadawała</a:t>
            </a:r>
            <a:r>
              <a:rPr dirty="0"/>
              <a:t> </a:t>
            </a:r>
            <a:r>
              <a:rPr dirty="0" err="1"/>
              <a:t>się</a:t>
            </a:r>
            <a:r>
              <a:rPr dirty="0"/>
              <a:t> do </a:t>
            </a:r>
            <a:r>
              <a:rPr dirty="0" err="1"/>
              <a:t>użytkowania</a:t>
            </a:r>
            <a:r>
              <a:rPr dirty="0"/>
              <a:t>. </a:t>
            </a:r>
            <a:r>
              <a:rPr dirty="0" err="1"/>
              <a:t>Podtopione</a:t>
            </a:r>
            <a:r>
              <a:rPr dirty="0"/>
              <a:t> </a:t>
            </a:r>
            <a:r>
              <a:rPr dirty="0" err="1"/>
              <a:t>drzewa</a:t>
            </a:r>
            <a:r>
              <a:rPr dirty="0"/>
              <a:t> </a:t>
            </a:r>
            <a:r>
              <a:rPr dirty="0" err="1"/>
              <a:t>chorowały</a:t>
            </a:r>
            <a:r>
              <a:rPr dirty="0"/>
              <a:t> </a:t>
            </a:r>
            <a:r>
              <a:rPr dirty="0" err="1"/>
              <a:t>i</a:t>
            </a:r>
            <a:r>
              <a:rPr dirty="0"/>
              <a:t> </a:t>
            </a:r>
            <a:r>
              <a:rPr dirty="0" err="1"/>
              <a:t>przewracały</a:t>
            </a:r>
            <a:r>
              <a:rPr dirty="0"/>
              <a:t> </a:t>
            </a:r>
            <a:r>
              <a:rPr dirty="0" err="1"/>
              <a:t>się</a:t>
            </a:r>
            <a:r>
              <a:rPr dirty="0"/>
              <a:t>. </a:t>
            </a:r>
            <a:r>
              <a:rPr dirty="0" err="1"/>
              <a:t>Nie</a:t>
            </a:r>
            <a:r>
              <a:rPr dirty="0"/>
              <a:t> było </a:t>
            </a:r>
            <a:r>
              <a:rPr dirty="0" err="1"/>
              <a:t>systemu</a:t>
            </a:r>
            <a:r>
              <a:rPr dirty="0"/>
              <a:t> </a:t>
            </a:r>
            <a:r>
              <a:rPr dirty="0" err="1"/>
              <a:t>melioracji</a:t>
            </a:r>
            <a:r>
              <a:rPr dirty="0"/>
              <a:t>, </a:t>
            </a:r>
            <a:r>
              <a:rPr dirty="0" err="1"/>
              <a:t>która</a:t>
            </a:r>
            <a:r>
              <a:rPr dirty="0"/>
              <a:t> </a:t>
            </a:r>
            <a:r>
              <a:rPr dirty="0" err="1"/>
              <a:t>zniszczona</a:t>
            </a:r>
            <a:r>
              <a:rPr dirty="0"/>
              <a:t> </a:t>
            </a:r>
            <a:r>
              <a:rPr dirty="0" err="1"/>
              <a:t>została</a:t>
            </a:r>
            <a:r>
              <a:rPr dirty="0"/>
              <a:t> pod </a:t>
            </a:r>
            <a:r>
              <a:rPr dirty="0" err="1"/>
              <a:t>koniec</a:t>
            </a:r>
            <a:r>
              <a:rPr dirty="0"/>
              <a:t> </a:t>
            </a:r>
            <a:r>
              <a:rPr dirty="0" err="1"/>
              <a:t>wojny</a:t>
            </a:r>
            <a:r>
              <a:rPr dirty="0"/>
              <a:t>. </a:t>
            </a:r>
            <a:r>
              <a:rPr dirty="0" err="1"/>
              <a:t>Koniecznym</a:t>
            </a:r>
            <a:r>
              <a:rPr dirty="0"/>
              <a:t> </a:t>
            </a:r>
            <a:r>
              <a:rPr dirty="0" err="1"/>
              <a:t>zatem</a:t>
            </a:r>
            <a:r>
              <a:rPr dirty="0"/>
              <a:t>  było </a:t>
            </a:r>
            <a:r>
              <a:rPr dirty="0" err="1"/>
              <a:t>zaprojektowanie</a:t>
            </a:r>
            <a:r>
              <a:rPr dirty="0"/>
              <a:t> </a:t>
            </a:r>
            <a:r>
              <a:rPr dirty="0" err="1"/>
              <a:t>i</a:t>
            </a:r>
            <a:r>
              <a:rPr dirty="0"/>
              <a:t> </a:t>
            </a:r>
            <a:r>
              <a:rPr dirty="0" err="1"/>
              <a:t>utworzenie</a:t>
            </a:r>
            <a:r>
              <a:rPr dirty="0"/>
              <a:t> </a:t>
            </a:r>
            <a:r>
              <a:rPr dirty="0" err="1"/>
              <a:t>nowego</a:t>
            </a:r>
            <a:r>
              <a:rPr dirty="0"/>
              <a:t> </a:t>
            </a:r>
            <a:r>
              <a:rPr dirty="0" err="1"/>
              <a:t>systemu</a:t>
            </a:r>
            <a:r>
              <a:rPr dirty="0"/>
              <a:t> </a:t>
            </a:r>
            <a:r>
              <a:rPr dirty="0" err="1"/>
              <a:t>melioracji</a:t>
            </a:r>
            <a:r>
              <a:rPr dirty="0"/>
              <a:t>, a </a:t>
            </a:r>
            <a:r>
              <a:rPr dirty="0" err="1"/>
              <a:t>dopiero</a:t>
            </a:r>
            <a:r>
              <a:rPr dirty="0"/>
              <a:t> </a:t>
            </a:r>
            <a:r>
              <a:rPr dirty="0" err="1"/>
              <a:t>potem</a:t>
            </a:r>
            <a:r>
              <a:rPr dirty="0"/>
              <a:t> </a:t>
            </a:r>
            <a:r>
              <a:rPr dirty="0" err="1"/>
              <a:t>przystąpienie</a:t>
            </a:r>
            <a:r>
              <a:rPr dirty="0"/>
              <a:t> do </a:t>
            </a:r>
            <a:r>
              <a:rPr dirty="0" err="1"/>
              <a:t>jego</a:t>
            </a:r>
            <a:r>
              <a:rPr dirty="0"/>
              <a:t> </a:t>
            </a:r>
            <a:r>
              <a:rPr dirty="0" err="1"/>
              <a:t>rewaloryzacji</a:t>
            </a:r>
            <a:r>
              <a:rPr dirty="0"/>
              <a:t>. </a:t>
            </a:r>
            <a:r>
              <a:rPr dirty="0" err="1">
                <a:latin typeface="Sora Regular Bold"/>
                <a:ea typeface="Sora Regular Bold"/>
                <a:cs typeface="Sora Regular Bold"/>
                <a:sym typeface="Sora Regular Bold"/>
              </a:rPr>
              <a:t>Obecnie</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możemy</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już</a:t>
            </a:r>
            <a:r>
              <a:rPr dirty="0">
                <a:latin typeface="Sora Regular Bold"/>
                <a:ea typeface="Sora Regular Bold"/>
                <a:cs typeface="Sora Regular Bold"/>
                <a:sym typeface="Sora Regular Bold"/>
              </a:rPr>
              <a:t> z </a:t>
            </a:r>
            <a:r>
              <a:rPr dirty="0" err="1">
                <a:latin typeface="Sora Regular Bold"/>
                <a:ea typeface="Sora Regular Bold"/>
                <a:cs typeface="Sora Regular Bold"/>
                <a:sym typeface="Sora Regular Bold"/>
              </a:rPr>
              <a:t>niego</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niemal</a:t>
            </a:r>
            <a:r>
              <a:rPr dirty="0">
                <a:latin typeface="Sora Regular Bold"/>
                <a:ea typeface="Sora Regular Bold"/>
                <a:cs typeface="Sora Regular Bold"/>
                <a:sym typeface="Sora Regular Bold"/>
              </a:rPr>
              <a:t> w </a:t>
            </a:r>
            <a:r>
              <a:rPr dirty="0" err="1">
                <a:latin typeface="Sora Regular Bold"/>
                <a:ea typeface="Sora Regular Bold"/>
                <a:cs typeface="Sora Regular Bold"/>
                <a:sym typeface="Sora Regular Bold"/>
              </a:rPr>
              <a:t>pełni</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korzystać</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tak</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jak</a:t>
            </a:r>
            <a:r>
              <a:rPr dirty="0">
                <a:latin typeface="Sora Regular Bold"/>
                <a:ea typeface="Sora Regular Bold"/>
                <a:cs typeface="Sora Regular Bold"/>
                <a:sym typeface="Sora Regular Bold"/>
              </a:rPr>
              <a:t> to </a:t>
            </a:r>
            <a:r>
              <a:rPr dirty="0" err="1">
                <a:latin typeface="Sora Regular Bold"/>
                <a:ea typeface="Sora Regular Bold"/>
                <a:cs typeface="Sora Regular Bold"/>
                <a:sym typeface="Sora Regular Bold"/>
              </a:rPr>
              <a:t>działo</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się</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przed</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wojną</a:t>
            </a:r>
            <a:r>
              <a:rPr dirty="0">
                <a:latin typeface="Sora Regular Bold"/>
                <a:ea typeface="Sora Regular Bold"/>
                <a:cs typeface="Sora Regular Bold"/>
                <a:sym typeface="Sora Regular Bold"/>
              </a:rPr>
              <a:t>.</a:t>
            </a:r>
            <a:r>
              <a:rPr dirty="0"/>
              <a:t> </a:t>
            </a:r>
            <a:r>
              <a:rPr dirty="0" err="1"/>
              <a:t>Miasto</a:t>
            </a:r>
            <a:r>
              <a:rPr dirty="0"/>
              <a:t> </a:t>
            </a:r>
            <a:r>
              <a:rPr dirty="0" err="1"/>
              <a:t>zmierza</a:t>
            </a:r>
            <a:r>
              <a:rPr dirty="0"/>
              <a:t> </a:t>
            </a:r>
            <a:r>
              <a:rPr dirty="0" err="1"/>
              <a:t>także</a:t>
            </a:r>
            <a:r>
              <a:rPr dirty="0"/>
              <a:t> do </a:t>
            </a:r>
            <a:r>
              <a:rPr dirty="0" err="1"/>
              <a:t>odtworzenia</a:t>
            </a:r>
            <a:r>
              <a:rPr dirty="0"/>
              <a:t> </a:t>
            </a:r>
            <a:r>
              <a:rPr dirty="0" err="1"/>
              <a:t>dwóch</a:t>
            </a:r>
            <a:r>
              <a:rPr dirty="0"/>
              <a:t> </a:t>
            </a:r>
            <a:r>
              <a:rPr dirty="0" err="1"/>
              <a:t>kawiarni</a:t>
            </a:r>
            <a:r>
              <a:rPr dirty="0"/>
              <a:t>, </a:t>
            </a:r>
            <a:r>
              <a:rPr dirty="0" err="1"/>
              <a:t>które</a:t>
            </a:r>
            <a:r>
              <a:rPr dirty="0"/>
              <a:t> </a:t>
            </a:r>
            <a:r>
              <a:rPr dirty="0" err="1"/>
              <a:t>wówczas</a:t>
            </a:r>
            <a:r>
              <a:rPr dirty="0"/>
              <a:t> </a:t>
            </a:r>
            <a:r>
              <a:rPr dirty="0" err="1"/>
              <a:t>funkcjonowały</a:t>
            </a:r>
            <a:r>
              <a:rPr dirty="0"/>
              <a:t>. Jest </a:t>
            </a:r>
            <a:r>
              <a:rPr dirty="0" err="1"/>
              <a:t>nią</a:t>
            </a:r>
            <a:r>
              <a:rPr dirty="0"/>
              <a:t> </a:t>
            </a:r>
            <a:r>
              <a:rPr dirty="0" err="1"/>
              <a:t>altana</a:t>
            </a:r>
            <a:r>
              <a:rPr dirty="0"/>
              <a:t> </a:t>
            </a:r>
            <a:r>
              <a:rPr dirty="0" err="1"/>
              <a:t>koncertowa</a:t>
            </a:r>
            <a:r>
              <a:rPr dirty="0"/>
              <a:t>, </a:t>
            </a:r>
            <a:r>
              <a:rPr dirty="0" err="1"/>
              <a:t>gdzie</a:t>
            </a:r>
            <a:r>
              <a:rPr dirty="0"/>
              <a:t> </a:t>
            </a:r>
            <a:r>
              <a:rPr dirty="0" err="1"/>
              <a:t>mogłyby</a:t>
            </a:r>
            <a:r>
              <a:rPr dirty="0"/>
              <a:t> </a:t>
            </a:r>
            <a:r>
              <a:rPr dirty="0" err="1"/>
              <a:t>się</a:t>
            </a:r>
            <a:r>
              <a:rPr dirty="0"/>
              <a:t> </a:t>
            </a:r>
            <a:r>
              <a:rPr dirty="0" err="1"/>
              <a:t>odbywać</a:t>
            </a:r>
            <a:r>
              <a:rPr dirty="0"/>
              <a:t> </a:t>
            </a:r>
            <a:r>
              <a:rPr dirty="0" err="1"/>
              <a:t>różne</a:t>
            </a:r>
            <a:r>
              <a:rPr dirty="0"/>
              <a:t> </a:t>
            </a:r>
            <a:r>
              <a:rPr dirty="0" err="1"/>
              <a:t>wydarzenia</a:t>
            </a:r>
            <a:r>
              <a:rPr dirty="0"/>
              <a:t>.</a:t>
            </a:r>
          </a:p>
          <a:p>
            <a:pPr algn="just" defTabSz="429768">
              <a:spcBef>
                <a:spcPts val="1700"/>
              </a:spcBef>
              <a:defRPr sz="2300" b="0">
                <a:latin typeface="Sora Regular ExtraLight"/>
                <a:ea typeface="Sora Regular ExtraLight"/>
                <a:cs typeface="Sora Regular ExtraLight"/>
                <a:sym typeface="Sora Regular ExtraLight"/>
              </a:defRPr>
            </a:pPr>
            <a:r>
              <a:rPr dirty="0" smtClean="0"/>
              <a:t>cd</a:t>
            </a:r>
            <a:r>
              <a:rPr dirty="0"/>
              <a:t>. na </a:t>
            </a:r>
            <a:r>
              <a:rPr dirty="0" err="1"/>
              <a:t>następnej</a:t>
            </a:r>
            <a:r>
              <a:rPr dirty="0"/>
              <a:t> </a:t>
            </a:r>
            <a:r>
              <a:rPr dirty="0" err="1"/>
              <a:t>stronie</a:t>
            </a:r>
            <a:endParaRPr dirty="0"/>
          </a:p>
        </p:txBody>
      </p:sp>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247" name="Publikacja artykułów…"/>
          <p:cNvSpPr txBox="1">
            <a:spLocks noGrp="1"/>
          </p:cNvSpPr>
          <p:nvPr>
            <p:ph type="title"/>
          </p:nvPr>
        </p:nvSpPr>
        <p:spPr>
          <a:xfrm>
            <a:off x="942082" y="1077359"/>
            <a:ext cx="22606614" cy="2202884"/>
          </a:xfrm>
          <a:prstGeom prst="rect">
            <a:avLst/>
          </a:prstGeom>
        </p:spPr>
        <p:txBody>
          <a:bodyPr/>
          <a:lstStyle/>
          <a:p>
            <a:pPr>
              <a:defRPr sz="7500" b="0" spc="-200">
                <a:solidFill>
                  <a:srgbClr val="ED7052"/>
                </a:solidFill>
                <a:latin typeface="Sora Regular Bold"/>
                <a:ea typeface="Sora Regular Bold"/>
                <a:cs typeface="Sora Regular Bold"/>
                <a:sym typeface="Sora Regular Bold"/>
              </a:defRPr>
            </a:pPr>
            <a:r>
              <a:t>Publikacja artykułów</a:t>
            </a:r>
            <a:endParaRPr spc="-150"/>
          </a:p>
          <a:p>
            <a:pPr>
              <a:defRPr sz="5000" b="0" spc="-100">
                <a:solidFill>
                  <a:srgbClr val="ED7052"/>
                </a:solidFill>
                <a:latin typeface="Sora Regular Bold"/>
                <a:ea typeface="Sora Regular Bold"/>
                <a:cs typeface="Sora Regular Bold"/>
                <a:sym typeface="Sora Regular Bold"/>
              </a:defRPr>
            </a:pPr>
            <a:r>
              <a:t>Przykłady</a:t>
            </a:r>
          </a:p>
        </p:txBody>
      </p:sp>
      <p:sp>
        <p:nvSpPr>
          <p:cNvPr id="248" name="15"/>
          <p:cNvSpPr txBox="1"/>
          <p:nvPr/>
        </p:nvSpPr>
        <p:spPr>
          <a:xfrm>
            <a:off x="23401787" y="12729956"/>
            <a:ext cx="485191"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15</a:t>
            </a:r>
          </a:p>
        </p:txBody>
      </p:sp>
      <p:sp>
        <p:nvSpPr>
          <p:cNvPr id="249" name="Park Zdrojowy…"/>
          <p:cNvSpPr txBox="1">
            <a:spLocks noGrp="1"/>
          </p:cNvSpPr>
          <p:nvPr>
            <p:ph type="body" idx="1"/>
          </p:nvPr>
        </p:nvSpPr>
        <p:spPr>
          <a:xfrm>
            <a:off x="1032417" y="3220786"/>
            <a:ext cx="22609008" cy="8954821"/>
          </a:xfrm>
          <a:prstGeom prst="rect">
            <a:avLst/>
          </a:prstGeom>
        </p:spPr>
        <p:txBody>
          <a:bodyPr lIns="50800" tIns="50800" rIns="50800" bIns="50800" numCol="2" spcCol="1130449"/>
          <a:lstStyle/>
          <a:p>
            <a:pPr defTabSz="457200">
              <a:spcBef>
                <a:spcPts val="1800"/>
              </a:spcBef>
              <a:defRPr sz="2500" b="0">
                <a:latin typeface="Sora Regular Bold"/>
                <a:ea typeface="Sora Regular Bold"/>
                <a:cs typeface="Sora Regular Bold"/>
                <a:sym typeface="Sora Regular Bold"/>
              </a:defRPr>
            </a:pPr>
            <a:r>
              <a:rPr dirty="0"/>
              <a:t>Park </a:t>
            </a:r>
            <a:r>
              <a:rPr dirty="0" err="1"/>
              <a:t>Zdrojowy</a:t>
            </a:r>
            <a:endParaRPr dirty="0">
              <a:latin typeface="Sora Regular Regular"/>
              <a:ea typeface="Sora Regular Regular"/>
              <a:cs typeface="Sora Regular Regular"/>
              <a:sym typeface="Sora Regular Regular"/>
            </a:endParaRPr>
          </a:p>
          <a:p>
            <a:pPr algn="just" defTabSz="457200">
              <a:spcBef>
                <a:spcPts val="1800"/>
              </a:spcBef>
              <a:defRPr sz="2500" b="0">
                <a:latin typeface="Sora Regular Regular"/>
                <a:ea typeface="Sora Regular Regular"/>
                <a:cs typeface="Sora Regular Regular"/>
                <a:sym typeface="Sora Regular Regular"/>
              </a:defRPr>
            </a:pPr>
            <a:r>
              <a:rPr dirty="0" err="1"/>
              <a:t>Kolejny</a:t>
            </a:r>
            <a:r>
              <a:rPr dirty="0"/>
              <a:t> park w </a:t>
            </a:r>
            <a:r>
              <a:rPr dirty="0" err="1"/>
              <a:t>naszym</a:t>
            </a:r>
            <a:r>
              <a:rPr dirty="0"/>
              <a:t> </a:t>
            </a:r>
            <a:r>
              <a:rPr dirty="0" err="1"/>
              <a:t>mieście</a:t>
            </a:r>
            <a:r>
              <a:rPr dirty="0"/>
              <a:t> to Park </a:t>
            </a:r>
            <a:r>
              <a:rPr dirty="0" err="1"/>
              <a:t>Chopina</a:t>
            </a:r>
            <a:r>
              <a:rPr dirty="0"/>
              <a:t>. W 2013 roku </a:t>
            </a:r>
            <a:r>
              <a:rPr dirty="0" err="1"/>
              <a:t>został</a:t>
            </a:r>
            <a:r>
              <a:rPr dirty="0"/>
              <a:t> </a:t>
            </a:r>
            <a:r>
              <a:rPr dirty="0" err="1"/>
              <a:t>zmodernizowany</a:t>
            </a:r>
            <a:r>
              <a:rPr dirty="0"/>
              <a:t>. </a:t>
            </a:r>
            <a:r>
              <a:rPr dirty="0" err="1"/>
              <a:t>Odbyło</a:t>
            </a:r>
            <a:r>
              <a:rPr dirty="0"/>
              <a:t> to </a:t>
            </a:r>
            <a:r>
              <a:rPr dirty="0" err="1"/>
              <a:t>się</a:t>
            </a:r>
            <a:r>
              <a:rPr dirty="0"/>
              <a:t> z </a:t>
            </a:r>
            <a:r>
              <a:rPr dirty="0" err="1"/>
              <a:t>poszanowaniem</a:t>
            </a:r>
            <a:r>
              <a:rPr dirty="0"/>
              <a:t> </a:t>
            </a:r>
            <a:r>
              <a:rPr dirty="0" err="1"/>
              <a:t>pierwotnego</a:t>
            </a:r>
            <a:r>
              <a:rPr dirty="0"/>
              <a:t> </a:t>
            </a:r>
            <a:r>
              <a:rPr dirty="0" err="1"/>
              <a:t>przeznaczenia</a:t>
            </a:r>
            <a:r>
              <a:rPr dirty="0"/>
              <a:t> </a:t>
            </a:r>
            <a:r>
              <a:rPr dirty="0" err="1"/>
              <a:t>tego</a:t>
            </a:r>
            <a:r>
              <a:rPr dirty="0"/>
              <a:t> </a:t>
            </a:r>
            <a:r>
              <a:rPr dirty="0" err="1"/>
              <a:t>miejsca</a:t>
            </a:r>
            <a:r>
              <a:rPr dirty="0"/>
              <a:t>, </a:t>
            </a:r>
            <a:r>
              <a:rPr dirty="0" err="1"/>
              <a:t>tj</a:t>
            </a:r>
            <a:r>
              <a:rPr dirty="0"/>
              <a:t>. </a:t>
            </a:r>
            <a:r>
              <a:rPr dirty="0" err="1"/>
              <a:t>cmentarza</a:t>
            </a:r>
            <a:r>
              <a:rPr dirty="0"/>
              <a:t>. Od </a:t>
            </a:r>
            <a:r>
              <a:rPr dirty="0" err="1"/>
              <a:t>lat</a:t>
            </a:r>
            <a:r>
              <a:rPr dirty="0"/>
              <a:t> 30-tych </a:t>
            </a:r>
            <a:r>
              <a:rPr dirty="0" err="1"/>
              <a:t>ubiegłego</a:t>
            </a:r>
            <a:r>
              <a:rPr dirty="0"/>
              <a:t> </a:t>
            </a:r>
            <a:r>
              <a:rPr dirty="0" err="1"/>
              <a:t>stulecia</a:t>
            </a:r>
            <a:r>
              <a:rPr dirty="0"/>
              <a:t> </a:t>
            </a:r>
            <a:r>
              <a:rPr dirty="0" err="1"/>
              <a:t>pełni</a:t>
            </a:r>
            <a:r>
              <a:rPr dirty="0"/>
              <a:t> </a:t>
            </a:r>
            <a:r>
              <a:rPr dirty="0" err="1"/>
              <a:t>rolę</a:t>
            </a:r>
            <a:r>
              <a:rPr dirty="0"/>
              <a:t> </a:t>
            </a:r>
            <a:r>
              <a:rPr dirty="0" err="1"/>
              <a:t>parku</a:t>
            </a:r>
            <a:r>
              <a:rPr dirty="0"/>
              <a:t> </a:t>
            </a:r>
            <a:r>
              <a:rPr dirty="0" err="1"/>
              <a:t>miejskiego</a:t>
            </a:r>
            <a:r>
              <a:rPr dirty="0"/>
              <a:t>. W </a:t>
            </a:r>
            <a:r>
              <a:rPr dirty="0" err="1"/>
              <a:t>parku</a:t>
            </a:r>
            <a:r>
              <a:rPr dirty="0"/>
              <a:t> </a:t>
            </a:r>
            <a:r>
              <a:rPr dirty="0" err="1"/>
              <a:t>tym</a:t>
            </a:r>
            <a:r>
              <a:rPr dirty="0"/>
              <a:t> </a:t>
            </a:r>
            <a:r>
              <a:rPr dirty="0" err="1"/>
              <a:t>uporządkowana</a:t>
            </a:r>
            <a:r>
              <a:rPr dirty="0"/>
              <a:t> </a:t>
            </a:r>
            <a:r>
              <a:rPr dirty="0" err="1"/>
              <a:t>została</a:t>
            </a:r>
            <a:r>
              <a:rPr dirty="0"/>
              <a:t> </a:t>
            </a:r>
            <a:r>
              <a:rPr dirty="0" err="1"/>
              <a:t>zieleń</a:t>
            </a:r>
            <a:r>
              <a:rPr dirty="0"/>
              <a:t>, </a:t>
            </a:r>
            <a:r>
              <a:rPr dirty="0" err="1"/>
              <a:t>powstały</a:t>
            </a:r>
            <a:r>
              <a:rPr dirty="0"/>
              <a:t> </a:t>
            </a:r>
            <a:r>
              <a:rPr dirty="0" err="1"/>
              <a:t>komfortowe</a:t>
            </a:r>
            <a:r>
              <a:rPr dirty="0"/>
              <a:t> do </a:t>
            </a:r>
            <a:r>
              <a:rPr dirty="0" err="1"/>
              <a:t>spacerowania</a:t>
            </a:r>
            <a:r>
              <a:rPr dirty="0"/>
              <a:t> </a:t>
            </a:r>
            <a:r>
              <a:rPr dirty="0" err="1"/>
              <a:t>aleje</a:t>
            </a:r>
            <a:r>
              <a:rPr dirty="0"/>
              <a:t>, </a:t>
            </a:r>
            <a:r>
              <a:rPr dirty="0" err="1"/>
              <a:t>zlokalizowano</a:t>
            </a:r>
            <a:r>
              <a:rPr dirty="0"/>
              <a:t> w </a:t>
            </a:r>
            <a:r>
              <a:rPr dirty="0" err="1"/>
              <a:t>nim</a:t>
            </a:r>
            <a:r>
              <a:rPr dirty="0"/>
              <a:t> </a:t>
            </a:r>
            <a:r>
              <a:rPr dirty="0" err="1"/>
              <a:t>budynek</a:t>
            </a:r>
            <a:r>
              <a:rPr dirty="0"/>
              <a:t> z </a:t>
            </a:r>
            <a:r>
              <a:rPr dirty="0" err="1"/>
              <a:t>funkcją</a:t>
            </a:r>
            <a:r>
              <a:rPr dirty="0"/>
              <a:t> </a:t>
            </a:r>
            <a:r>
              <a:rPr dirty="0" err="1"/>
              <a:t>biura</a:t>
            </a:r>
            <a:r>
              <a:rPr dirty="0"/>
              <a:t>, </a:t>
            </a:r>
            <a:r>
              <a:rPr dirty="0" err="1"/>
              <a:t>toalet</a:t>
            </a:r>
            <a:r>
              <a:rPr dirty="0"/>
              <a:t>, ale </a:t>
            </a:r>
            <a:r>
              <a:rPr dirty="0" err="1"/>
              <a:t>także</a:t>
            </a:r>
            <a:r>
              <a:rPr dirty="0"/>
              <a:t> </a:t>
            </a:r>
            <a:r>
              <a:rPr dirty="0" err="1"/>
              <a:t>pomieszczeniem</a:t>
            </a:r>
            <a:r>
              <a:rPr dirty="0"/>
              <a:t> </a:t>
            </a:r>
            <a:r>
              <a:rPr dirty="0" err="1"/>
              <a:t>wystawowym</a:t>
            </a:r>
            <a:r>
              <a:rPr dirty="0"/>
              <a:t>, </a:t>
            </a:r>
            <a:r>
              <a:rPr dirty="0" err="1"/>
              <a:t>gdzie</a:t>
            </a:r>
            <a:r>
              <a:rPr dirty="0"/>
              <a:t> </a:t>
            </a:r>
            <a:r>
              <a:rPr dirty="0" err="1"/>
              <a:t>dawniej</a:t>
            </a:r>
            <a:r>
              <a:rPr dirty="0"/>
              <a:t> </a:t>
            </a:r>
            <a:r>
              <a:rPr dirty="0" err="1"/>
              <a:t>mieścił</a:t>
            </a:r>
            <a:r>
              <a:rPr dirty="0"/>
              <a:t> </a:t>
            </a:r>
            <a:r>
              <a:rPr dirty="0" err="1"/>
              <a:t>się</a:t>
            </a:r>
            <a:r>
              <a:rPr dirty="0"/>
              <a:t> </a:t>
            </a:r>
            <a:r>
              <a:rPr dirty="0" err="1"/>
              <a:t>klub</a:t>
            </a:r>
            <a:r>
              <a:rPr dirty="0"/>
              <a:t> </a:t>
            </a:r>
            <a:r>
              <a:rPr dirty="0" err="1"/>
              <a:t>brydżowy</a:t>
            </a:r>
            <a:r>
              <a:rPr dirty="0"/>
              <a:t>. </a:t>
            </a:r>
            <a:r>
              <a:rPr dirty="0" err="1"/>
              <a:t>Cały</a:t>
            </a:r>
            <a:r>
              <a:rPr dirty="0"/>
              <a:t> park </a:t>
            </a:r>
            <a:r>
              <a:rPr dirty="0" err="1"/>
              <a:t>został</a:t>
            </a:r>
            <a:r>
              <a:rPr dirty="0"/>
              <a:t> </a:t>
            </a:r>
            <a:r>
              <a:rPr dirty="0" err="1"/>
              <a:t>zmodernizowany</a:t>
            </a:r>
            <a:r>
              <a:rPr dirty="0"/>
              <a:t> na podstawie </a:t>
            </a:r>
            <a:r>
              <a:rPr dirty="0" err="1"/>
              <a:t>konkursu</a:t>
            </a:r>
            <a:r>
              <a:rPr dirty="0"/>
              <a:t> </a:t>
            </a:r>
            <a:r>
              <a:rPr dirty="0" err="1"/>
              <a:t>architektonicznego</a:t>
            </a:r>
            <a:r>
              <a:rPr dirty="0"/>
              <a:t> </a:t>
            </a:r>
            <a:r>
              <a:rPr dirty="0" err="1"/>
              <a:t>i</a:t>
            </a:r>
            <a:r>
              <a:rPr dirty="0"/>
              <a:t> </a:t>
            </a:r>
            <a:r>
              <a:rPr dirty="0" err="1"/>
              <a:t>wymagał</a:t>
            </a:r>
            <a:r>
              <a:rPr dirty="0"/>
              <a:t> </a:t>
            </a:r>
            <a:r>
              <a:rPr dirty="0" err="1"/>
              <a:t>wiele</a:t>
            </a:r>
            <a:r>
              <a:rPr dirty="0"/>
              <a:t> </a:t>
            </a:r>
            <a:r>
              <a:rPr dirty="0" err="1"/>
              <a:t>zabiegów</a:t>
            </a:r>
            <a:r>
              <a:rPr dirty="0"/>
              <a:t> aby </a:t>
            </a:r>
            <a:r>
              <a:rPr dirty="0" err="1"/>
              <a:t>stał</a:t>
            </a:r>
            <a:r>
              <a:rPr dirty="0"/>
              <a:t> </a:t>
            </a:r>
            <a:r>
              <a:rPr dirty="0" err="1"/>
              <a:t>się</a:t>
            </a:r>
            <a:r>
              <a:rPr dirty="0"/>
              <a:t> </a:t>
            </a:r>
            <a:r>
              <a:rPr dirty="0" err="1"/>
              <a:t>przyjazny</a:t>
            </a:r>
            <a:r>
              <a:rPr dirty="0"/>
              <a:t> dla </a:t>
            </a:r>
            <a:r>
              <a:rPr dirty="0" err="1"/>
              <a:t>mieszkańców</a:t>
            </a:r>
            <a:r>
              <a:rPr dirty="0"/>
              <a:t>, </a:t>
            </a:r>
            <a:r>
              <a:rPr dirty="0" err="1"/>
              <a:t>bardziej</a:t>
            </a:r>
            <a:r>
              <a:rPr dirty="0"/>
              <a:t> </a:t>
            </a:r>
            <a:r>
              <a:rPr dirty="0" err="1"/>
              <a:t>słoneczny</a:t>
            </a:r>
            <a:r>
              <a:rPr dirty="0"/>
              <a:t> </a:t>
            </a:r>
            <a:br>
              <a:rPr dirty="0"/>
            </a:br>
            <a:r>
              <a:rPr dirty="0" err="1"/>
              <a:t>i</a:t>
            </a:r>
            <a:r>
              <a:rPr dirty="0"/>
              <a:t> </a:t>
            </a:r>
            <a:r>
              <a:rPr dirty="0" err="1"/>
              <a:t>wyposażony</a:t>
            </a:r>
            <a:r>
              <a:rPr dirty="0"/>
              <a:t> w </a:t>
            </a:r>
            <a:r>
              <a:rPr dirty="0" err="1"/>
              <a:t>dobrą</a:t>
            </a:r>
            <a:r>
              <a:rPr dirty="0"/>
              <a:t> </a:t>
            </a:r>
            <a:r>
              <a:rPr dirty="0" err="1"/>
              <a:t>infrastrukturę</a:t>
            </a:r>
            <a:r>
              <a:rPr dirty="0"/>
              <a:t>.</a:t>
            </a:r>
          </a:p>
          <a:p>
            <a:pPr algn="just" defTabSz="457200">
              <a:spcBef>
                <a:spcPts val="1800"/>
              </a:spcBef>
              <a:defRPr sz="2500" b="0">
                <a:latin typeface="Sora Regular Bold"/>
                <a:ea typeface="Sora Regular Bold"/>
                <a:cs typeface="Sora Regular Bold"/>
                <a:sym typeface="Sora Regular Bold"/>
              </a:defRPr>
            </a:pPr>
            <a:r>
              <a:rPr dirty="0"/>
              <a:t>Place </a:t>
            </a:r>
            <a:r>
              <a:rPr dirty="0" err="1"/>
              <a:t>miejski</a:t>
            </a:r>
            <a:endParaRPr dirty="0">
              <a:latin typeface="Sora Regular Regular"/>
              <a:ea typeface="Sora Regular Regular"/>
              <a:cs typeface="Sora Regular Regular"/>
              <a:sym typeface="Sora Regular Regular"/>
            </a:endParaRPr>
          </a:p>
          <a:p>
            <a:pPr algn="just" defTabSz="457200">
              <a:spcBef>
                <a:spcPts val="1800"/>
              </a:spcBef>
              <a:defRPr sz="2500" b="0">
                <a:latin typeface="Sora Regular Regular"/>
                <a:ea typeface="Sora Regular Regular"/>
                <a:cs typeface="Sora Regular Regular"/>
                <a:sym typeface="Sora Regular Regular"/>
              </a:defRPr>
            </a:pPr>
            <a:r>
              <a:rPr dirty="0"/>
              <a:t>Place </a:t>
            </a:r>
            <a:r>
              <a:rPr dirty="0" err="1"/>
              <a:t>miejskie</a:t>
            </a:r>
            <a:r>
              <a:rPr dirty="0"/>
              <a:t> w Świnoujściu to </a:t>
            </a:r>
            <a:r>
              <a:rPr dirty="0" err="1"/>
              <a:t>Plac</a:t>
            </a:r>
            <a:r>
              <a:rPr dirty="0"/>
              <a:t> </a:t>
            </a:r>
            <a:r>
              <a:rPr dirty="0" err="1"/>
              <a:t>Wolności</a:t>
            </a:r>
            <a:r>
              <a:rPr dirty="0"/>
              <a:t>, </a:t>
            </a:r>
            <a:r>
              <a:rPr dirty="0" err="1"/>
              <a:t>Plac</a:t>
            </a:r>
            <a:r>
              <a:rPr dirty="0"/>
              <a:t> </a:t>
            </a:r>
            <a:r>
              <a:rPr dirty="0" err="1"/>
              <a:t>Słowiański</a:t>
            </a:r>
            <a:r>
              <a:rPr dirty="0"/>
              <a:t> </a:t>
            </a:r>
            <a:r>
              <a:rPr dirty="0" err="1"/>
              <a:t>i</a:t>
            </a:r>
            <a:r>
              <a:rPr dirty="0"/>
              <a:t> </a:t>
            </a:r>
            <a:r>
              <a:rPr dirty="0" err="1"/>
              <a:t>Plac</a:t>
            </a:r>
            <a:r>
              <a:rPr dirty="0"/>
              <a:t> </a:t>
            </a:r>
            <a:r>
              <a:rPr dirty="0" err="1"/>
              <a:t>Borowskiego</a:t>
            </a:r>
            <a:r>
              <a:rPr dirty="0"/>
              <a:t>. </a:t>
            </a:r>
            <a:r>
              <a:rPr dirty="0" err="1"/>
              <a:t>Wszystkie</a:t>
            </a:r>
            <a:r>
              <a:rPr dirty="0"/>
              <a:t> w </a:t>
            </a:r>
            <a:r>
              <a:rPr dirty="0" err="1"/>
              <a:t>ciągu</a:t>
            </a:r>
            <a:r>
              <a:rPr dirty="0"/>
              <a:t> </a:t>
            </a:r>
            <a:r>
              <a:rPr dirty="0" err="1"/>
              <a:t>ostatnich</a:t>
            </a:r>
            <a:r>
              <a:rPr dirty="0"/>
              <a:t> </a:t>
            </a:r>
            <a:r>
              <a:rPr dirty="0" err="1"/>
              <a:t>kilkunastu</a:t>
            </a:r>
            <a:r>
              <a:rPr dirty="0"/>
              <a:t> </a:t>
            </a:r>
            <a:r>
              <a:rPr dirty="0" err="1"/>
              <a:t>lat</a:t>
            </a:r>
            <a:r>
              <a:rPr dirty="0"/>
              <a:t> </a:t>
            </a:r>
            <a:r>
              <a:rPr dirty="0" err="1"/>
              <a:t>zostały</a:t>
            </a:r>
            <a:r>
              <a:rPr dirty="0"/>
              <a:t> </a:t>
            </a:r>
            <a:r>
              <a:rPr dirty="0" err="1"/>
              <a:t>zmodernizowane</a:t>
            </a:r>
            <a:r>
              <a:rPr dirty="0"/>
              <a:t> </a:t>
            </a:r>
            <a:r>
              <a:rPr dirty="0" err="1"/>
              <a:t>i</a:t>
            </a:r>
            <a:r>
              <a:rPr dirty="0"/>
              <a:t> </a:t>
            </a:r>
            <a:r>
              <a:rPr dirty="0" err="1"/>
              <a:t>tworzą</a:t>
            </a:r>
            <a:r>
              <a:rPr dirty="0"/>
              <a:t> </a:t>
            </a:r>
            <a:r>
              <a:rPr dirty="0" err="1"/>
              <a:t>przyjemną</a:t>
            </a:r>
            <a:r>
              <a:rPr dirty="0"/>
              <a:t> </a:t>
            </a:r>
            <a:r>
              <a:rPr dirty="0" err="1"/>
              <a:t>atmosferę</a:t>
            </a:r>
            <a:r>
              <a:rPr dirty="0"/>
              <a:t> </a:t>
            </a:r>
            <a:r>
              <a:rPr dirty="0" err="1"/>
              <a:t>oraz</a:t>
            </a:r>
            <a:r>
              <a:rPr dirty="0"/>
              <a:t> </a:t>
            </a:r>
            <a:r>
              <a:rPr dirty="0" err="1"/>
              <a:t>są</a:t>
            </a:r>
            <a:r>
              <a:rPr dirty="0"/>
              <a:t> </a:t>
            </a:r>
            <a:r>
              <a:rPr dirty="0" err="1"/>
              <a:t>ulubionym</a:t>
            </a:r>
            <a:r>
              <a:rPr dirty="0"/>
              <a:t> </a:t>
            </a:r>
            <a:r>
              <a:rPr dirty="0" err="1"/>
              <a:t>miejscem</a:t>
            </a:r>
            <a:r>
              <a:rPr dirty="0"/>
              <a:t> </a:t>
            </a:r>
            <a:r>
              <a:rPr dirty="0" err="1"/>
              <a:t>spotkań</a:t>
            </a:r>
            <a:r>
              <a:rPr dirty="0"/>
              <a:t> dla </a:t>
            </a:r>
            <a:r>
              <a:rPr dirty="0" err="1"/>
              <a:t>mieszkańców</a:t>
            </a:r>
            <a:r>
              <a:rPr dirty="0"/>
              <a:t>.</a:t>
            </a:r>
          </a:p>
          <a:p>
            <a:pPr algn="just" defTabSz="457200">
              <a:spcBef>
                <a:spcPts val="1800"/>
              </a:spcBef>
              <a:defRPr sz="2500" b="0">
                <a:latin typeface="Sora Regular Regular"/>
                <a:ea typeface="Sora Regular Regular"/>
                <a:cs typeface="Sora Regular Regular"/>
                <a:sym typeface="Sora Regular Regular"/>
              </a:defRPr>
            </a:pPr>
            <a:r>
              <a:rPr dirty="0" err="1"/>
              <a:t>Plac</a:t>
            </a:r>
            <a:r>
              <a:rPr dirty="0"/>
              <a:t> </a:t>
            </a:r>
            <a:r>
              <a:rPr dirty="0" err="1"/>
              <a:t>Wolności</a:t>
            </a:r>
            <a:r>
              <a:rPr dirty="0"/>
              <a:t> </a:t>
            </a:r>
            <a:r>
              <a:rPr dirty="0" err="1"/>
              <a:t>był</a:t>
            </a:r>
            <a:r>
              <a:rPr dirty="0"/>
              <a:t> </a:t>
            </a:r>
            <a:r>
              <a:rPr dirty="0" err="1"/>
              <a:t>tym</a:t>
            </a:r>
            <a:r>
              <a:rPr dirty="0"/>
              <a:t> </a:t>
            </a:r>
            <a:r>
              <a:rPr dirty="0" err="1"/>
              <a:t>placem</a:t>
            </a:r>
            <a:r>
              <a:rPr dirty="0"/>
              <a:t>, </a:t>
            </a:r>
            <a:r>
              <a:rPr dirty="0" err="1"/>
              <a:t>który</a:t>
            </a:r>
            <a:r>
              <a:rPr dirty="0"/>
              <a:t> </a:t>
            </a:r>
            <a:r>
              <a:rPr dirty="0" err="1"/>
              <a:t>wymagał</a:t>
            </a:r>
            <a:r>
              <a:rPr dirty="0"/>
              <a:t> </a:t>
            </a:r>
            <a:r>
              <a:rPr dirty="0" err="1"/>
              <a:t>największych</a:t>
            </a:r>
            <a:r>
              <a:rPr dirty="0"/>
              <a:t> </a:t>
            </a:r>
            <a:r>
              <a:rPr dirty="0" err="1"/>
              <a:t>nakładów</a:t>
            </a:r>
            <a:r>
              <a:rPr dirty="0"/>
              <a:t> </a:t>
            </a:r>
            <a:r>
              <a:rPr dirty="0" err="1"/>
              <a:t>ze</a:t>
            </a:r>
            <a:r>
              <a:rPr dirty="0"/>
              <a:t> </a:t>
            </a:r>
            <a:r>
              <a:rPr dirty="0" err="1"/>
              <a:t>strony</a:t>
            </a:r>
            <a:r>
              <a:rPr dirty="0"/>
              <a:t> miasta. </a:t>
            </a:r>
            <a:r>
              <a:rPr dirty="0" err="1"/>
              <a:t>Przed</a:t>
            </a:r>
            <a:r>
              <a:rPr dirty="0"/>
              <a:t> </a:t>
            </a:r>
            <a:r>
              <a:rPr dirty="0" err="1"/>
              <a:t>przebudową</a:t>
            </a:r>
            <a:r>
              <a:rPr dirty="0"/>
              <a:t> </a:t>
            </a:r>
            <a:r>
              <a:rPr dirty="0" err="1"/>
              <a:t>funkcjonował</a:t>
            </a:r>
            <a:r>
              <a:rPr dirty="0"/>
              <a:t> w </a:t>
            </a:r>
            <a:r>
              <a:rPr dirty="0" err="1"/>
              <a:t>zmienionej</a:t>
            </a:r>
            <a:r>
              <a:rPr dirty="0"/>
              <a:t> w </a:t>
            </a:r>
            <a:r>
              <a:rPr dirty="0" err="1"/>
              <a:t>stosunku</a:t>
            </a:r>
            <a:r>
              <a:rPr dirty="0"/>
              <a:t> do </a:t>
            </a:r>
            <a:r>
              <a:rPr dirty="0" err="1"/>
              <a:t>pierwotnej</a:t>
            </a:r>
            <a:r>
              <a:rPr dirty="0"/>
              <a:t> </a:t>
            </a:r>
            <a:r>
              <a:rPr dirty="0" err="1"/>
              <a:t>przedwojennej</a:t>
            </a:r>
            <a:r>
              <a:rPr dirty="0"/>
              <a:t> </a:t>
            </a:r>
            <a:r>
              <a:rPr dirty="0" err="1"/>
              <a:t>funkcji</a:t>
            </a:r>
            <a:r>
              <a:rPr dirty="0"/>
              <a:t>. </a:t>
            </a:r>
            <a:r>
              <a:rPr dirty="0" err="1"/>
              <a:t>Służył</a:t>
            </a:r>
            <a:r>
              <a:rPr dirty="0"/>
              <a:t> </a:t>
            </a:r>
            <a:r>
              <a:rPr dirty="0" err="1"/>
              <a:t>jako</a:t>
            </a:r>
            <a:r>
              <a:rPr dirty="0"/>
              <a:t> rondo dla </a:t>
            </a:r>
            <a:r>
              <a:rPr dirty="0" err="1"/>
              <a:t>samochodów</a:t>
            </a:r>
            <a:r>
              <a:rPr dirty="0"/>
              <a:t>. </a:t>
            </a:r>
            <a:r>
              <a:rPr dirty="0" err="1"/>
              <a:t>Miasto</a:t>
            </a:r>
            <a:r>
              <a:rPr dirty="0"/>
              <a:t> </a:t>
            </a:r>
            <a:r>
              <a:rPr dirty="0" err="1"/>
              <a:t>postanowiło</a:t>
            </a:r>
            <a:r>
              <a:rPr dirty="0"/>
              <a:t> </a:t>
            </a:r>
            <a:r>
              <a:rPr dirty="0" err="1"/>
              <a:t>przywrócić</a:t>
            </a:r>
            <a:r>
              <a:rPr dirty="0"/>
              <a:t> mu </a:t>
            </a:r>
            <a:r>
              <a:rPr dirty="0" err="1"/>
              <a:t>historyczną</a:t>
            </a:r>
            <a:r>
              <a:rPr dirty="0"/>
              <a:t> </a:t>
            </a:r>
            <a:r>
              <a:rPr dirty="0" err="1"/>
              <a:t>funkcję</a:t>
            </a:r>
            <a:r>
              <a:rPr dirty="0"/>
              <a:t> </a:t>
            </a:r>
            <a:r>
              <a:rPr dirty="0" err="1"/>
              <a:t>placu</a:t>
            </a:r>
            <a:r>
              <a:rPr dirty="0"/>
              <a:t> </a:t>
            </a:r>
            <a:r>
              <a:rPr dirty="0" err="1"/>
              <a:t>miejskiego</a:t>
            </a:r>
            <a:r>
              <a:rPr dirty="0"/>
              <a:t>, </a:t>
            </a:r>
            <a:r>
              <a:rPr dirty="0" err="1"/>
              <a:t>szczególnie</a:t>
            </a:r>
            <a:r>
              <a:rPr dirty="0"/>
              <a:t>, że </a:t>
            </a:r>
            <a:r>
              <a:rPr dirty="0" err="1"/>
              <a:t>układ</a:t>
            </a:r>
            <a:r>
              <a:rPr dirty="0"/>
              <a:t> </a:t>
            </a:r>
            <a:r>
              <a:rPr dirty="0" err="1"/>
              <a:t>zabudowy</a:t>
            </a:r>
            <a:r>
              <a:rPr dirty="0"/>
              <a:t> </a:t>
            </a:r>
            <a:r>
              <a:rPr dirty="0" err="1"/>
              <a:t>jednoznacznie</a:t>
            </a:r>
            <a:r>
              <a:rPr dirty="0"/>
              <a:t> </a:t>
            </a:r>
            <a:r>
              <a:rPr dirty="0" err="1"/>
              <a:t>taki</a:t>
            </a:r>
            <a:r>
              <a:rPr dirty="0"/>
              <a:t> </a:t>
            </a:r>
            <a:r>
              <a:rPr dirty="0" err="1"/>
              <a:t>charakter</a:t>
            </a:r>
            <a:r>
              <a:rPr dirty="0"/>
              <a:t> mu </a:t>
            </a:r>
            <a:r>
              <a:rPr dirty="0" err="1"/>
              <a:t>nadaje</a:t>
            </a:r>
            <a:r>
              <a:rPr dirty="0"/>
              <a:t>. </a:t>
            </a:r>
            <a:r>
              <a:rPr dirty="0" err="1">
                <a:latin typeface="Sora Regular Bold"/>
                <a:ea typeface="Sora Regular Bold"/>
                <a:cs typeface="Sora Regular Bold"/>
                <a:sym typeface="Sora Regular Bold"/>
              </a:rPr>
              <a:t>Bardzo</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dokładnie</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przeanalizowano</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układ</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komunikacyjny</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który</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wymagał</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przeorganizowania</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Szeroko</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omawiane</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były</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warianty</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ograniczenia</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ruchu</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między</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Placami</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Wolności</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i</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Słowiańskim</a:t>
            </a:r>
            <a:r>
              <a:rPr dirty="0">
                <a:latin typeface="Sora Regular Bold"/>
                <a:ea typeface="Sora Regular Bold"/>
                <a:cs typeface="Sora Regular Bold"/>
                <a:sym typeface="Sora Regular Bold"/>
              </a:rPr>
              <a:t>, aby </a:t>
            </a:r>
            <a:r>
              <a:rPr dirty="0" err="1">
                <a:latin typeface="Sora Regular Bold"/>
                <a:ea typeface="Sora Regular Bold"/>
                <a:cs typeface="Sora Regular Bold"/>
                <a:sym typeface="Sora Regular Bold"/>
              </a:rPr>
              <a:t>stworzyć</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uspokojoną</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strefę</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pieszą</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czy</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też</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wariant</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utworzenia</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deptaku</a:t>
            </a:r>
            <a:r>
              <a:rPr dirty="0">
                <a:latin typeface="Sora Regular Bold"/>
                <a:ea typeface="Sora Regular Bold"/>
                <a:cs typeface="Sora Regular Bold"/>
                <a:sym typeface="Sora Regular Bold"/>
              </a:rPr>
              <a:t> na </a:t>
            </a:r>
            <a:r>
              <a:rPr dirty="0" err="1">
                <a:latin typeface="Sora Regular Bold"/>
                <a:ea typeface="Sora Regular Bold"/>
                <a:cs typeface="Sora Regular Bold"/>
                <a:sym typeface="Sora Regular Bold"/>
              </a:rPr>
              <a:t>Wybrzeżu</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Władysława</a:t>
            </a:r>
            <a:r>
              <a:rPr dirty="0">
                <a:latin typeface="Sora Regular Bold"/>
                <a:ea typeface="Sora Regular Bold"/>
                <a:cs typeface="Sora Regular Bold"/>
                <a:sym typeface="Sora Regular Bold"/>
              </a:rPr>
              <a:t> IV, a </a:t>
            </a:r>
            <a:r>
              <a:rPr dirty="0" err="1">
                <a:latin typeface="Sora Regular Bold"/>
                <a:ea typeface="Sora Regular Bold"/>
                <a:cs typeface="Sora Regular Bold"/>
                <a:sym typeface="Sora Regular Bold"/>
              </a:rPr>
              <a:t>ruch</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kołowy</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pozostawić</a:t>
            </a:r>
            <a:r>
              <a:rPr dirty="0">
                <a:latin typeface="Sora Regular Bold"/>
                <a:ea typeface="Sora Regular Bold"/>
                <a:cs typeface="Sora Regular Bold"/>
                <a:sym typeface="Sora Regular Bold"/>
              </a:rPr>
              <a:t> w </a:t>
            </a:r>
            <a:r>
              <a:rPr dirty="0" err="1">
                <a:latin typeface="Sora Regular Bold"/>
                <a:ea typeface="Sora Regular Bold"/>
                <a:cs typeface="Sora Regular Bold"/>
                <a:sym typeface="Sora Regular Bold"/>
              </a:rPr>
              <a:t>całości</a:t>
            </a:r>
            <a:r>
              <a:rPr dirty="0">
                <a:latin typeface="Sora Regular Bold"/>
                <a:ea typeface="Sora Regular Bold"/>
                <a:cs typeface="Sora Regular Bold"/>
                <a:sym typeface="Sora Regular Bold"/>
              </a:rPr>
              <a:t> na </a:t>
            </a:r>
            <a:r>
              <a:rPr dirty="0" err="1">
                <a:latin typeface="Sora Regular Bold"/>
                <a:ea typeface="Sora Regular Bold"/>
                <a:cs typeface="Sora Regular Bold"/>
                <a:sym typeface="Sora Regular Bold"/>
              </a:rPr>
              <a:t>Armii</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Krajowej</a:t>
            </a:r>
            <a:r>
              <a:rPr dirty="0">
                <a:latin typeface="Sora Regular Bold"/>
                <a:ea typeface="Sora Regular Bold"/>
                <a:cs typeface="Sora Regular Bold"/>
                <a:sym typeface="Sora Regular Bold"/>
              </a:rPr>
              <a:t>.</a:t>
            </a:r>
            <a:r>
              <a:rPr dirty="0"/>
              <a:t> W </a:t>
            </a:r>
            <a:r>
              <a:rPr dirty="0" err="1"/>
              <a:t>związku</a:t>
            </a:r>
            <a:r>
              <a:rPr dirty="0"/>
              <a:t> z </a:t>
            </a:r>
            <a:r>
              <a:rPr dirty="0" err="1"/>
              <a:t>tym</a:t>
            </a:r>
            <a:r>
              <a:rPr dirty="0"/>
              <a:t>, że </a:t>
            </a:r>
            <a:r>
              <a:rPr dirty="0" err="1"/>
              <a:t>była</a:t>
            </a:r>
            <a:r>
              <a:rPr dirty="0"/>
              <a:t> </a:t>
            </a:r>
            <a:r>
              <a:rPr dirty="0" err="1"/>
              <a:t>podobna</a:t>
            </a:r>
            <a:r>
              <a:rPr dirty="0"/>
              <a:t> </a:t>
            </a:r>
            <a:r>
              <a:rPr dirty="0" err="1"/>
              <a:t>ilość</a:t>
            </a:r>
            <a:r>
              <a:rPr dirty="0"/>
              <a:t> </a:t>
            </a:r>
            <a:r>
              <a:rPr dirty="0" err="1"/>
              <a:t>zwolenników</a:t>
            </a:r>
            <a:r>
              <a:rPr dirty="0"/>
              <a:t> </a:t>
            </a:r>
            <a:r>
              <a:rPr dirty="0" err="1"/>
              <a:t>obu</a:t>
            </a:r>
            <a:r>
              <a:rPr dirty="0"/>
              <a:t> </a:t>
            </a:r>
            <a:r>
              <a:rPr dirty="0" err="1"/>
              <a:t>wariantów</a:t>
            </a:r>
            <a:r>
              <a:rPr dirty="0"/>
              <a:t>, </a:t>
            </a:r>
            <a:r>
              <a:rPr dirty="0" err="1"/>
              <a:t>Miasto</a:t>
            </a:r>
            <a:r>
              <a:rPr dirty="0"/>
              <a:t> Świnoujście </a:t>
            </a:r>
            <a:r>
              <a:rPr dirty="0" err="1"/>
              <a:t>postanowiło</a:t>
            </a:r>
            <a:r>
              <a:rPr dirty="0"/>
              <a:t> </a:t>
            </a:r>
            <a:r>
              <a:rPr dirty="0" err="1"/>
              <a:t>przyjąć</a:t>
            </a:r>
            <a:r>
              <a:rPr dirty="0"/>
              <a:t> </a:t>
            </a:r>
            <a:r>
              <a:rPr dirty="0" err="1"/>
              <a:t>wariant</a:t>
            </a:r>
            <a:r>
              <a:rPr dirty="0"/>
              <a:t> </a:t>
            </a:r>
            <a:r>
              <a:rPr dirty="0" err="1"/>
              <a:t>pośredni</a:t>
            </a:r>
            <a:r>
              <a:rPr dirty="0"/>
              <a:t> </a:t>
            </a:r>
            <a:r>
              <a:rPr dirty="0" err="1"/>
              <a:t>i</a:t>
            </a:r>
            <a:r>
              <a:rPr dirty="0"/>
              <a:t> </a:t>
            </a:r>
            <a:r>
              <a:rPr dirty="0" err="1"/>
              <a:t>ograniczyć</a:t>
            </a:r>
            <a:r>
              <a:rPr dirty="0"/>
              <a:t> </a:t>
            </a:r>
            <a:r>
              <a:rPr dirty="0" err="1"/>
              <a:t>ruch</a:t>
            </a:r>
            <a:r>
              <a:rPr dirty="0"/>
              <a:t> </a:t>
            </a:r>
            <a:r>
              <a:rPr dirty="0" err="1"/>
              <a:t>samochodowy</a:t>
            </a:r>
            <a:r>
              <a:rPr dirty="0"/>
              <a:t> na </a:t>
            </a:r>
            <a:r>
              <a:rPr dirty="0" err="1"/>
              <a:t>obu</a:t>
            </a:r>
            <a:r>
              <a:rPr dirty="0"/>
              <a:t> </a:t>
            </a:r>
            <a:r>
              <a:rPr dirty="0" err="1"/>
              <a:t>ulicach</a:t>
            </a:r>
            <a:r>
              <a:rPr dirty="0"/>
              <a:t> </a:t>
            </a:r>
            <a:r>
              <a:rPr dirty="0" err="1"/>
              <a:t>poprzez</a:t>
            </a:r>
            <a:r>
              <a:rPr dirty="0"/>
              <a:t> </a:t>
            </a:r>
            <a:r>
              <a:rPr dirty="0" err="1"/>
              <a:t>utworzenie</a:t>
            </a:r>
            <a:r>
              <a:rPr dirty="0"/>
              <a:t> </a:t>
            </a:r>
            <a:r>
              <a:rPr dirty="0" err="1"/>
              <a:t>ich</a:t>
            </a:r>
            <a:r>
              <a:rPr dirty="0"/>
              <a:t> </a:t>
            </a:r>
            <a:r>
              <a:rPr dirty="0" err="1"/>
              <a:t>jednokierunkowymi</a:t>
            </a:r>
            <a:r>
              <a:rPr dirty="0"/>
              <a:t>, </a:t>
            </a:r>
            <a:r>
              <a:rPr dirty="0" err="1"/>
              <a:t>nie</a:t>
            </a:r>
            <a:r>
              <a:rPr dirty="0"/>
              <a:t> </a:t>
            </a:r>
            <a:r>
              <a:rPr dirty="0" err="1"/>
              <a:t>zamykając</a:t>
            </a:r>
            <a:r>
              <a:rPr dirty="0"/>
              <a:t> </a:t>
            </a:r>
            <a:r>
              <a:rPr dirty="0" err="1"/>
              <a:t>tym</a:t>
            </a:r>
            <a:r>
              <a:rPr dirty="0"/>
              <a:t> </a:t>
            </a:r>
            <a:r>
              <a:rPr dirty="0" err="1"/>
              <a:t>samym</a:t>
            </a:r>
            <a:r>
              <a:rPr dirty="0"/>
              <a:t> </a:t>
            </a:r>
            <a:r>
              <a:rPr dirty="0" err="1"/>
              <a:t>żadnej</a:t>
            </a:r>
            <a:r>
              <a:rPr dirty="0"/>
              <a:t> z </a:t>
            </a:r>
            <a:r>
              <a:rPr dirty="0" err="1"/>
              <a:t>nich</a:t>
            </a:r>
            <a:r>
              <a:rPr dirty="0"/>
              <a:t>.</a:t>
            </a:r>
          </a:p>
          <a:p>
            <a:pPr algn="just" defTabSz="457200">
              <a:spcBef>
                <a:spcPts val="1800"/>
              </a:spcBef>
              <a:defRPr sz="2500" b="0">
                <a:latin typeface="Sora Regular ExtraLight"/>
                <a:ea typeface="Sora Regular ExtraLight"/>
                <a:cs typeface="Sora Regular ExtraLight"/>
                <a:sym typeface="Sora Regular ExtraLight"/>
              </a:defRPr>
            </a:pPr>
            <a:r>
              <a:rPr smtClean="0"/>
              <a:t>cd</a:t>
            </a:r>
            <a:r>
              <a:rPr dirty="0"/>
              <a:t>. na </a:t>
            </a:r>
            <a:r>
              <a:rPr dirty="0" err="1"/>
              <a:t>następnej</a:t>
            </a:r>
            <a:r>
              <a:rPr dirty="0"/>
              <a:t> </a:t>
            </a:r>
            <a:r>
              <a:rPr dirty="0" err="1"/>
              <a:t>stronie</a:t>
            </a:r>
            <a:endParaRPr dirty="0"/>
          </a:p>
        </p:txBody>
      </p:sp>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252" name="Publikacja artykułów…"/>
          <p:cNvSpPr txBox="1">
            <a:spLocks noGrp="1"/>
          </p:cNvSpPr>
          <p:nvPr>
            <p:ph type="title"/>
          </p:nvPr>
        </p:nvSpPr>
        <p:spPr>
          <a:xfrm>
            <a:off x="942082" y="1077359"/>
            <a:ext cx="22606614" cy="2202884"/>
          </a:xfrm>
          <a:prstGeom prst="rect">
            <a:avLst/>
          </a:prstGeom>
        </p:spPr>
        <p:txBody>
          <a:bodyPr/>
          <a:lstStyle/>
          <a:p>
            <a:pPr>
              <a:defRPr sz="7500" b="0" spc="-200">
                <a:solidFill>
                  <a:srgbClr val="ED7052"/>
                </a:solidFill>
                <a:latin typeface="Sora Regular Bold"/>
                <a:ea typeface="Sora Regular Bold"/>
                <a:cs typeface="Sora Regular Bold"/>
                <a:sym typeface="Sora Regular Bold"/>
              </a:defRPr>
            </a:pPr>
            <a:r>
              <a:t>Publikacja artykułów</a:t>
            </a:r>
            <a:endParaRPr spc="-150"/>
          </a:p>
          <a:p>
            <a:pPr>
              <a:defRPr sz="5000" b="0" spc="-100">
                <a:solidFill>
                  <a:srgbClr val="ED7052"/>
                </a:solidFill>
                <a:latin typeface="Sora Regular Bold"/>
                <a:ea typeface="Sora Regular Bold"/>
                <a:cs typeface="Sora Regular Bold"/>
                <a:sym typeface="Sora Regular Bold"/>
              </a:defRPr>
            </a:pPr>
            <a:r>
              <a:t>Przykłady</a:t>
            </a:r>
          </a:p>
        </p:txBody>
      </p:sp>
      <p:sp>
        <p:nvSpPr>
          <p:cNvPr id="253" name="16"/>
          <p:cNvSpPr txBox="1"/>
          <p:nvPr/>
        </p:nvSpPr>
        <p:spPr>
          <a:xfrm>
            <a:off x="23395385" y="12729956"/>
            <a:ext cx="497994"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16</a:t>
            </a:r>
          </a:p>
        </p:txBody>
      </p:sp>
      <p:sp>
        <p:nvSpPr>
          <p:cNvPr id="254" name="Obecny wygląd Palcu Wolności jest wynikiem konkursu architektonicznego. Z uwagi na ciekawe rozwiązania plac został nagrodzony w roku, 2013 i uznany jako najlepsza Modernizacja Roku. Oceny dokonała liczna komisja konkursowa architektów z całej Polski.…"/>
          <p:cNvSpPr txBox="1">
            <a:spLocks noGrp="1"/>
          </p:cNvSpPr>
          <p:nvPr>
            <p:ph type="body" idx="1"/>
          </p:nvPr>
        </p:nvSpPr>
        <p:spPr>
          <a:xfrm>
            <a:off x="1032417" y="3220786"/>
            <a:ext cx="22609008" cy="8724622"/>
          </a:xfrm>
          <a:prstGeom prst="rect">
            <a:avLst/>
          </a:prstGeom>
        </p:spPr>
        <p:txBody>
          <a:bodyPr lIns="50800" tIns="50800" rIns="50800" bIns="50800" numCol="2" spcCol="1130449"/>
          <a:lstStyle/>
          <a:p>
            <a:pPr algn="just" defTabSz="457200">
              <a:spcBef>
                <a:spcPts val="1800"/>
              </a:spcBef>
              <a:defRPr sz="2500" b="0">
                <a:latin typeface="Sora Regular Regular"/>
                <a:ea typeface="Sora Regular Regular"/>
                <a:cs typeface="Sora Regular Regular"/>
                <a:sym typeface="Sora Regular Regular"/>
              </a:defRPr>
            </a:pPr>
            <a:r>
              <a:rPr dirty="0" err="1"/>
              <a:t>Obecny</a:t>
            </a:r>
            <a:r>
              <a:rPr dirty="0"/>
              <a:t> </a:t>
            </a:r>
            <a:r>
              <a:rPr dirty="0" err="1"/>
              <a:t>wygląd</a:t>
            </a:r>
            <a:r>
              <a:rPr dirty="0"/>
              <a:t> </a:t>
            </a:r>
            <a:r>
              <a:rPr dirty="0" err="1"/>
              <a:t>Palcu</a:t>
            </a:r>
            <a:r>
              <a:rPr dirty="0"/>
              <a:t> </a:t>
            </a:r>
            <a:r>
              <a:rPr dirty="0" err="1"/>
              <a:t>Wolności</a:t>
            </a:r>
            <a:r>
              <a:rPr dirty="0"/>
              <a:t> jest </a:t>
            </a:r>
            <a:r>
              <a:rPr dirty="0" err="1"/>
              <a:t>wynikiem</a:t>
            </a:r>
            <a:r>
              <a:rPr dirty="0"/>
              <a:t> </a:t>
            </a:r>
            <a:r>
              <a:rPr dirty="0" err="1"/>
              <a:t>konkursu</a:t>
            </a:r>
            <a:r>
              <a:rPr dirty="0"/>
              <a:t> </a:t>
            </a:r>
            <a:r>
              <a:rPr dirty="0" err="1"/>
              <a:t>architektonicznego</a:t>
            </a:r>
            <a:r>
              <a:rPr dirty="0"/>
              <a:t>. Z </a:t>
            </a:r>
            <a:r>
              <a:rPr dirty="0" err="1"/>
              <a:t>uwagi</a:t>
            </a:r>
            <a:r>
              <a:rPr dirty="0"/>
              <a:t> na </a:t>
            </a:r>
            <a:r>
              <a:rPr dirty="0" err="1"/>
              <a:t>ciekawe</a:t>
            </a:r>
            <a:r>
              <a:rPr dirty="0"/>
              <a:t> </a:t>
            </a:r>
            <a:r>
              <a:rPr dirty="0" err="1"/>
              <a:t>rozwiązania</a:t>
            </a:r>
            <a:r>
              <a:rPr dirty="0"/>
              <a:t> </a:t>
            </a:r>
            <a:r>
              <a:rPr dirty="0" err="1"/>
              <a:t>plac</a:t>
            </a:r>
            <a:r>
              <a:rPr dirty="0"/>
              <a:t> </a:t>
            </a:r>
            <a:r>
              <a:rPr dirty="0" err="1"/>
              <a:t>został</a:t>
            </a:r>
            <a:r>
              <a:rPr dirty="0"/>
              <a:t> </a:t>
            </a:r>
            <a:r>
              <a:rPr dirty="0" err="1"/>
              <a:t>nagrodzony</a:t>
            </a:r>
            <a:r>
              <a:rPr dirty="0"/>
              <a:t> w roku, 2013 </a:t>
            </a:r>
            <a:r>
              <a:rPr dirty="0" err="1"/>
              <a:t>i</a:t>
            </a:r>
            <a:r>
              <a:rPr dirty="0"/>
              <a:t> </a:t>
            </a:r>
            <a:r>
              <a:rPr dirty="0" err="1"/>
              <a:t>uznany</a:t>
            </a:r>
            <a:r>
              <a:rPr dirty="0"/>
              <a:t> </a:t>
            </a:r>
            <a:r>
              <a:rPr dirty="0" err="1"/>
              <a:t>jako</a:t>
            </a:r>
            <a:r>
              <a:rPr dirty="0"/>
              <a:t> </a:t>
            </a:r>
            <a:r>
              <a:rPr dirty="0" err="1"/>
              <a:t>najlepsza</a:t>
            </a:r>
            <a:r>
              <a:rPr dirty="0"/>
              <a:t> </a:t>
            </a:r>
            <a:r>
              <a:rPr dirty="0" err="1"/>
              <a:t>Modernizacja</a:t>
            </a:r>
            <a:r>
              <a:rPr dirty="0"/>
              <a:t> Roku. </a:t>
            </a:r>
            <a:r>
              <a:rPr dirty="0" err="1"/>
              <a:t>Oceny</a:t>
            </a:r>
            <a:r>
              <a:rPr dirty="0"/>
              <a:t> </a:t>
            </a:r>
            <a:r>
              <a:rPr dirty="0" err="1"/>
              <a:t>dokonała</a:t>
            </a:r>
            <a:r>
              <a:rPr dirty="0"/>
              <a:t> </a:t>
            </a:r>
            <a:r>
              <a:rPr dirty="0" err="1"/>
              <a:t>liczna</a:t>
            </a:r>
            <a:r>
              <a:rPr dirty="0"/>
              <a:t> </a:t>
            </a:r>
            <a:r>
              <a:rPr dirty="0" err="1"/>
              <a:t>komisja</a:t>
            </a:r>
            <a:r>
              <a:rPr dirty="0"/>
              <a:t> </a:t>
            </a:r>
            <a:r>
              <a:rPr dirty="0" err="1"/>
              <a:t>konkursowa</a:t>
            </a:r>
            <a:r>
              <a:rPr dirty="0"/>
              <a:t> </a:t>
            </a:r>
            <a:r>
              <a:rPr dirty="0" err="1"/>
              <a:t>architektów</a:t>
            </a:r>
            <a:r>
              <a:rPr dirty="0"/>
              <a:t> z </a:t>
            </a:r>
            <a:r>
              <a:rPr dirty="0" err="1"/>
              <a:t>całej</a:t>
            </a:r>
            <a:r>
              <a:rPr dirty="0"/>
              <a:t> </a:t>
            </a:r>
            <a:r>
              <a:rPr dirty="0" err="1"/>
              <a:t>Polski</a:t>
            </a:r>
            <a:r>
              <a:rPr dirty="0"/>
              <a:t>.</a:t>
            </a:r>
          </a:p>
          <a:p>
            <a:pPr algn="just" defTabSz="457200">
              <a:spcBef>
                <a:spcPts val="1800"/>
              </a:spcBef>
              <a:defRPr sz="2500" b="0">
                <a:latin typeface="Sora Regular Regular"/>
                <a:ea typeface="Sora Regular Regular"/>
                <a:cs typeface="Sora Regular Regular"/>
                <a:sym typeface="Sora Regular Regular"/>
              </a:defRPr>
            </a:pPr>
            <a:r>
              <a:rPr dirty="0" err="1"/>
              <a:t>Plac</a:t>
            </a:r>
            <a:r>
              <a:rPr dirty="0"/>
              <a:t> </a:t>
            </a:r>
            <a:r>
              <a:rPr dirty="0" err="1"/>
              <a:t>zgodnie</a:t>
            </a:r>
            <a:r>
              <a:rPr dirty="0"/>
              <a:t> z </a:t>
            </a:r>
            <a:r>
              <a:rPr dirty="0" err="1"/>
              <a:t>przewidywaniami</a:t>
            </a:r>
            <a:r>
              <a:rPr dirty="0"/>
              <a:t> jest </a:t>
            </a:r>
            <a:r>
              <a:rPr dirty="0" err="1"/>
              <a:t>miejscem</a:t>
            </a:r>
            <a:r>
              <a:rPr dirty="0"/>
              <a:t> </a:t>
            </a:r>
            <a:r>
              <a:rPr dirty="0" err="1"/>
              <a:t>spotkań</a:t>
            </a:r>
            <a:r>
              <a:rPr dirty="0"/>
              <a:t> </a:t>
            </a:r>
            <a:r>
              <a:rPr dirty="0" err="1"/>
              <a:t>i</a:t>
            </a:r>
            <a:r>
              <a:rPr dirty="0"/>
              <a:t> </a:t>
            </a:r>
            <a:r>
              <a:rPr dirty="0" err="1"/>
              <a:t>wielu</a:t>
            </a:r>
            <a:r>
              <a:rPr dirty="0"/>
              <a:t> </a:t>
            </a:r>
            <a:r>
              <a:rPr dirty="0" err="1"/>
              <a:t>wydarzeń</a:t>
            </a:r>
            <a:r>
              <a:rPr dirty="0"/>
              <a:t>. </a:t>
            </a:r>
            <a:r>
              <a:rPr dirty="0" err="1"/>
              <a:t>Wokół</a:t>
            </a:r>
            <a:r>
              <a:rPr dirty="0"/>
              <a:t> istnieje </a:t>
            </a:r>
            <a:r>
              <a:rPr dirty="0" err="1"/>
              <a:t>wiele</a:t>
            </a:r>
            <a:r>
              <a:rPr dirty="0"/>
              <a:t> </a:t>
            </a:r>
            <a:r>
              <a:rPr dirty="0" err="1"/>
              <a:t>kawiarni</a:t>
            </a:r>
            <a:r>
              <a:rPr dirty="0"/>
              <a:t> </a:t>
            </a:r>
            <a:r>
              <a:rPr dirty="0" err="1"/>
              <a:t>i</a:t>
            </a:r>
            <a:r>
              <a:rPr dirty="0"/>
              <a:t> </a:t>
            </a:r>
            <a:r>
              <a:rPr dirty="0" err="1"/>
              <a:t>restauracji</a:t>
            </a:r>
            <a:r>
              <a:rPr dirty="0"/>
              <a:t>. </a:t>
            </a:r>
            <a:r>
              <a:rPr dirty="0" err="1"/>
              <a:t>Szum</a:t>
            </a:r>
            <a:r>
              <a:rPr dirty="0"/>
              <a:t> </a:t>
            </a:r>
            <a:r>
              <a:rPr dirty="0" err="1"/>
              <a:t>fontanny</a:t>
            </a:r>
            <a:r>
              <a:rPr dirty="0"/>
              <a:t> koi </a:t>
            </a:r>
            <a:r>
              <a:rPr dirty="0" err="1"/>
              <a:t>mieszkańców</a:t>
            </a:r>
            <a:r>
              <a:rPr dirty="0"/>
              <a:t> </a:t>
            </a:r>
            <a:r>
              <a:rPr dirty="0" err="1"/>
              <a:t>i</a:t>
            </a:r>
            <a:r>
              <a:rPr dirty="0"/>
              <a:t> </a:t>
            </a:r>
            <a:r>
              <a:rPr dirty="0" err="1"/>
              <a:t>turystów</a:t>
            </a:r>
            <a:r>
              <a:rPr dirty="0"/>
              <a:t>,  a </a:t>
            </a:r>
            <a:r>
              <a:rPr dirty="0" err="1"/>
              <a:t>strumienie</a:t>
            </a:r>
            <a:r>
              <a:rPr dirty="0"/>
              <a:t> </a:t>
            </a:r>
            <a:r>
              <a:rPr dirty="0" err="1"/>
              <a:t>wody</a:t>
            </a:r>
            <a:r>
              <a:rPr dirty="0"/>
              <a:t> w </a:t>
            </a:r>
            <a:r>
              <a:rPr dirty="0" err="1"/>
              <a:t>połączeniu</a:t>
            </a:r>
            <a:r>
              <a:rPr dirty="0"/>
              <a:t> z </a:t>
            </a:r>
            <a:r>
              <a:rPr dirty="0" err="1"/>
              <a:t>rzeką</a:t>
            </a:r>
            <a:r>
              <a:rPr dirty="0"/>
              <a:t> </a:t>
            </a:r>
            <a:r>
              <a:rPr dirty="0" err="1"/>
              <a:t>dają</a:t>
            </a:r>
            <a:r>
              <a:rPr dirty="0"/>
              <a:t> </a:t>
            </a:r>
            <a:r>
              <a:rPr dirty="0" err="1"/>
              <a:t>radość</a:t>
            </a:r>
            <a:r>
              <a:rPr dirty="0"/>
              <a:t> </a:t>
            </a:r>
            <a:r>
              <a:rPr dirty="0" err="1"/>
              <a:t>dzieciom</a:t>
            </a:r>
            <a:r>
              <a:rPr dirty="0"/>
              <a:t>.</a:t>
            </a:r>
          </a:p>
          <a:p>
            <a:pPr algn="just" defTabSz="457200">
              <a:spcBef>
                <a:spcPts val="1800"/>
              </a:spcBef>
              <a:defRPr sz="2500" b="0">
                <a:latin typeface="Sora Regular Bold"/>
                <a:ea typeface="Sora Regular Bold"/>
                <a:cs typeface="Sora Regular Bold"/>
                <a:sym typeface="Sora Regular Bold"/>
              </a:defRPr>
            </a:pPr>
            <a:r>
              <a:rPr dirty="0" err="1"/>
              <a:t>Plac</a:t>
            </a:r>
            <a:r>
              <a:rPr dirty="0"/>
              <a:t> </a:t>
            </a:r>
            <a:r>
              <a:rPr dirty="0" err="1"/>
              <a:t>Wolności</a:t>
            </a:r>
            <a:endParaRPr dirty="0">
              <a:latin typeface="Sora Regular Regular"/>
              <a:ea typeface="Sora Regular Regular"/>
              <a:cs typeface="Sora Regular Regular"/>
              <a:sym typeface="Sora Regular Regular"/>
            </a:endParaRPr>
          </a:p>
          <a:p>
            <a:pPr algn="just" defTabSz="457200">
              <a:spcBef>
                <a:spcPts val="1800"/>
              </a:spcBef>
              <a:defRPr sz="2500" b="0">
                <a:latin typeface="Sora Regular Regular"/>
                <a:ea typeface="Sora Regular Regular"/>
                <a:cs typeface="Sora Regular Regular"/>
                <a:sym typeface="Sora Regular Regular"/>
              </a:defRPr>
            </a:pPr>
            <a:r>
              <a:rPr dirty="0" err="1"/>
              <a:t>Podsumowując</a:t>
            </a:r>
            <a:r>
              <a:rPr dirty="0"/>
              <a:t>, w </a:t>
            </a:r>
            <a:r>
              <a:rPr dirty="0" err="1"/>
              <a:t>ciągu</a:t>
            </a:r>
            <a:r>
              <a:rPr dirty="0"/>
              <a:t> </a:t>
            </a:r>
            <a:r>
              <a:rPr dirty="0" err="1"/>
              <a:t>ostatnich</a:t>
            </a:r>
            <a:r>
              <a:rPr dirty="0"/>
              <a:t> </a:t>
            </a:r>
            <a:r>
              <a:rPr dirty="0" err="1"/>
              <a:t>kilkunastu</a:t>
            </a:r>
            <a:r>
              <a:rPr dirty="0"/>
              <a:t> </a:t>
            </a:r>
            <a:r>
              <a:rPr dirty="0" err="1"/>
              <a:t>lat</a:t>
            </a:r>
            <a:r>
              <a:rPr dirty="0"/>
              <a:t> </a:t>
            </a:r>
            <a:r>
              <a:rPr dirty="0" err="1"/>
              <a:t>Miasto</a:t>
            </a:r>
            <a:r>
              <a:rPr dirty="0"/>
              <a:t> Świnoujście </a:t>
            </a:r>
            <a:r>
              <a:rPr dirty="0" err="1"/>
              <a:t>zrobiło</a:t>
            </a:r>
            <a:r>
              <a:rPr dirty="0"/>
              <a:t> </a:t>
            </a:r>
            <a:r>
              <a:rPr dirty="0" err="1"/>
              <a:t>milowy</a:t>
            </a:r>
            <a:r>
              <a:rPr dirty="0"/>
              <a:t> </a:t>
            </a:r>
            <a:r>
              <a:rPr dirty="0" err="1"/>
              <a:t>krok</a:t>
            </a:r>
            <a:r>
              <a:rPr dirty="0"/>
              <a:t> </a:t>
            </a:r>
            <a:br>
              <a:rPr dirty="0"/>
            </a:br>
            <a:r>
              <a:rPr dirty="0"/>
              <a:t>w </a:t>
            </a:r>
            <a:r>
              <a:rPr dirty="0" err="1"/>
              <a:t>przygotowaniu</a:t>
            </a:r>
            <a:r>
              <a:rPr dirty="0"/>
              <a:t> </a:t>
            </a:r>
            <a:r>
              <a:rPr dirty="0" err="1"/>
              <a:t>infrastruktury</a:t>
            </a:r>
            <a:r>
              <a:rPr dirty="0"/>
              <a:t> dla </a:t>
            </a:r>
            <a:r>
              <a:rPr dirty="0" err="1"/>
              <a:t>pieszych</a:t>
            </a:r>
            <a:r>
              <a:rPr dirty="0"/>
              <a:t>. </a:t>
            </a:r>
            <a:r>
              <a:rPr dirty="0" err="1"/>
              <a:t>Wskutek</a:t>
            </a:r>
            <a:r>
              <a:rPr dirty="0"/>
              <a:t> </a:t>
            </a:r>
            <a:r>
              <a:rPr dirty="0" err="1"/>
              <a:t>wcześniejszych</a:t>
            </a:r>
            <a:r>
              <a:rPr dirty="0"/>
              <a:t> </a:t>
            </a:r>
            <a:r>
              <a:rPr dirty="0" err="1"/>
              <a:t>wieloletnich</a:t>
            </a:r>
            <a:r>
              <a:rPr dirty="0"/>
              <a:t> </a:t>
            </a:r>
            <a:r>
              <a:rPr dirty="0" err="1"/>
              <a:t>zaniedbań</a:t>
            </a:r>
            <a:r>
              <a:rPr dirty="0"/>
              <a:t> w </a:t>
            </a:r>
            <a:r>
              <a:rPr dirty="0" err="1"/>
              <a:t>infrastrukturze</a:t>
            </a:r>
            <a:r>
              <a:rPr dirty="0"/>
              <a:t> </a:t>
            </a:r>
            <a:r>
              <a:rPr dirty="0" err="1"/>
              <a:t>drogowej</a:t>
            </a:r>
            <a:r>
              <a:rPr dirty="0"/>
              <a:t> </a:t>
            </a:r>
            <a:r>
              <a:rPr dirty="0" err="1"/>
              <a:t>ciągle</a:t>
            </a:r>
            <a:r>
              <a:rPr dirty="0"/>
              <a:t> </a:t>
            </a:r>
            <a:r>
              <a:rPr dirty="0" err="1"/>
              <a:t>są</a:t>
            </a:r>
            <a:r>
              <a:rPr dirty="0"/>
              <a:t> </a:t>
            </a:r>
            <a:r>
              <a:rPr dirty="0" err="1"/>
              <a:t>jeszcze</a:t>
            </a:r>
            <a:r>
              <a:rPr dirty="0"/>
              <a:t> </a:t>
            </a:r>
            <a:r>
              <a:rPr dirty="0" err="1"/>
              <a:t>chodniki</a:t>
            </a:r>
            <a:r>
              <a:rPr dirty="0"/>
              <a:t> </a:t>
            </a:r>
            <a:r>
              <a:rPr dirty="0" err="1"/>
              <a:t>wymagające</a:t>
            </a:r>
            <a:r>
              <a:rPr dirty="0"/>
              <a:t> </a:t>
            </a:r>
            <a:r>
              <a:rPr dirty="0" err="1"/>
              <a:t>napraw</a:t>
            </a:r>
            <a:r>
              <a:rPr dirty="0"/>
              <a:t>, ale problem ten </a:t>
            </a:r>
            <a:r>
              <a:rPr dirty="0" err="1"/>
              <a:t>dotyczy</a:t>
            </a:r>
            <a:r>
              <a:rPr dirty="0"/>
              <a:t> </a:t>
            </a:r>
            <a:r>
              <a:rPr dirty="0" err="1"/>
              <a:t>traktów</a:t>
            </a:r>
            <a:r>
              <a:rPr dirty="0"/>
              <a:t> </a:t>
            </a:r>
            <a:r>
              <a:rPr dirty="0" err="1"/>
              <a:t>mniej</a:t>
            </a:r>
            <a:r>
              <a:rPr dirty="0"/>
              <a:t> </a:t>
            </a:r>
            <a:r>
              <a:rPr dirty="0" err="1"/>
              <a:t>uczęszczanych</a:t>
            </a:r>
            <a:r>
              <a:rPr dirty="0"/>
              <a:t> </a:t>
            </a:r>
            <a:r>
              <a:rPr dirty="0" err="1"/>
              <a:t>i</a:t>
            </a:r>
            <a:r>
              <a:rPr dirty="0"/>
              <a:t> </a:t>
            </a:r>
            <a:r>
              <a:rPr dirty="0" err="1"/>
              <a:t>sukcesywnie</a:t>
            </a:r>
            <a:r>
              <a:rPr dirty="0"/>
              <a:t> </a:t>
            </a:r>
            <a:r>
              <a:rPr dirty="0" err="1"/>
              <a:t>będą</a:t>
            </a:r>
            <a:r>
              <a:rPr dirty="0"/>
              <a:t> one tam </a:t>
            </a:r>
            <a:r>
              <a:rPr dirty="0" err="1"/>
              <a:t>również</a:t>
            </a:r>
            <a:r>
              <a:rPr dirty="0"/>
              <a:t> </a:t>
            </a:r>
            <a:r>
              <a:rPr dirty="0" err="1"/>
              <a:t>realizowane</a:t>
            </a:r>
            <a:r>
              <a:rPr dirty="0"/>
              <a:t>. </a:t>
            </a:r>
            <a:r>
              <a:rPr dirty="0" err="1"/>
              <a:t>Piesi</a:t>
            </a:r>
            <a:r>
              <a:rPr dirty="0"/>
              <a:t> </a:t>
            </a:r>
            <a:r>
              <a:rPr dirty="0" err="1"/>
              <a:t>mają</a:t>
            </a:r>
            <a:r>
              <a:rPr dirty="0"/>
              <a:t> do </a:t>
            </a:r>
            <a:r>
              <a:rPr dirty="0" err="1"/>
              <a:t>dyspozycji</a:t>
            </a:r>
            <a:r>
              <a:rPr dirty="0"/>
              <a:t> </a:t>
            </a:r>
            <a:r>
              <a:rPr dirty="0" err="1"/>
              <a:t>szerokie</a:t>
            </a:r>
            <a:r>
              <a:rPr dirty="0"/>
              <a:t>, </a:t>
            </a:r>
            <a:r>
              <a:rPr dirty="0" err="1"/>
              <a:t>wygodne</a:t>
            </a:r>
            <a:r>
              <a:rPr dirty="0"/>
              <a:t> </a:t>
            </a:r>
            <a:r>
              <a:rPr dirty="0" err="1"/>
              <a:t>chodniki</a:t>
            </a:r>
            <a:r>
              <a:rPr dirty="0"/>
              <a:t>, </a:t>
            </a:r>
            <a:r>
              <a:rPr dirty="0" err="1"/>
              <a:t>usytuowane</a:t>
            </a:r>
            <a:r>
              <a:rPr dirty="0"/>
              <a:t> z </a:t>
            </a:r>
            <a:r>
              <a:rPr dirty="0" err="1"/>
              <a:t>reguły</a:t>
            </a:r>
            <a:r>
              <a:rPr dirty="0"/>
              <a:t> po </a:t>
            </a:r>
            <a:r>
              <a:rPr dirty="0" err="1"/>
              <a:t>obu</a:t>
            </a:r>
            <a:r>
              <a:rPr dirty="0"/>
              <a:t> </a:t>
            </a:r>
            <a:r>
              <a:rPr dirty="0" err="1"/>
              <a:t>stronach</a:t>
            </a:r>
            <a:r>
              <a:rPr dirty="0"/>
              <a:t> </a:t>
            </a:r>
            <a:r>
              <a:rPr dirty="0" err="1"/>
              <a:t>jezdni</a:t>
            </a:r>
            <a:r>
              <a:rPr dirty="0"/>
              <a:t>, </a:t>
            </a:r>
            <a:r>
              <a:rPr dirty="0" err="1"/>
              <a:t>wiele</a:t>
            </a:r>
            <a:r>
              <a:rPr dirty="0"/>
              <a:t> </a:t>
            </a:r>
            <a:r>
              <a:rPr dirty="0" err="1"/>
              <a:t>stref</a:t>
            </a:r>
            <a:r>
              <a:rPr dirty="0"/>
              <a:t> z </a:t>
            </a:r>
            <a:r>
              <a:rPr dirty="0" err="1"/>
              <a:t>uspokojonym</a:t>
            </a:r>
            <a:r>
              <a:rPr dirty="0"/>
              <a:t> </a:t>
            </a:r>
            <a:r>
              <a:rPr dirty="0" err="1"/>
              <a:t>ruchem</a:t>
            </a:r>
            <a:r>
              <a:rPr dirty="0"/>
              <a:t> </a:t>
            </a:r>
            <a:r>
              <a:rPr dirty="0" err="1"/>
              <a:t>samochodowym</a:t>
            </a:r>
            <a:r>
              <a:rPr dirty="0"/>
              <a:t> </a:t>
            </a:r>
            <a:r>
              <a:rPr dirty="0" err="1"/>
              <a:t>oraz</a:t>
            </a:r>
            <a:r>
              <a:rPr dirty="0"/>
              <a:t> </a:t>
            </a:r>
            <a:r>
              <a:rPr dirty="0" err="1"/>
              <a:t>długie</a:t>
            </a:r>
            <a:r>
              <a:rPr dirty="0"/>
              <a:t> </a:t>
            </a:r>
            <a:r>
              <a:rPr dirty="0" err="1"/>
              <a:t>aleje</a:t>
            </a:r>
            <a:r>
              <a:rPr dirty="0"/>
              <a:t> </a:t>
            </a:r>
            <a:r>
              <a:rPr dirty="0" err="1"/>
              <a:t>parkowe</a:t>
            </a:r>
            <a:r>
              <a:rPr dirty="0"/>
              <a:t> do </a:t>
            </a:r>
            <a:r>
              <a:rPr dirty="0" err="1"/>
              <a:t>spacerów</a:t>
            </a:r>
            <a:r>
              <a:rPr dirty="0"/>
              <a:t>.</a:t>
            </a:r>
          </a:p>
          <a:p>
            <a:pPr algn="just" defTabSz="457200">
              <a:spcBef>
                <a:spcPts val="1800"/>
              </a:spcBef>
              <a:defRPr sz="2500" b="0">
                <a:latin typeface="Sora Regular Regular"/>
                <a:ea typeface="Sora Regular Regular"/>
                <a:cs typeface="Sora Regular Regular"/>
                <a:sym typeface="Sora Regular Regular"/>
              </a:defRPr>
            </a:pPr>
            <a:r>
              <a:rPr dirty="0" err="1"/>
              <a:t>Czy</a:t>
            </a:r>
            <a:r>
              <a:rPr dirty="0"/>
              <a:t> </a:t>
            </a:r>
            <a:r>
              <a:rPr dirty="0" err="1"/>
              <a:t>potrzeba</a:t>
            </a:r>
            <a:r>
              <a:rPr dirty="0"/>
              <a:t> </a:t>
            </a:r>
            <a:r>
              <a:rPr dirty="0" err="1"/>
              <a:t>jeszcze</a:t>
            </a:r>
            <a:r>
              <a:rPr dirty="0"/>
              <a:t> </a:t>
            </a:r>
            <a:r>
              <a:rPr dirty="0" err="1"/>
              <a:t>więcej</a:t>
            </a:r>
            <a:r>
              <a:rPr dirty="0"/>
              <a:t> </a:t>
            </a:r>
            <a:r>
              <a:rPr dirty="0" err="1"/>
              <a:t>takich</a:t>
            </a:r>
            <a:r>
              <a:rPr dirty="0"/>
              <a:t> </a:t>
            </a:r>
            <a:r>
              <a:rPr dirty="0" err="1"/>
              <a:t>stref</a:t>
            </a:r>
            <a:r>
              <a:rPr dirty="0"/>
              <a:t>?  </a:t>
            </a:r>
            <a:r>
              <a:rPr dirty="0" err="1"/>
              <a:t>Niech</a:t>
            </a:r>
            <a:r>
              <a:rPr dirty="0"/>
              <a:t> </a:t>
            </a:r>
            <a:r>
              <a:rPr dirty="0" err="1"/>
              <a:t>mieszkańcy</a:t>
            </a:r>
            <a:r>
              <a:rPr dirty="0"/>
              <a:t> </a:t>
            </a:r>
            <a:r>
              <a:rPr dirty="0" err="1"/>
              <a:t>ocenią</a:t>
            </a:r>
            <a:r>
              <a:rPr dirty="0"/>
              <a:t> </a:t>
            </a:r>
            <a:r>
              <a:rPr dirty="0" err="1"/>
              <a:t>sami</a:t>
            </a:r>
            <a:r>
              <a:rPr dirty="0"/>
              <a:t> </a:t>
            </a:r>
            <a:r>
              <a:rPr dirty="0" err="1"/>
              <a:t>i</a:t>
            </a:r>
            <a:r>
              <a:rPr dirty="0"/>
              <a:t> </a:t>
            </a:r>
            <a:r>
              <a:rPr dirty="0" err="1"/>
              <a:t>prześlą</a:t>
            </a:r>
            <a:r>
              <a:rPr dirty="0"/>
              <a:t> </a:t>
            </a:r>
            <a:r>
              <a:rPr dirty="0" err="1" smtClean="0"/>
              <a:t>opinię</a:t>
            </a:r>
            <a:r>
              <a:rPr lang="pl-PL" dirty="0" smtClean="0"/>
              <a:t> </a:t>
            </a:r>
            <a:r>
              <a:rPr dirty="0" smtClean="0"/>
              <a:t>w </a:t>
            </a:r>
            <a:r>
              <a:rPr dirty="0" err="1"/>
              <a:t>ramach</a:t>
            </a:r>
            <a:r>
              <a:rPr dirty="0"/>
              <a:t> </a:t>
            </a:r>
            <a:r>
              <a:rPr dirty="0" err="1"/>
              <a:t>trwających</a:t>
            </a:r>
            <a:r>
              <a:rPr dirty="0"/>
              <a:t> konsultacji na </a:t>
            </a:r>
            <a:r>
              <a:rPr dirty="0" err="1"/>
              <a:t>adres</a:t>
            </a:r>
            <a:r>
              <a:rPr dirty="0"/>
              <a:t>: </a:t>
            </a:r>
            <a:r>
              <a:rPr u="sng" dirty="0">
                <a:solidFill>
                  <a:srgbClr val="0000FF"/>
                </a:solidFill>
                <a:uFill>
                  <a:solidFill>
                    <a:srgbClr val="0000FF"/>
                  </a:solidFill>
                </a:uFill>
                <a:hlinkClick r:id="rId3"/>
              </a:rPr>
              <a:t>konsultacje@um.swinoujscie.pl</a:t>
            </a:r>
            <a:r>
              <a:rPr dirty="0"/>
              <a:t> </a:t>
            </a:r>
            <a:r>
              <a:rPr dirty="0" err="1"/>
              <a:t>lub</a:t>
            </a:r>
            <a:r>
              <a:rPr dirty="0"/>
              <a:t> </a:t>
            </a:r>
            <a:r>
              <a:rPr dirty="0" err="1"/>
              <a:t>wrzucą</a:t>
            </a:r>
            <a:r>
              <a:rPr dirty="0"/>
              <a:t> </a:t>
            </a:r>
            <a:r>
              <a:rPr dirty="0" err="1"/>
              <a:t>swoją</a:t>
            </a:r>
            <a:r>
              <a:rPr dirty="0"/>
              <a:t> </a:t>
            </a:r>
            <a:r>
              <a:rPr dirty="0" err="1"/>
              <a:t>propozycję</a:t>
            </a:r>
            <a:r>
              <a:rPr dirty="0"/>
              <a:t> do </a:t>
            </a:r>
            <a:r>
              <a:rPr dirty="0" err="1"/>
              <a:t>niebieskiego</a:t>
            </a:r>
            <a:r>
              <a:rPr dirty="0"/>
              <a:t> </a:t>
            </a:r>
            <a:r>
              <a:rPr dirty="0" err="1"/>
              <a:t>pudełka</a:t>
            </a:r>
            <a:r>
              <a:rPr dirty="0"/>
              <a:t>, </a:t>
            </a:r>
            <a:r>
              <a:rPr dirty="0" err="1"/>
              <a:t>które</a:t>
            </a:r>
            <a:r>
              <a:rPr dirty="0"/>
              <a:t> </a:t>
            </a:r>
            <a:r>
              <a:rPr dirty="0" err="1"/>
              <a:t>znajduje</a:t>
            </a:r>
            <a:r>
              <a:rPr dirty="0"/>
              <a:t> </a:t>
            </a:r>
            <a:r>
              <a:rPr dirty="0" err="1"/>
              <a:t>się</a:t>
            </a:r>
            <a:r>
              <a:rPr dirty="0"/>
              <a:t> na </a:t>
            </a:r>
            <a:r>
              <a:rPr dirty="0" err="1"/>
              <a:t>parterze</a:t>
            </a:r>
            <a:r>
              <a:rPr dirty="0"/>
              <a:t> </a:t>
            </a:r>
            <a:r>
              <a:rPr dirty="0" err="1"/>
              <a:t>budynku</a:t>
            </a:r>
            <a:r>
              <a:rPr dirty="0"/>
              <a:t> </a:t>
            </a:r>
            <a:r>
              <a:rPr dirty="0" err="1"/>
              <a:t>Urzędu</a:t>
            </a:r>
            <a:r>
              <a:rPr dirty="0"/>
              <a:t> Miasta Świnoujście.</a:t>
            </a:r>
          </a:p>
          <a:p>
            <a:pPr algn="just" defTabSz="457200">
              <a:defRPr sz="2500" b="0">
                <a:latin typeface="Sora Regular ExtraLight"/>
                <a:ea typeface="Sora Regular ExtraLight"/>
                <a:cs typeface="Sora Regular ExtraLight"/>
                <a:sym typeface="Sora Regular ExtraLight"/>
              </a:defRPr>
            </a:pPr>
            <a:r>
              <a:rPr dirty="0"/>
              <a:t>Data </a:t>
            </a:r>
            <a:r>
              <a:rPr dirty="0" err="1"/>
              <a:t>publikacji</a:t>
            </a:r>
            <a:r>
              <a:rPr dirty="0"/>
              <a:t>: 23.08.2021 </a:t>
            </a:r>
          </a:p>
        </p:txBody>
      </p:sp>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257" name="Publikacja artykułów…"/>
          <p:cNvSpPr txBox="1">
            <a:spLocks noGrp="1"/>
          </p:cNvSpPr>
          <p:nvPr>
            <p:ph type="title"/>
          </p:nvPr>
        </p:nvSpPr>
        <p:spPr>
          <a:xfrm>
            <a:off x="942082" y="1077359"/>
            <a:ext cx="22606614" cy="2202884"/>
          </a:xfrm>
          <a:prstGeom prst="rect">
            <a:avLst/>
          </a:prstGeom>
        </p:spPr>
        <p:txBody>
          <a:bodyPr/>
          <a:lstStyle/>
          <a:p>
            <a:pPr>
              <a:defRPr sz="7500" b="0" spc="-200">
                <a:solidFill>
                  <a:srgbClr val="ED7052"/>
                </a:solidFill>
                <a:latin typeface="Sora Regular Bold"/>
                <a:ea typeface="Sora Regular Bold"/>
                <a:cs typeface="Sora Regular Bold"/>
                <a:sym typeface="Sora Regular Bold"/>
              </a:defRPr>
            </a:pPr>
            <a:r>
              <a:t>Publikacja artykułów</a:t>
            </a:r>
            <a:endParaRPr spc="-150"/>
          </a:p>
          <a:p>
            <a:pPr>
              <a:defRPr sz="5000" b="0" spc="-100">
                <a:solidFill>
                  <a:srgbClr val="ED7052"/>
                </a:solidFill>
                <a:latin typeface="Sora Regular Bold"/>
                <a:ea typeface="Sora Regular Bold"/>
                <a:cs typeface="Sora Regular Bold"/>
                <a:sym typeface="Sora Regular Bold"/>
              </a:defRPr>
            </a:pPr>
            <a:r>
              <a:t>Przykłady</a:t>
            </a:r>
          </a:p>
        </p:txBody>
      </p:sp>
      <p:sp>
        <p:nvSpPr>
          <p:cNvPr id="258" name="17"/>
          <p:cNvSpPr txBox="1"/>
          <p:nvPr/>
        </p:nvSpPr>
        <p:spPr>
          <a:xfrm>
            <a:off x="23410499" y="12729956"/>
            <a:ext cx="467768"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17</a:t>
            </a:r>
          </a:p>
        </p:txBody>
      </p:sp>
      <p:sp>
        <p:nvSpPr>
          <p:cNvPr id="259" name="Twój Ruch. Ruch samochodowy w Świnoujściu – część 1…"/>
          <p:cNvSpPr txBox="1">
            <a:spLocks noGrp="1"/>
          </p:cNvSpPr>
          <p:nvPr>
            <p:ph type="body" idx="1"/>
          </p:nvPr>
        </p:nvSpPr>
        <p:spPr>
          <a:xfrm>
            <a:off x="1032417" y="2985577"/>
            <a:ext cx="22609008" cy="9086055"/>
          </a:xfrm>
          <a:prstGeom prst="rect">
            <a:avLst/>
          </a:prstGeom>
        </p:spPr>
        <p:txBody>
          <a:bodyPr lIns="50800" tIns="50800" rIns="50800" bIns="50800" numCol="2" spcCol="1130449"/>
          <a:lstStyle/>
          <a:p>
            <a:pPr defTabSz="434521">
              <a:spcBef>
                <a:spcPts val="1600"/>
              </a:spcBef>
              <a:defRPr sz="4752" b="0">
                <a:latin typeface="Sora Regular Bold"/>
                <a:ea typeface="Sora Regular Bold"/>
                <a:cs typeface="Sora Regular Bold"/>
                <a:sym typeface="Sora Regular Bold"/>
              </a:defRPr>
            </a:pPr>
            <a:r>
              <a:rPr dirty="0" err="1"/>
              <a:t>Twój</a:t>
            </a:r>
            <a:r>
              <a:rPr dirty="0"/>
              <a:t> </a:t>
            </a:r>
            <a:r>
              <a:rPr dirty="0" err="1"/>
              <a:t>Ruch</a:t>
            </a:r>
            <a:r>
              <a:rPr dirty="0"/>
              <a:t>. </a:t>
            </a:r>
            <a:r>
              <a:rPr dirty="0" err="1"/>
              <a:t>Ruch</a:t>
            </a:r>
            <a:r>
              <a:rPr dirty="0"/>
              <a:t> </a:t>
            </a:r>
            <a:r>
              <a:rPr dirty="0" err="1"/>
              <a:t>samochodowy</a:t>
            </a:r>
            <a:r>
              <a:rPr dirty="0"/>
              <a:t> </a:t>
            </a:r>
            <a:endParaRPr lang="pl-PL" dirty="0" smtClean="0"/>
          </a:p>
          <a:p>
            <a:pPr defTabSz="434521">
              <a:spcBef>
                <a:spcPts val="1600"/>
              </a:spcBef>
              <a:defRPr sz="4752" b="0">
                <a:latin typeface="Sora Regular Bold"/>
                <a:ea typeface="Sora Regular Bold"/>
                <a:cs typeface="Sora Regular Bold"/>
                <a:sym typeface="Sora Regular Bold"/>
              </a:defRPr>
            </a:pPr>
            <a:r>
              <a:rPr dirty="0" smtClean="0"/>
              <a:t>w </a:t>
            </a:r>
            <a:r>
              <a:rPr dirty="0"/>
              <a:t>Świnoujściu – </a:t>
            </a:r>
            <a:r>
              <a:rPr dirty="0" err="1"/>
              <a:t>część</a:t>
            </a:r>
            <a:r>
              <a:rPr dirty="0"/>
              <a:t> 1</a:t>
            </a:r>
            <a:endParaRPr dirty="0">
              <a:latin typeface="Sora Regular Regular"/>
              <a:ea typeface="Sora Regular Regular"/>
              <a:cs typeface="Sora Regular Regular"/>
              <a:sym typeface="Sora Regular Regular"/>
            </a:endParaRPr>
          </a:p>
          <a:p>
            <a:pPr algn="just" defTabSz="434521">
              <a:spcBef>
                <a:spcPts val="1600"/>
              </a:spcBef>
              <a:defRPr sz="2376" b="0">
                <a:latin typeface="Sora Regular Regular"/>
                <a:ea typeface="Sora Regular Regular"/>
                <a:cs typeface="Sora Regular Regular"/>
                <a:sym typeface="Sora Regular Regular"/>
              </a:defRPr>
            </a:pPr>
            <a:r>
              <a:rPr dirty="0" err="1"/>
              <a:t>Specyficzne</a:t>
            </a:r>
            <a:r>
              <a:rPr dirty="0"/>
              <a:t>, </a:t>
            </a:r>
            <a:r>
              <a:rPr dirty="0" err="1"/>
              <a:t>wyspiarskie</a:t>
            </a:r>
            <a:r>
              <a:rPr dirty="0"/>
              <a:t> </a:t>
            </a:r>
            <a:r>
              <a:rPr dirty="0" err="1"/>
              <a:t>położenie</a:t>
            </a:r>
            <a:r>
              <a:rPr dirty="0"/>
              <a:t> ma </a:t>
            </a:r>
            <a:r>
              <a:rPr dirty="0" err="1"/>
              <a:t>największy</a:t>
            </a:r>
            <a:r>
              <a:rPr dirty="0"/>
              <a:t> </a:t>
            </a:r>
            <a:r>
              <a:rPr dirty="0" err="1"/>
              <a:t>wpływ</a:t>
            </a:r>
            <a:r>
              <a:rPr dirty="0"/>
              <a:t> na </a:t>
            </a:r>
            <a:r>
              <a:rPr dirty="0" err="1"/>
              <a:t>układ</a:t>
            </a:r>
            <a:r>
              <a:rPr dirty="0"/>
              <a:t> </a:t>
            </a:r>
            <a:r>
              <a:rPr dirty="0" err="1"/>
              <a:t>drogowy</a:t>
            </a:r>
            <a:r>
              <a:rPr dirty="0"/>
              <a:t> w Świnoujściu. „</a:t>
            </a:r>
            <a:r>
              <a:rPr dirty="0" err="1"/>
              <a:t>Kręgosłupem</a:t>
            </a:r>
            <a:r>
              <a:rPr dirty="0"/>
              <a:t>” </a:t>
            </a:r>
            <a:r>
              <a:rPr dirty="0" err="1"/>
              <a:t>tego</a:t>
            </a:r>
            <a:r>
              <a:rPr dirty="0"/>
              <a:t> </a:t>
            </a:r>
            <a:r>
              <a:rPr dirty="0" err="1"/>
              <a:t>układu</a:t>
            </a:r>
            <a:r>
              <a:rPr dirty="0"/>
              <a:t> </a:t>
            </a:r>
            <a:r>
              <a:rPr dirty="0" err="1"/>
              <a:t>są</a:t>
            </a:r>
            <a:r>
              <a:rPr dirty="0"/>
              <a:t> </a:t>
            </a:r>
            <a:r>
              <a:rPr dirty="0" err="1"/>
              <a:t>połączenia</a:t>
            </a:r>
            <a:r>
              <a:rPr dirty="0"/>
              <a:t> </a:t>
            </a:r>
            <a:r>
              <a:rPr dirty="0" err="1"/>
              <a:t>pomiędzy</a:t>
            </a:r>
            <a:r>
              <a:rPr dirty="0"/>
              <a:t> </a:t>
            </a:r>
            <a:r>
              <a:rPr dirty="0" err="1"/>
              <a:t>trzema</a:t>
            </a:r>
            <a:r>
              <a:rPr dirty="0"/>
              <a:t> </a:t>
            </a:r>
            <a:r>
              <a:rPr dirty="0" err="1"/>
              <a:t>zamieszkałymi</a:t>
            </a:r>
            <a:r>
              <a:rPr dirty="0"/>
              <a:t> </a:t>
            </a:r>
            <a:r>
              <a:rPr dirty="0" err="1"/>
              <a:t>wyspami</a:t>
            </a:r>
            <a:r>
              <a:rPr dirty="0"/>
              <a:t>. </a:t>
            </a:r>
            <a:r>
              <a:rPr dirty="0" err="1"/>
              <a:t>Pomiędzy</a:t>
            </a:r>
            <a:r>
              <a:rPr dirty="0"/>
              <a:t> </a:t>
            </a:r>
            <a:r>
              <a:rPr dirty="0" err="1"/>
              <a:t>wyspami</a:t>
            </a:r>
            <a:r>
              <a:rPr dirty="0"/>
              <a:t> </a:t>
            </a:r>
            <a:r>
              <a:rPr dirty="0" err="1"/>
              <a:t>Uznam</a:t>
            </a:r>
            <a:r>
              <a:rPr dirty="0"/>
              <a:t> </a:t>
            </a:r>
            <a:r>
              <a:rPr dirty="0" err="1"/>
              <a:t>i</a:t>
            </a:r>
            <a:r>
              <a:rPr dirty="0"/>
              <a:t> </a:t>
            </a:r>
            <a:r>
              <a:rPr dirty="0" err="1"/>
              <a:t>Wolin</a:t>
            </a:r>
            <a:r>
              <a:rPr dirty="0"/>
              <a:t> istnieje </a:t>
            </a:r>
            <a:r>
              <a:rPr dirty="0" err="1"/>
              <a:t>połączenie</a:t>
            </a:r>
            <a:r>
              <a:rPr dirty="0"/>
              <a:t> w </a:t>
            </a:r>
            <a:r>
              <a:rPr dirty="0" err="1"/>
              <a:t>postaci</a:t>
            </a:r>
            <a:r>
              <a:rPr dirty="0"/>
              <a:t> </a:t>
            </a:r>
            <a:r>
              <a:rPr dirty="0" err="1"/>
              <a:t>dwóch</a:t>
            </a:r>
            <a:r>
              <a:rPr dirty="0"/>
              <a:t> </a:t>
            </a:r>
            <a:r>
              <a:rPr dirty="0" err="1"/>
              <a:t>tras</a:t>
            </a:r>
            <a:r>
              <a:rPr dirty="0"/>
              <a:t> </a:t>
            </a:r>
            <a:r>
              <a:rPr dirty="0" err="1"/>
              <a:t>przepraw</a:t>
            </a:r>
            <a:r>
              <a:rPr dirty="0"/>
              <a:t> </a:t>
            </a:r>
            <a:r>
              <a:rPr dirty="0" err="1"/>
              <a:t>promowych</a:t>
            </a:r>
            <a:r>
              <a:rPr dirty="0"/>
              <a:t>, </a:t>
            </a:r>
            <a:r>
              <a:rPr dirty="0" err="1"/>
              <a:t>które</a:t>
            </a:r>
            <a:r>
              <a:rPr dirty="0"/>
              <a:t> </a:t>
            </a:r>
            <a:r>
              <a:rPr dirty="0" err="1"/>
              <a:t>już</a:t>
            </a:r>
            <a:r>
              <a:rPr dirty="0"/>
              <a:t> </a:t>
            </a:r>
            <a:r>
              <a:rPr dirty="0" err="1"/>
              <a:t>wkrótce</a:t>
            </a:r>
            <a:r>
              <a:rPr dirty="0"/>
              <a:t> </a:t>
            </a:r>
            <a:r>
              <a:rPr dirty="0" err="1"/>
              <a:t>zostanie</a:t>
            </a:r>
            <a:r>
              <a:rPr dirty="0"/>
              <a:t> </a:t>
            </a:r>
            <a:r>
              <a:rPr dirty="0" err="1"/>
              <a:t>zastąpione</a:t>
            </a:r>
            <a:r>
              <a:rPr dirty="0"/>
              <a:t> </a:t>
            </a:r>
            <a:r>
              <a:rPr dirty="0" err="1"/>
              <a:t>poprzez</a:t>
            </a:r>
            <a:r>
              <a:rPr dirty="0"/>
              <a:t> </a:t>
            </a:r>
            <a:r>
              <a:rPr dirty="0" err="1"/>
              <a:t>połączenie</a:t>
            </a:r>
            <a:r>
              <a:rPr dirty="0"/>
              <a:t> </a:t>
            </a:r>
            <a:r>
              <a:rPr dirty="0" err="1"/>
              <a:t>tunelowe</a:t>
            </a:r>
            <a:r>
              <a:rPr dirty="0"/>
              <a:t>. </a:t>
            </a:r>
            <a:r>
              <a:rPr dirty="0" err="1"/>
              <a:t>Natomiast</a:t>
            </a:r>
            <a:r>
              <a:rPr dirty="0"/>
              <a:t> </a:t>
            </a:r>
            <a:r>
              <a:rPr dirty="0" err="1"/>
              <a:t>połączenie</a:t>
            </a:r>
            <a:r>
              <a:rPr dirty="0"/>
              <a:t> </a:t>
            </a:r>
            <a:r>
              <a:rPr dirty="0" err="1"/>
              <a:t>pomiędzy</a:t>
            </a:r>
            <a:r>
              <a:rPr dirty="0"/>
              <a:t> </a:t>
            </a:r>
            <a:r>
              <a:rPr dirty="0" err="1"/>
              <a:t>wyspami</a:t>
            </a:r>
            <a:r>
              <a:rPr dirty="0"/>
              <a:t> </a:t>
            </a:r>
            <a:r>
              <a:rPr dirty="0" err="1"/>
              <a:t>Wolin</a:t>
            </a:r>
            <a:r>
              <a:rPr dirty="0"/>
              <a:t> </a:t>
            </a:r>
            <a:r>
              <a:rPr dirty="0" err="1"/>
              <a:t>i</a:t>
            </a:r>
            <a:r>
              <a:rPr dirty="0"/>
              <a:t> </a:t>
            </a:r>
            <a:r>
              <a:rPr dirty="0" err="1"/>
              <a:t>Karsibór</a:t>
            </a:r>
            <a:r>
              <a:rPr dirty="0"/>
              <a:t> </a:t>
            </a:r>
            <a:r>
              <a:rPr dirty="0" err="1"/>
              <a:t>zapewnia</a:t>
            </a:r>
            <a:r>
              <a:rPr dirty="0"/>
              <a:t> </a:t>
            </a:r>
            <a:r>
              <a:rPr dirty="0" err="1"/>
              <a:t>wybudowany</a:t>
            </a:r>
            <a:r>
              <a:rPr dirty="0"/>
              <a:t> w 2012 roku Most </a:t>
            </a:r>
            <a:r>
              <a:rPr dirty="0" err="1"/>
              <a:t>Piastowski</a:t>
            </a:r>
            <a:r>
              <a:rPr dirty="0"/>
              <a:t>. </a:t>
            </a:r>
          </a:p>
          <a:p>
            <a:pPr algn="just" defTabSz="434521">
              <a:defRPr sz="2376" b="0">
                <a:latin typeface="Sora Regular Regular"/>
                <a:ea typeface="Sora Regular Regular"/>
                <a:cs typeface="Sora Regular Regular"/>
                <a:sym typeface="Sora Regular Regular"/>
              </a:defRPr>
            </a:pPr>
            <a:r>
              <a:rPr dirty="0"/>
              <a:t>Do </a:t>
            </a:r>
            <a:r>
              <a:rPr dirty="0" err="1"/>
              <a:t>Świnoujścia</a:t>
            </a:r>
            <a:r>
              <a:rPr dirty="0"/>
              <a:t> z </a:t>
            </a:r>
            <a:r>
              <a:rPr dirty="0" err="1"/>
              <a:t>pozostałej</a:t>
            </a:r>
            <a:r>
              <a:rPr dirty="0"/>
              <a:t> </a:t>
            </a:r>
            <a:r>
              <a:rPr dirty="0" err="1"/>
              <a:t>części</a:t>
            </a:r>
            <a:r>
              <a:rPr dirty="0"/>
              <a:t> </a:t>
            </a:r>
            <a:r>
              <a:rPr dirty="0" err="1"/>
              <a:t>kraju</a:t>
            </a:r>
            <a:r>
              <a:rPr dirty="0"/>
              <a:t> samochodem </a:t>
            </a:r>
            <a:r>
              <a:rPr dirty="0" err="1"/>
              <a:t>można</a:t>
            </a:r>
            <a:r>
              <a:rPr dirty="0"/>
              <a:t> </a:t>
            </a:r>
            <a:r>
              <a:rPr dirty="0" err="1"/>
              <a:t>dojechać</a:t>
            </a:r>
            <a:r>
              <a:rPr dirty="0"/>
              <a:t> </a:t>
            </a:r>
            <a:r>
              <a:rPr dirty="0" err="1"/>
              <a:t>drogą</a:t>
            </a:r>
            <a:r>
              <a:rPr dirty="0"/>
              <a:t> </a:t>
            </a:r>
            <a:r>
              <a:rPr dirty="0" err="1"/>
              <a:t>krajową</a:t>
            </a:r>
            <a:r>
              <a:rPr dirty="0"/>
              <a:t> </a:t>
            </a:r>
            <a:r>
              <a:rPr dirty="0" err="1"/>
              <a:t>nr</a:t>
            </a:r>
            <a:r>
              <a:rPr dirty="0"/>
              <a:t> 3, </a:t>
            </a:r>
            <a:r>
              <a:rPr dirty="0" err="1"/>
              <a:t>która</a:t>
            </a:r>
            <a:r>
              <a:rPr dirty="0"/>
              <a:t> </a:t>
            </a:r>
            <a:r>
              <a:rPr dirty="0" err="1"/>
              <a:t>wkrótce</a:t>
            </a:r>
            <a:r>
              <a:rPr dirty="0"/>
              <a:t> </a:t>
            </a:r>
            <a:r>
              <a:rPr dirty="0" err="1"/>
              <a:t>zostanie</a:t>
            </a:r>
            <a:r>
              <a:rPr dirty="0"/>
              <a:t> </a:t>
            </a:r>
            <a:r>
              <a:rPr dirty="0" err="1"/>
              <a:t>zastąpiona</a:t>
            </a:r>
            <a:r>
              <a:rPr dirty="0"/>
              <a:t> </a:t>
            </a:r>
            <a:r>
              <a:rPr dirty="0" err="1"/>
              <a:t>drogą</a:t>
            </a:r>
            <a:r>
              <a:rPr dirty="0"/>
              <a:t> </a:t>
            </a:r>
            <a:r>
              <a:rPr dirty="0" err="1"/>
              <a:t>ekspresową</a:t>
            </a:r>
            <a:r>
              <a:rPr dirty="0"/>
              <a:t> S-3. </a:t>
            </a:r>
            <a:r>
              <a:rPr dirty="0" err="1"/>
              <a:t>Natomiast</a:t>
            </a:r>
            <a:r>
              <a:rPr dirty="0"/>
              <a:t> od </a:t>
            </a:r>
            <a:r>
              <a:rPr dirty="0" err="1"/>
              <a:t>strony</a:t>
            </a:r>
            <a:r>
              <a:rPr dirty="0"/>
              <a:t> </a:t>
            </a:r>
            <a:r>
              <a:rPr dirty="0" err="1"/>
              <a:t>zachodniej</a:t>
            </a:r>
            <a:r>
              <a:rPr dirty="0"/>
              <a:t> </a:t>
            </a:r>
          </a:p>
          <a:p>
            <a:pPr algn="just" defTabSz="434521">
              <a:defRPr sz="2376" b="0">
                <a:latin typeface="Sora Regular Regular"/>
                <a:ea typeface="Sora Regular Regular"/>
                <a:cs typeface="Sora Regular Regular"/>
                <a:sym typeface="Sora Regular Regular"/>
              </a:defRPr>
            </a:pPr>
            <a:r>
              <a:rPr dirty="0"/>
              <a:t>z </a:t>
            </a:r>
            <a:r>
              <a:rPr dirty="0" err="1"/>
              <a:t>Niemiec</a:t>
            </a:r>
            <a:r>
              <a:rPr dirty="0"/>
              <a:t> samochodem </a:t>
            </a:r>
            <a:r>
              <a:rPr dirty="0" err="1"/>
              <a:t>można</a:t>
            </a:r>
            <a:r>
              <a:rPr dirty="0"/>
              <a:t> </a:t>
            </a:r>
            <a:r>
              <a:rPr dirty="0" err="1"/>
              <a:t>dojechać</a:t>
            </a:r>
            <a:r>
              <a:rPr dirty="0"/>
              <a:t> </a:t>
            </a:r>
            <a:r>
              <a:rPr dirty="0" err="1"/>
              <a:t>przez</a:t>
            </a:r>
            <a:r>
              <a:rPr dirty="0"/>
              <a:t> </a:t>
            </a:r>
            <a:r>
              <a:rPr dirty="0" err="1"/>
              <a:t>przejście</a:t>
            </a:r>
            <a:r>
              <a:rPr dirty="0"/>
              <a:t> </a:t>
            </a:r>
            <a:r>
              <a:rPr dirty="0" err="1"/>
              <a:t>graniczne</a:t>
            </a:r>
            <a:r>
              <a:rPr dirty="0"/>
              <a:t> Świnoujście – </a:t>
            </a:r>
            <a:r>
              <a:rPr dirty="0" err="1"/>
              <a:t>Garz</a:t>
            </a:r>
            <a:r>
              <a:rPr dirty="0"/>
              <a:t> (</a:t>
            </a:r>
            <a:r>
              <a:rPr dirty="0" err="1"/>
              <a:t>pojazdy</a:t>
            </a:r>
            <a:r>
              <a:rPr dirty="0"/>
              <a:t> o </a:t>
            </a:r>
            <a:r>
              <a:rPr dirty="0" err="1"/>
              <a:t>masie</a:t>
            </a:r>
            <a:r>
              <a:rPr dirty="0"/>
              <a:t> do 7,5 tony) </a:t>
            </a:r>
            <a:r>
              <a:rPr dirty="0" err="1"/>
              <a:t>oraz</a:t>
            </a:r>
            <a:r>
              <a:rPr dirty="0"/>
              <a:t> </a:t>
            </a:r>
            <a:r>
              <a:rPr dirty="0" err="1"/>
              <a:t>przez</a:t>
            </a:r>
            <a:r>
              <a:rPr dirty="0"/>
              <a:t> </a:t>
            </a:r>
            <a:r>
              <a:rPr dirty="0" err="1"/>
              <a:t>przejście</a:t>
            </a:r>
            <a:r>
              <a:rPr dirty="0"/>
              <a:t> </a:t>
            </a:r>
            <a:r>
              <a:rPr dirty="0" err="1"/>
              <a:t>graniczne</a:t>
            </a:r>
            <a:r>
              <a:rPr dirty="0"/>
              <a:t> Świnoujście – </a:t>
            </a:r>
            <a:r>
              <a:rPr dirty="0" err="1"/>
              <a:t>Ahlbeck</a:t>
            </a:r>
            <a:r>
              <a:rPr dirty="0"/>
              <a:t> (</a:t>
            </a:r>
            <a:r>
              <a:rPr dirty="0" err="1"/>
              <a:t>pojazdy</a:t>
            </a:r>
            <a:r>
              <a:rPr dirty="0"/>
              <a:t> o </a:t>
            </a:r>
            <a:r>
              <a:rPr dirty="0" err="1"/>
              <a:t>masie</a:t>
            </a:r>
            <a:r>
              <a:rPr dirty="0"/>
              <a:t> do 3,5 tony).</a:t>
            </a:r>
            <a:r>
              <a:rPr dirty="0" err="1"/>
              <a:t>Układ</a:t>
            </a:r>
            <a:r>
              <a:rPr dirty="0"/>
              <a:t> </a:t>
            </a:r>
            <a:r>
              <a:rPr dirty="0" err="1"/>
              <a:t>drogowy</a:t>
            </a:r>
            <a:r>
              <a:rPr dirty="0"/>
              <a:t> </a:t>
            </a:r>
            <a:r>
              <a:rPr dirty="0" err="1"/>
              <a:t>wewnątrz</a:t>
            </a:r>
            <a:r>
              <a:rPr dirty="0"/>
              <a:t> miasta </a:t>
            </a:r>
            <a:r>
              <a:rPr dirty="0" err="1"/>
              <a:t>składa</a:t>
            </a:r>
            <a:r>
              <a:rPr dirty="0"/>
              <a:t> </a:t>
            </a:r>
            <a:r>
              <a:rPr dirty="0" err="1"/>
              <a:t>się</a:t>
            </a:r>
            <a:r>
              <a:rPr dirty="0"/>
              <a:t> z </a:t>
            </a:r>
            <a:r>
              <a:rPr dirty="0" err="1"/>
              <a:t>dróg</a:t>
            </a:r>
            <a:r>
              <a:rPr dirty="0"/>
              <a:t> </a:t>
            </a:r>
            <a:r>
              <a:rPr dirty="0" err="1"/>
              <a:t>krajowych</a:t>
            </a:r>
            <a:r>
              <a:rPr dirty="0"/>
              <a:t> (</a:t>
            </a:r>
            <a:r>
              <a:rPr dirty="0" err="1"/>
              <a:t>wymieniona</a:t>
            </a:r>
            <a:r>
              <a:rPr dirty="0"/>
              <a:t> </a:t>
            </a:r>
            <a:r>
              <a:rPr dirty="0" err="1"/>
              <a:t>już</a:t>
            </a:r>
            <a:r>
              <a:rPr dirty="0"/>
              <a:t> </a:t>
            </a:r>
            <a:r>
              <a:rPr dirty="0" err="1"/>
              <a:t>droga</a:t>
            </a:r>
            <a:r>
              <a:rPr dirty="0"/>
              <a:t> </a:t>
            </a:r>
            <a:r>
              <a:rPr dirty="0" err="1"/>
              <a:t>krajowa</a:t>
            </a:r>
            <a:r>
              <a:rPr dirty="0"/>
              <a:t> </a:t>
            </a:r>
            <a:r>
              <a:rPr dirty="0" err="1"/>
              <a:t>nr</a:t>
            </a:r>
            <a:r>
              <a:rPr dirty="0"/>
              <a:t> 3 </a:t>
            </a:r>
            <a:r>
              <a:rPr dirty="0" err="1"/>
              <a:t>i</a:t>
            </a:r>
            <a:r>
              <a:rPr dirty="0"/>
              <a:t> </a:t>
            </a:r>
            <a:r>
              <a:rPr dirty="0" err="1"/>
              <a:t>droga</a:t>
            </a:r>
            <a:r>
              <a:rPr dirty="0"/>
              <a:t> </a:t>
            </a:r>
            <a:r>
              <a:rPr dirty="0" err="1"/>
              <a:t>krajowa</a:t>
            </a:r>
            <a:r>
              <a:rPr dirty="0"/>
              <a:t> </a:t>
            </a:r>
            <a:r>
              <a:rPr dirty="0" err="1"/>
              <a:t>nr</a:t>
            </a:r>
            <a:r>
              <a:rPr dirty="0"/>
              <a:t> 93 </a:t>
            </a:r>
            <a:r>
              <a:rPr dirty="0" err="1"/>
              <a:t>przebiegająca</a:t>
            </a:r>
            <a:r>
              <a:rPr dirty="0"/>
              <a:t> </a:t>
            </a:r>
            <a:r>
              <a:rPr dirty="0" err="1"/>
              <a:t>ulicą</a:t>
            </a:r>
            <a:r>
              <a:rPr dirty="0"/>
              <a:t> </a:t>
            </a:r>
            <a:r>
              <a:rPr dirty="0" err="1"/>
              <a:t>Pomorską</a:t>
            </a:r>
            <a:r>
              <a:rPr dirty="0"/>
              <a:t> od </a:t>
            </a:r>
            <a:r>
              <a:rPr dirty="0" err="1"/>
              <a:t>drogi</a:t>
            </a:r>
            <a:r>
              <a:rPr dirty="0"/>
              <a:t> </a:t>
            </a:r>
            <a:r>
              <a:rPr dirty="0" err="1"/>
              <a:t>krajowej</a:t>
            </a:r>
            <a:r>
              <a:rPr dirty="0"/>
              <a:t> </a:t>
            </a:r>
            <a:r>
              <a:rPr dirty="0" err="1"/>
              <a:t>nr</a:t>
            </a:r>
            <a:r>
              <a:rPr dirty="0"/>
              <a:t> 3 do </a:t>
            </a:r>
            <a:r>
              <a:rPr dirty="0" err="1"/>
              <a:t>przeprawy</a:t>
            </a:r>
            <a:r>
              <a:rPr dirty="0"/>
              <a:t> </a:t>
            </a:r>
            <a:r>
              <a:rPr dirty="0" err="1"/>
              <a:t>promowej</a:t>
            </a:r>
            <a:r>
              <a:rPr dirty="0"/>
              <a:t> </a:t>
            </a:r>
            <a:r>
              <a:rPr dirty="0" err="1"/>
              <a:t>Karsibór</a:t>
            </a:r>
            <a:r>
              <a:rPr dirty="0"/>
              <a:t> </a:t>
            </a:r>
            <a:r>
              <a:rPr dirty="0" err="1"/>
              <a:t>oraz</a:t>
            </a:r>
            <a:r>
              <a:rPr dirty="0"/>
              <a:t> </a:t>
            </a:r>
            <a:r>
              <a:rPr dirty="0" err="1"/>
              <a:t>ulicami</a:t>
            </a:r>
            <a:r>
              <a:rPr dirty="0"/>
              <a:t>: </a:t>
            </a:r>
            <a:r>
              <a:rPr dirty="0" err="1"/>
              <a:t>Karsiborską</a:t>
            </a:r>
            <a:r>
              <a:rPr dirty="0"/>
              <a:t>, </a:t>
            </a:r>
            <a:r>
              <a:rPr dirty="0" err="1"/>
              <a:t>Nowokarsiborską</a:t>
            </a:r>
            <a:r>
              <a:rPr dirty="0"/>
              <a:t> </a:t>
            </a:r>
            <a:r>
              <a:rPr dirty="0" err="1"/>
              <a:t>i</a:t>
            </a:r>
            <a:r>
              <a:rPr dirty="0"/>
              <a:t> </a:t>
            </a:r>
            <a:r>
              <a:rPr dirty="0" err="1"/>
              <a:t>Grunwaldzką</a:t>
            </a:r>
            <a:r>
              <a:rPr dirty="0"/>
              <a:t> od </a:t>
            </a:r>
            <a:r>
              <a:rPr dirty="0" err="1"/>
              <a:t>przeprawy</a:t>
            </a:r>
            <a:r>
              <a:rPr dirty="0"/>
              <a:t> </a:t>
            </a:r>
            <a:r>
              <a:rPr dirty="0" err="1"/>
              <a:t>promowej</a:t>
            </a:r>
            <a:r>
              <a:rPr dirty="0"/>
              <a:t> do </a:t>
            </a:r>
            <a:r>
              <a:rPr dirty="0" err="1"/>
              <a:t>granicy</a:t>
            </a:r>
            <a:r>
              <a:rPr dirty="0"/>
              <a:t> </a:t>
            </a:r>
            <a:r>
              <a:rPr dirty="0" err="1"/>
              <a:t>polsko</a:t>
            </a:r>
            <a:r>
              <a:rPr dirty="0"/>
              <a:t> – </a:t>
            </a:r>
            <a:r>
              <a:rPr dirty="0" err="1"/>
              <a:t>niemieckiej</a:t>
            </a:r>
            <a:r>
              <a:rPr dirty="0"/>
              <a:t>), z </a:t>
            </a:r>
            <a:r>
              <a:rPr dirty="0" err="1"/>
              <a:t>dróg</a:t>
            </a:r>
            <a:r>
              <a:rPr dirty="0"/>
              <a:t> </a:t>
            </a:r>
            <a:r>
              <a:rPr dirty="0" err="1"/>
              <a:t>powiatowych</a:t>
            </a:r>
            <a:r>
              <a:rPr dirty="0"/>
              <a:t> (</a:t>
            </a:r>
            <a:r>
              <a:rPr dirty="0" err="1"/>
              <a:t>główne</a:t>
            </a:r>
            <a:r>
              <a:rPr dirty="0"/>
              <a:t> to: </a:t>
            </a:r>
            <a:r>
              <a:rPr dirty="0" err="1"/>
              <a:t>ulica</a:t>
            </a:r>
            <a:r>
              <a:rPr dirty="0"/>
              <a:t> </a:t>
            </a:r>
            <a:r>
              <a:rPr dirty="0" err="1"/>
              <a:t>Grunwaldzka</a:t>
            </a:r>
            <a:r>
              <a:rPr dirty="0"/>
              <a:t> od </a:t>
            </a:r>
            <a:r>
              <a:rPr dirty="0" err="1"/>
              <a:t>ulicy</a:t>
            </a:r>
            <a:r>
              <a:rPr dirty="0"/>
              <a:t> </a:t>
            </a:r>
            <a:r>
              <a:rPr dirty="0" err="1"/>
              <a:t>Nowokarsiborskiej</a:t>
            </a:r>
            <a:r>
              <a:rPr dirty="0"/>
              <a:t> do </a:t>
            </a:r>
            <a:r>
              <a:rPr dirty="0" err="1"/>
              <a:t>Placu</a:t>
            </a:r>
            <a:r>
              <a:rPr dirty="0"/>
              <a:t> </a:t>
            </a:r>
            <a:r>
              <a:rPr dirty="0" err="1"/>
              <a:t>Wolności</a:t>
            </a:r>
            <a:r>
              <a:rPr dirty="0"/>
              <a:t>, </a:t>
            </a:r>
            <a:r>
              <a:rPr dirty="0" err="1"/>
              <a:t>ulica</a:t>
            </a:r>
            <a:r>
              <a:rPr dirty="0"/>
              <a:t> 11 </a:t>
            </a:r>
            <a:r>
              <a:rPr dirty="0" err="1"/>
              <a:t>Listopada</a:t>
            </a:r>
            <a:r>
              <a:rPr dirty="0"/>
              <a:t>, </a:t>
            </a:r>
            <a:r>
              <a:rPr dirty="0" err="1"/>
              <a:t>ulica</a:t>
            </a:r>
            <a:r>
              <a:rPr dirty="0"/>
              <a:t> </a:t>
            </a:r>
            <a:r>
              <a:rPr dirty="0" err="1"/>
              <a:t>Wojska</a:t>
            </a:r>
            <a:r>
              <a:rPr dirty="0"/>
              <a:t> </a:t>
            </a:r>
            <a:r>
              <a:rPr dirty="0" err="1"/>
              <a:t>Polskiego</a:t>
            </a:r>
            <a:r>
              <a:rPr dirty="0"/>
              <a:t>, </a:t>
            </a:r>
            <a:r>
              <a:rPr dirty="0" err="1"/>
              <a:t>ulica</a:t>
            </a:r>
            <a:r>
              <a:rPr dirty="0"/>
              <a:t> </a:t>
            </a:r>
            <a:r>
              <a:rPr dirty="0" err="1"/>
              <a:t>Konstytucji</a:t>
            </a:r>
            <a:r>
              <a:rPr dirty="0"/>
              <a:t> 3 Maja </a:t>
            </a:r>
            <a:r>
              <a:rPr dirty="0" err="1"/>
              <a:t>i</a:t>
            </a:r>
            <a:r>
              <a:rPr dirty="0"/>
              <a:t> </a:t>
            </a:r>
            <a:r>
              <a:rPr dirty="0" err="1"/>
              <a:t>ulica</a:t>
            </a:r>
            <a:r>
              <a:rPr dirty="0"/>
              <a:t> </a:t>
            </a:r>
            <a:r>
              <a:rPr dirty="0" err="1"/>
              <a:t>Barlickiego</a:t>
            </a:r>
            <a:r>
              <a:rPr dirty="0"/>
              <a:t>) </a:t>
            </a:r>
            <a:r>
              <a:rPr dirty="0" err="1"/>
              <a:t>oraz</a:t>
            </a:r>
            <a:r>
              <a:rPr dirty="0"/>
              <a:t> z </a:t>
            </a:r>
            <a:r>
              <a:rPr dirty="0" err="1"/>
              <a:t>dróg</a:t>
            </a:r>
            <a:r>
              <a:rPr dirty="0"/>
              <a:t> </a:t>
            </a:r>
            <a:r>
              <a:rPr dirty="0" err="1"/>
              <a:t>gminnych</a:t>
            </a:r>
            <a:r>
              <a:rPr dirty="0"/>
              <a:t>. </a:t>
            </a:r>
            <a:r>
              <a:rPr dirty="0" err="1"/>
              <a:t>Cała</a:t>
            </a:r>
            <a:r>
              <a:rPr dirty="0"/>
              <a:t> </a:t>
            </a:r>
            <a:r>
              <a:rPr dirty="0" err="1"/>
              <a:t>sieć</a:t>
            </a:r>
            <a:r>
              <a:rPr dirty="0"/>
              <a:t> </a:t>
            </a:r>
            <a:r>
              <a:rPr dirty="0" err="1"/>
              <a:t>dróg</a:t>
            </a:r>
            <a:r>
              <a:rPr dirty="0"/>
              <a:t> </a:t>
            </a:r>
            <a:r>
              <a:rPr dirty="0" err="1"/>
              <a:t>publicznych</a:t>
            </a:r>
            <a:r>
              <a:rPr dirty="0"/>
              <a:t> </a:t>
            </a:r>
            <a:r>
              <a:rPr dirty="0" err="1"/>
              <a:t>liczy</a:t>
            </a:r>
            <a:r>
              <a:rPr dirty="0"/>
              <a:t> </a:t>
            </a:r>
            <a:r>
              <a:rPr dirty="0" err="1"/>
              <a:t>łącznie</a:t>
            </a:r>
            <a:r>
              <a:rPr dirty="0"/>
              <a:t> ok. 130 km </a:t>
            </a:r>
            <a:r>
              <a:rPr dirty="0" err="1"/>
              <a:t>długości</a:t>
            </a:r>
            <a:r>
              <a:rPr dirty="0"/>
              <a:t>. </a:t>
            </a:r>
          </a:p>
          <a:p>
            <a:pPr algn="just" defTabSz="434521">
              <a:spcBef>
                <a:spcPts val="1600"/>
              </a:spcBef>
              <a:defRPr sz="2376" b="0">
                <a:latin typeface="Sora Regular Regular"/>
                <a:ea typeface="Sora Regular Regular"/>
                <a:cs typeface="Sora Regular Regular"/>
                <a:sym typeface="Sora Regular Regular"/>
              </a:defRPr>
            </a:pPr>
            <a:r>
              <a:rPr dirty="0"/>
              <a:t>Z </a:t>
            </a:r>
            <a:r>
              <a:rPr dirty="0" err="1"/>
              <a:t>uwagi</a:t>
            </a:r>
            <a:r>
              <a:rPr dirty="0"/>
              <a:t> na </a:t>
            </a:r>
            <a:r>
              <a:rPr dirty="0" err="1"/>
              <a:t>istniejącą</a:t>
            </a:r>
            <a:r>
              <a:rPr dirty="0"/>
              <a:t> </a:t>
            </a:r>
            <a:r>
              <a:rPr dirty="0" err="1"/>
              <a:t>zabudowę</a:t>
            </a:r>
            <a:r>
              <a:rPr dirty="0"/>
              <a:t> </a:t>
            </a:r>
            <a:r>
              <a:rPr dirty="0" err="1"/>
              <a:t>i</a:t>
            </a:r>
            <a:r>
              <a:rPr dirty="0"/>
              <a:t> </a:t>
            </a:r>
            <a:r>
              <a:rPr dirty="0" err="1"/>
              <a:t>powiązania</a:t>
            </a:r>
            <a:r>
              <a:rPr dirty="0"/>
              <a:t> z </a:t>
            </a:r>
            <a:r>
              <a:rPr dirty="0" err="1"/>
              <a:t>drogami</a:t>
            </a:r>
            <a:r>
              <a:rPr dirty="0"/>
              <a:t> </a:t>
            </a:r>
            <a:r>
              <a:rPr dirty="0" err="1"/>
              <a:t>wylotowymi</a:t>
            </a:r>
            <a:r>
              <a:rPr dirty="0"/>
              <a:t> </a:t>
            </a:r>
            <a:r>
              <a:rPr dirty="0" err="1"/>
              <a:t>układ</a:t>
            </a:r>
            <a:r>
              <a:rPr dirty="0"/>
              <a:t> </a:t>
            </a:r>
            <a:r>
              <a:rPr dirty="0" err="1"/>
              <a:t>drogowy</a:t>
            </a:r>
            <a:r>
              <a:rPr dirty="0"/>
              <a:t> </a:t>
            </a:r>
            <a:r>
              <a:rPr dirty="0" err="1"/>
              <a:t>Świnoujścia</a:t>
            </a:r>
            <a:r>
              <a:rPr dirty="0"/>
              <a:t> </a:t>
            </a:r>
            <a:r>
              <a:rPr dirty="0" err="1"/>
              <a:t>nie</a:t>
            </a:r>
            <a:r>
              <a:rPr dirty="0"/>
              <a:t> </a:t>
            </a:r>
            <a:r>
              <a:rPr dirty="0" err="1"/>
              <a:t>ulegnie</a:t>
            </a:r>
            <a:r>
              <a:rPr dirty="0"/>
              <a:t> </a:t>
            </a:r>
            <a:r>
              <a:rPr dirty="0" err="1"/>
              <a:t>zasadniczym</a:t>
            </a:r>
            <a:r>
              <a:rPr dirty="0"/>
              <a:t> </a:t>
            </a:r>
            <a:r>
              <a:rPr dirty="0" err="1"/>
              <a:t>zmianom</a:t>
            </a:r>
            <a:r>
              <a:rPr dirty="0"/>
              <a:t>. </a:t>
            </a:r>
            <a:r>
              <a:rPr dirty="0" err="1"/>
              <a:t>Zmiany</a:t>
            </a:r>
            <a:r>
              <a:rPr dirty="0"/>
              <a:t> w </a:t>
            </a:r>
            <a:r>
              <a:rPr dirty="0" err="1"/>
              <a:t>układzie</a:t>
            </a:r>
            <a:r>
              <a:rPr dirty="0"/>
              <a:t> </a:t>
            </a:r>
            <a:r>
              <a:rPr dirty="0" err="1"/>
              <a:t>drogowym</a:t>
            </a:r>
            <a:r>
              <a:rPr dirty="0"/>
              <a:t> </a:t>
            </a:r>
            <a:r>
              <a:rPr dirty="0" err="1"/>
              <a:t>polegać</a:t>
            </a:r>
            <a:r>
              <a:rPr dirty="0"/>
              <a:t> </a:t>
            </a:r>
            <a:r>
              <a:rPr dirty="0" err="1"/>
              <a:t>będą</a:t>
            </a:r>
            <a:r>
              <a:rPr dirty="0"/>
              <a:t> </a:t>
            </a:r>
            <a:r>
              <a:rPr dirty="0" err="1"/>
              <a:t>jedynie</a:t>
            </a:r>
            <a:r>
              <a:rPr dirty="0"/>
              <a:t> na </a:t>
            </a:r>
            <a:r>
              <a:rPr dirty="0" err="1"/>
              <a:t>modernizacji</a:t>
            </a:r>
            <a:r>
              <a:rPr dirty="0"/>
              <a:t> </a:t>
            </a:r>
            <a:r>
              <a:rPr dirty="0" err="1"/>
              <a:t>i</a:t>
            </a:r>
            <a:r>
              <a:rPr dirty="0"/>
              <a:t> </a:t>
            </a:r>
            <a:r>
              <a:rPr dirty="0" err="1"/>
              <a:t>przystosowaniu</a:t>
            </a:r>
            <a:r>
              <a:rPr dirty="0"/>
              <a:t> </a:t>
            </a:r>
            <a:r>
              <a:rPr dirty="0" err="1"/>
              <a:t>układu</a:t>
            </a:r>
            <a:r>
              <a:rPr dirty="0"/>
              <a:t> </a:t>
            </a:r>
            <a:r>
              <a:rPr dirty="0" err="1"/>
              <a:t>drogowego</a:t>
            </a:r>
            <a:r>
              <a:rPr dirty="0"/>
              <a:t> </a:t>
            </a:r>
            <a:r>
              <a:rPr dirty="0" err="1"/>
              <a:t>Świnoujścia</a:t>
            </a:r>
            <a:r>
              <a:rPr dirty="0"/>
              <a:t> do </a:t>
            </a:r>
            <a:r>
              <a:rPr dirty="0" err="1" smtClean="0"/>
              <a:t>wzrastaj</a:t>
            </a:r>
            <a:r>
              <a:rPr lang="pl-PL" dirty="0" smtClean="0"/>
              <a:t>ą</a:t>
            </a:r>
            <a:r>
              <a:rPr dirty="0" err="1" smtClean="0"/>
              <a:t>cych</a:t>
            </a:r>
            <a:r>
              <a:rPr dirty="0" smtClean="0"/>
              <a:t> </a:t>
            </a:r>
            <a:r>
              <a:rPr dirty="0" err="1"/>
              <a:t>sukcesywnie</a:t>
            </a:r>
            <a:r>
              <a:rPr dirty="0"/>
              <a:t> </a:t>
            </a:r>
            <a:r>
              <a:rPr dirty="0" err="1"/>
              <a:t>natężeń</a:t>
            </a:r>
            <a:r>
              <a:rPr dirty="0"/>
              <a:t> </a:t>
            </a:r>
            <a:r>
              <a:rPr dirty="0" err="1"/>
              <a:t>ruchu</a:t>
            </a:r>
            <a:r>
              <a:rPr dirty="0"/>
              <a:t> </a:t>
            </a:r>
            <a:r>
              <a:rPr dirty="0" err="1"/>
              <a:t>oraz</a:t>
            </a:r>
            <a:r>
              <a:rPr dirty="0"/>
              <a:t> na </a:t>
            </a:r>
            <a:r>
              <a:rPr dirty="0" err="1"/>
              <a:t>przekierowywaniu</a:t>
            </a:r>
            <a:r>
              <a:rPr dirty="0"/>
              <a:t> </a:t>
            </a:r>
            <a:r>
              <a:rPr dirty="0" err="1"/>
              <a:t>ruchu</a:t>
            </a:r>
            <a:r>
              <a:rPr dirty="0"/>
              <a:t> z </a:t>
            </a:r>
            <a:r>
              <a:rPr dirty="0" err="1"/>
              <a:t>miejsc</a:t>
            </a:r>
            <a:r>
              <a:rPr dirty="0"/>
              <a:t> </a:t>
            </a:r>
            <a:r>
              <a:rPr dirty="0" err="1"/>
              <a:t>najbardziej</a:t>
            </a:r>
            <a:r>
              <a:rPr dirty="0"/>
              <a:t> </a:t>
            </a:r>
            <a:r>
              <a:rPr dirty="0" err="1"/>
              <a:t>obciążonych</a:t>
            </a:r>
            <a:r>
              <a:rPr dirty="0"/>
              <a:t>. </a:t>
            </a:r>
          </a:p>
          <a:p>
            <a:pPr algn="just" defTabSz="434521">
              <a:spcBef>
                <a:spcPts val="1600"/>
              </a:spcBef>
              <a:defRPr sz="2376" b="0">
                <a:latin typeface="Sora Regular Regular"/>
                <a:ea typeface="Sora Regular Regular"/>
                <a:cs typeface="Sora Regular Regular"/>
                <a:sym typeface="Sora Regular Regular"/>
              </a:defRPr>
            </a:pPr>
            <a:r>
              <a:rPr dirty="0" err="1"/>
              <a:t>Najistotniejszymi</a:t>
            </a:r>
            <a:r>
              <a:rPr dirty="0"/>
              <a:t> </a:t>
            </a:r>
            <a:r>
              <a:rPr dirty="0" err="1"/>
              <a:t>zmianami</a:t>
            </a:r>
            <a:r>
              <a:rPr dirty="0"/>
              <a:t>, </a:t>
            </a:r>
            <a:r>
              <a:rPr dirty="0" err="1"/>
              <a:t>które</a:t>
            </a:r>
            <a:r>
              <a:rPr dirty="0"/>
              <a:t> w </a:t>
            </a:r>
            <a:r>
              <a:rPr dirty="0" err="1"/>
              <a:t>najbliższym</a:t>
            </a:r>
            <a:r>
              <a:rPr dirty="0"/>
              <a:t> </a:t>
            </a:r>
            <a:r>
              <a:rPr dirty="0" err="1"/>
              <a:t>czasie</a:t>
            </a:r>
            <a:r>
              <a:rPr dirty="0"/>
              <a:t> </a:t>
            </a:r>
            <a:r>
              <a:rPr dirty="0" err="1"/>
              <a:t>wpłyną</a:t>
            </a:r>
            <a:r>
              <a:rPr dirty="0"/>
              <a:t> na </a:t>
            </a:r>
            <a:r>
              <a:rPr dirty="0" err="1"/>
              <a:t>ruch</a:t>
            </a:r>
            <a:r>
              <a:rPr dirty="0"/>
              <a:t> </a:t>
            </a:r>
            <a:r>
              <a:rPr dirty="0" err="1"/>
              <a:t>drogowy</a:t>
            </a:r>
            <a:r>
              <a:rPr dirty="0"/>
              <a:t> </a:t>
            </a:r>
            <a:br>
              <a:rPr dirty="0"/>
            </a:br>
            <a:r>
              <a:rPr dirty="0"/>
              <a:t>w Świnoujściu </a:t>
            </a:r>
            <a:r>
              <a:rPr dirty="0" smtClean="0"/>
              <a:t>s</a:t>
            </a:r>
            <a:r>
              <a:rPr lang="pl-PL" dirty="0" smtClean="0"/>
              <a:t>ą</a:t>
            </a:r>
            <a:r>
              <a:rPr dirty="0" smtClean="0"/>
              <a:t>:</a:t>
            </a:r>
            <a:endParaRPr dirty="0"/>
          </a:p>
          <a:p>
            <a:pPr algn="just" defTabSz="434521">
              <a:spcBef>
                <a:spcPts val="1600"/>
              </a:spcBef>
              <a:defRPr sz="2376" b="0">
                <a:latin typeface="Sora Regular Regular"/>
                <a:ea typeface="Sora Regular Regular"/>
                <a:cs typeface="Sora Regular Regular"/>
                <a:sym typeface="Sora Regular Regular"/>
              </a:defRPr>
            </a:pPr>
            <a:r>
              <a:rPr dirty="0"/>
              <a:t>- </a:t>
            </a:r>
            <a:r>
              <a:rPr dirty="0" err="1"/>
              <a:t>modernizacja</a:t>
            </a:r>
            <a:r>
              <a:rPr dirty="0"/>
              <a:t> </a:t>
            </a:r>
            <a:r>
              <a:rPr dirty="0" err="1"/>
              <a:t>połączenia</a:t>
            </a:r>
            <a:r>
              <a:rPr dirty="0"/>
              <a:t> </a:t>
            </a:r>
            <a:r>
              <a:rPr dirty="0" err="1"/>
              <a:t>pomiędzy</a:t>
            </a:r>
            <a:r>
              <a:rPr dirty="0"/>
              <a:t> </a:t>
            </a:r>
            <a:r>
              <a:rPr dirty="0" err="1"/>
              <a:t>wyspami</a:t>
            </a:r>
            <a:r>
              <a:rPr dirty="0"/>
              <a:t> </a:t>
            </a:r>
            <a:r>
              <a:rPr dirty="0" err="1"/>
              <a:t>Uznam</a:t>
            </a:r>
            <a:r>
              <a:rPr dirty="0"/>
              <a:t> </a:t>
            </a:r>
            <a:r>
              <a:rPr dirty="0" err="1"/>
              <a:t>i</a:t>
            </a:r>
            <a:r>
              <a:rPr dirty="0"/>
              <a:t> </a:t>
            </a:r>
            <a:r>
              <a:rPr dirty="0" err="1"/>
              <a:t>Wolin</a:t>
            </a:r>
            <a:r>
              <a:rPr dirty="0"/>
              <a:t> </a:t>
            </a:r>
            <a:r>
              <a:rPr dirty="0" err="1"/>
              <a:t>polegająca</a:t>
            </a:r>
            <a:r>
              <a:rPr dirty="0"/>
              <a:t> na </a:t>
            </a:r>
            <a:r>
              <a:rPr dirty="0" err="1"/>
              <a:t>zastąpieniu</a:t>
            </a:r>
            <a:r>
              <a:rPr dirty="0"/>
              <a:t> </a:t>
            </a:r>
            <a:r>
              <a:rPr dirty="0" err="1"/>
              <a:t>dwóch</a:t>
            </a:r>
            <a:r>
              <a:rPr dirty="0"/>
              <a:t> </a:t>
            </a:r>
            <a:r>
              <a:rPr dirty="0" err="1"/>
              <a:t>przepraw</a:t>
            </a:r>
            <a:r>
              <a:rPr dirty="0"/>
              <a:t> </a:t>
            </a:r>
            <a:r>
              <a:rPr dirty="0" err="1"/>
              <a:t>promowych</a:t>
            </a:r>
            <a:r>
              <a:rPr dirty="0"/>
              <a:t> (o </a:t>
            </a:r>
            <a:r>
              <a:rPr dirty="0" err="1"/>
              <a:t>przepustowości</a:t>
            </a:r>
            <a:r>
              <a:rPr dirty="0"/>
              <a:t> </a:t>
            </a:r>
            <a:r>
              <a:rPr dirty="0" err="1"/>
              <a:t>dobowej</a:t>
            </a:r>
            <a:r>
              <a:rPr dirty="0"/>
              <a:t> 8500 </a:t>
            </a:r>
            <a:r>
              <a:rPr dirty="0" err="1"/>
              <a:t>pojazdów</a:t>
            </a:r>
            <a:r>
              <a:rPr dirty="0"/>
              <a:t>) </a:t>
            </a:r>
            <a:r>
              <a:rPr dirty="0" err="1"/>
              <a:t>przez</a:t>
            </a:r>
            <a:r>
              <a:rPr dirty="0"/>
              <a:t> </a:t>
            </a:r>
            <a:r>
              <a:rPr dirty="0" err="1"/>
              <a:t>budowany</a:t>
            </a:r>
            <a:r>
              <a:rPr dirty="0"/>
              <a:t> </a:t>
            </a:r>
            <a:r>
              <a:rPr dirty="0" err="1"/>
              <a:t>tunel</a:t>
            </a:r>
            <a:r>
              <a:rPr dirty="0"/>
              <a:t> pod Świną (o </a:t>
            </a:r>
            <a:r>
              <a:rPr dirty="0" err="1"/>
              <a:t>przepustowości</a:t>
            </a:r>
            <a:r>
              <a:rPr dirty="0"/>
              <a:t> </a:t>
            </a:r>
            <a:r>
              <a:rPr dirty="0" err="1"/>
              <a:t>dobowej</a:t>
            </a:r>
            <a:r>
              <a:rPr dirty="0"/>
              <a:t> 25000 </a:t>
            </a:r>
            <a:r>
              <a:rPr dirty="0" err="1"/>
              <a:t>pojazdów</a:t>
            </a:r>
            <a:r>
              <a:rPr dirty="0"/>
              <a:t>),</a:t>
            </a:r>
          </a:p>
          <a:p>
            <a:pPr algn="just" defTabSz="434521">
              <a:spcBef>
                <a:spcPts val="1600"/>
              </a:spcBef>
              <a:defRPr sz="2376" b="0">
                <a:latin typeface="Sora Regular Regular"/>
                <a:ea typeface="Sora Regular Regular"/>
                <a:cs typeface="Sora Regular Regular"/>
                <a:sym typeface="Sora Regular Regular"/>
              </a:defRPr>
            </a:pPr>
            <a:r>
              <a:rPr dirty="0"/>
              <a:t>- </a:t>
            </a:r>
            <a:r>
              <a:rPr dirty="0" err="1"/>
              <a:t>budowa</a:t>
            </a:r>
            <a:r>
              <a:rPr dirty="0"/>
              <a:t> </a:t>
            </a:r>
            <a:r>
              <a:rPr dirty="0" err="1"/>
              <a:t>drogi</a:t>
            </a:r>
            <a:r>
              <a:rPr dirty="0"/>
              <a:t> </a:t>
            </a:r>
            <a:r>
              <a:rPr dirty="0" err="1"/>
              <a:t>ekspresowej</a:t>
            </a:r>
            <a:r>
              <a:rPr dirty="0"/>
              <a:t> S3, </a:t>
            </a:r>
            <a:r>
              <a:rPr dirty="0" err="1" smtClean="0"/>
              <a:t>któr</a:t>
            </a:r>
            <a:r>
              <a:rPr lang="pl-PL" dirty="0" smtClean="0"/>
              <a:t>ą</a:t>
            </a:r>
            <a:r>
              <a:rPr dirty="0" smtClean="0"/>
              <a:t> </a:t>
            </a:r>
            <a:r>
              <a:rPr dirty="0" err="1"/>
              <a:t>przejmie</a:t>
            </a:r>
            <a:r>
              <a:rPr dirty="0"/>
              <a:t> </a:t>
            </a:r>
            <a:r>
              <a:rPr dirty="0" err="1"/>
              <a:t>ruch</a:t>
            </a:r>
            <a:r>
              <a:rPr dirty="0"/>
              <a:t> </a:t>
            </a:r>
            <a:r>
              <a:rPr dirty="0" err="1"/>
              <a:t>ze</a:t>
            </a:r>
            <a:r>
              <a:rPr dirty="0"/>
              <a:t> </a:t>
            </a:r>
            <a:r>
              <a:rPr dirty="0" err="1"/>
              <a:t>starej</a:t>
            </a:r>
            <a:r>
              <a:rPr dirty="0"/>
              <a:t> </a:t>
            </a:r>
            <a:r>
              <a:rPr dirty="0" err="1"/>
              <a:t>drogi</a:t>
            </a:r>
            <a:r>
              <a:rPr dirty="0"/>
              <a:t> </a:t>
            </a:r>
            <a:r>
              <a:rPr dirty="0" err="1"/>
              <a:t>krajowej</a:t>
            </a:r>
            <a:r>
              <a:rPr dirty="0"/>
              <a:t> </a:t>
            </a:r>
            <a:r>
              <a:rPr dirty="0" err="1"/>
              <a:t>nr</a:t>
            </a:r>
            <a:r>
              <a:rPr dirty="0"/>
              <a:t> 3.</a:t>
            </a:r>
          </a:p>
          <a:p>
            <a:pPr algn="just" defTabSz="434521">
              <a:spcBef>
                <a:spcPts val="1600"/>
              </a:spcBef>
              <a:defRPr sz="2376" b="0">
                <a:latin typeface="Sora Regular ExtraLight"/>
                <a:ea typeface="Sora Regular ExtraLight"/>
                <a:cs typeface="Sora Regular ExtraLight"/>
                <a:sym typeface="Sora Regular ExtraLight"/>
              </a:defRPr>
            </a:pPr>
            <a:r>
              <a:rPr dirty="0"/>
              <a:t>cd. na </a:t>
            </a:r>
            <a:r>
              <a:rPr dirty="0" err="1" smtClean="0"/>
              <a:t>nast</a:t>
            </a:r>
            <a:r>
              <a:rPr lang="pl-PL" dirty="0" smtClean="0"/>
              <a:t>ę</a:t>
            </a:r>
            <a:r>
              <a:rPr dirty="0" err="1" smtClean="0"/>
              <a:t>pnej</a:t>
            </a:r>
            <a:r>
              <a:rPr dirty="0" smtClean="0"/>
              <a:t> </a:t>
            </a:r>
            <a:r>
              <a:rPr dirty="0" err="1"/>
              <a:t>stronie</a:t>
            </a:r>
            <a:endParaRPr dirty="0"/>
          </a:p>
        </p:txBody>
      </p:sp>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 name="swinoujscie_prezka_26.jpg" descr="swinoujscie_prezka_26.jpg"/>
          <p:cNvPicPr>
            <a:picLocks noChangeAspect="1"/>
          </p:cNvPicPr>
          <p:nvPr/>
        </p:nvPicPr>
        <p:blipFill>
          <a:blip r:embed="rId2">
            <a:extLst/>
          </a:blip>
          <a:stretch>
            <a:fillRect/>
          </a:stretch>
        </p:blipFill>
        <p:spPr>
          <a:xfrm>
            <a:off x="0" y="-2"/>
            <a:ext cx="24384000" cy="13716003"/>
          </a:xfrm>
          <a:prstGeom prst="rect">
            <a:avLst/>
          </a:prstGeom>
          <a:ln w="12700">
            <a:miter lim="400000"/>
          </a:ln>
          <a:effectLst>
            <a:reflection stA="50000" endPos="40000" dir="5400000" sy="-100000" algn="bl" rotWithShape="0"/>
          </a:effectLst>
        </p:spPr>
      </p:pic>
      <p:sp>
        <p:nvSpPr>
          <p:cNvPr id="262" name="Publikacja artykułów…"/>
          <p:cNvSpPr txBox="1">
            <a:spLocks noGrp="1"/>
          </p:cNvSpPr>
          <p:nvPr>
            <p:ph type="title"/>
          </p:nvPr>
        </p:nvSpPr>
        <p:spPr>
          <a:xfrm>
            <a:off x="942082" y="1077359"/>
            <a:ext cx="22606614" cy="2202884"/>
          </a:xfrm>
          <a:prstGeom prst="rect">
            <a:avLst/>
          </a:prstGeom>
        </p:spPr>
        <p:txBody>
          <a:bodyPr/>
          <a:lstStyle/>
          <a:p>
            <a:pPr>
              <a:defRPr sz="7500" b="0" spc="-200">
                <a:solidFill>
                  <a:srgbClr val="ED7052"/>
                </a:solidFill>
                <a:latin typeface="Sora Regular Bold"/>
                <a:ea typeface="Sora Regular Bold"/>
                <a:cs typeface="Sora Regular Bold"/>
                <a:sym typeface="Sora Regular Bold"/>
              </a:defRPr>
            </a:pPr>
            <a:r>
              <a:t>Publikacja artykułów</a:t>
            </a:r>
            <a:endParaRPr spc="-150"/>
          </a:p>
          <a:p>
            <a:pPr>
              <a:defRPr sz="5000" b="0" spc="-100">
                <a:solidFill>
                  <a:srgbClr val="ED7052"/>
                </a:solidFill>
                <a:latin typeface="Sora Regular Bold"/>
                <a:ea typeface="Sora Regular Bold"/>
                <a:cs typeface="Sora Regular Bold"/>
                <a:sym typeface="Sora Regular Bold"/>
              </a:defRPr>
            </a:pPr>
            <a:r>
              <a:t>Przykłady</a:t>
            </a:r>
          </a:p>
        </p:txBody>
      </p:sp>
      <p:sp>
        <p:nvSpPr>
          <p:cNvPr id="263" name="18"/>
          <p:cNvSpPr txBox="1"/>
          <p:nvPr/>
        </p:nvSpPr>
        <p:spPr>
          <a:xfrm>
            <a:off x="23399297" y="12729956"/>
            <a:ext cx="490170"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18</a:t>
            </a:r>
          </a:p>
        </p:txBody>
      </p:sp>
      <p:sp>
        <p:nvSpPr>
          <p:cNvPr id="264" name="cd. na następnej stronie"/>
          <p:cNvSpPr txBox="1">
            <a:spLocks noGrp="1"/>
          </p:cNvSpPr>
          <p:nvPr>
            <p:ph type="body" sz="quarter" idx="1"/>
          </p:nvPr>
        </p:nvSpPr>
        <p:spPr>
          <a:xfrm>
            <a:off x="19142634" y="10868273"/>
            <a:ext cx="4319823" cy="1694274"/>
          </a:xfrm>
          <a:prstGeom prst="rect">
            <a:avLst/>
          </a:prstGeom>
        </p:spPr>
        <p:txBody>
          <a:bodyPr lIns="50800" tIns="50800" rIns="50800" bIns="50800"/>
          <a:lstStyle/>
          <a:p>
            <a:pPr defTabSz="449580">
              <a:spcBef>
                <a:spcPts val="500"/>
              </a:spcBef>
              <a:defRPr sz="2500" b="0">
                <a:uFill>
                  <a:solidFill>
                    <a:srgbClr val="000000"/>
                  </a:solidFill>
                </a:uFill>
                <a:latin typeface="Sora Regular Regular"/>
                <a:ea typeface="Sora Regular Regular"/>
                <a:cs typeface="Sora Regular Regular"/>
                <a:sym typeface="Sora Regular Regular"/>
              </a:defRPr>
            </a:pPr>
            <a:endParaRPr/>
          </a:p>
          <a:p>
            <a:pPr defTabSz="449580">
              <a:spcBef>
                <a:spcPts val="500"/>
              </a:spcBef>
              <a:defRPr sz="2500" b="0">
                <a:uFill>
                  <a:solidFill>
                    <a:srgbClr val="000000"/>
                  </a:solidFill>
                </a:uFill>
                <a:latin typeface="Sora Regular ExtraLight"/>
                <a:ea typeface="Sora Regular ExtraLight"/>
                <a:cs typeface="Sora Regular ExtraLight"/>
                <a:sym typeface="Sora Regular ExtraLight"/>
              </a:defRPr>
            </a:pPr>
            <a:r>
              <a:t>cd. na następnej stronie</a:t>
            </a:r>
          </a:p>
        </p:txBody>
      </p:sp>
      <p:pic>
        <p:nvPicPr>
          <p:cNvPr id="265" name="WVvHxaboeDJVgemxxbkh4IY9z7Ry6YIxE6yjuAihobBWMH04-CWB8ohKfasnZDw_iOleB5NZLCby7LgxG6y4Z8lYrtC3SWrEsv9MpY4M-fAsfaDN64JvYfQlwSMJoOatx9qzXsw.png" descr="WVvHxaboeDJVgemxxbkh4IY9z7Ry6YIxE6yjuAihobBWMH04-CWB8ohKfasnZDw_iOleB5NZLCby7LgxG6y4Z8lYrtC3SWrEsv9MpY4M-fAsfaDN64JvYfQlwSMJoOatx9qzXsw.png"/>
          <p:cNvPicPr>
            <a:picLocks noChangeAspect="1"/>
          </p:cNvPicPr>
          <p:nvPr/>
        </p:nvPicPr>
        <p:blipFill>
          <a:blip r:embed="rId3">
            <a:extLst/>
          </a:blip>
          <a:stretch>
            <a:fillRect/>
          </a:stretch>
        </p:blipFill>
        <p:spPr>
          <a:xfrm>
            <a:off x="5411063" y="2758718"/>
            <a:ext cx="13561873" cy="9594185"/>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268" name="Publikacja artykułów…"/>
          <p:cNvSpPr txBox="1">
            <a:spLocks noGrp="1"/>
          </p:cNvSpPr>
          <p:nvPr>
            <p:ph type="title"/>
          </p:nvPr>
        </p:nvSpPr>
        <p:spPr>
          <a:xfrm>
            <a:off x="942082" y="1077359"/>
            <a:ext cx="22606614" cy="2202884"/>
          </a:xfrm>
          <a:prstGeom prst="rect">
            <a:avLst/>
          </a:prstGeom>
        </p:spPr>
        <p:txBody>
          <a:bodyPr/>
          <a:lstStyle/>
          <a:p>
            <a:pPr>
              <a:defRPr sz="7500" b="0" spc="-200">
                <a:solidFill>
                  <a:srgbClr val="ED7052"/>
                </a:solidFill>
                <a:latin typeface="Sora Regular Bold"/>
                <a:ea typeface="Sora Regular Bold"/>
                <a:cs typeface="Sora Regular Bold"/>
                <a:sym typeface="Sora Regular Bold"/>
              </a:defRPr>
            </a:pPr>
            <a:r>
              <a:t>Publikacja artykułów</a:t>
            </a:r>
            <a:endParaRPr spc="-150"/>
          </a:p>
          <a:p>
            <a:pPr>
              <a:defRPr sz="5000" b="0" spc="-100">
                <a:solidFill>
                  <a:srgbClr val="ED7052"/>
                </a:solidFill>
                <a:latin typeface="Sora Regular Bold"/>
                <a:ea typeface="Sora Regular Bold"/>
                <a:cs typeface="Sora Regular Bold"/>
                <a:sym typeface="Sora Regular Bold"/>
              </a:defRPr>
            </a:pPr>
            <a:r>
              <a:t>Przykłady</a:t>
            </a:r>
          </a:p>
        </p:txBody>
      </p:sp>
      <p:sp>
        <p:nvSpPr>
          <p:cNvPr id="269" name="19"/>
          <p:cNvSpPr txBox="1"/>
          <p:nvPr/>
        </p:nvSpPr>
        <p:spPr>
          <a:xfrm>
            <a:off x="23395385" y="12729956"/>
            <a:ext cx="497994"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19</a:t>
            </a:r>
          </a:p>
        </p:txBody>
      </p:sp>
      <p:pic>
        <p:nvPicPr>
          <p:cNvPr id="270" name="UXZ6LzZhMjb--URynhDzD-cMgpmgJZUAnUunOCCKIT0NNmsmQtfdrmf7oC5sEcQ3s0adkbI8POUEvZTpkItqC7CBVQXHVaoRAXoLvTmPPiKveGI-4z8wVJr_nQGDUP3rnwDtuos.png" descr="UXZ6LzZhMjb--URynhDzD-cMgpmgJZUAnUunOCCKIT0NNmsmQtfdrmf7oC5sEcQ3s0adkbI8POUEvZTpkItqC7CBVQXHVaoRAXoLvTmPPiKveGI-4z8wVJr_nQGDUP3rnwDtuos.png"/>
          <p:cNvPicPr>
            <a:picLocks noChangeAspect="1"/>
          </p:cNvPicPr>
          <p:nvPr/>
        </p:nvPicPr>
        <p:blipFill>
          <a:blip r:embed="rId3">
            <a:extLst/>
          </a:blip>
          <a:stretch>
            <a:fillRect/>
          </a:stretch>
        </p:blipFill>
        <p:spPr>
          <a:xfrm>
            <a:off x="5595963" y="3065760"/>
            <a:ext cx="13298852" cy="8902721"/>
          </a:xfrm>
          <a:prstGeom prst="rect">
            <a:avLst/>
          </a:prstGeom>
          <a:ln w="12700">
            <a:miter lim="400000"/>
          </a:ln>
        </p:spPr>
      </p:pic>
      <p:sp>
        <p:nvSpPr>
          <p:cNvPr id="271" name="cd. na następnej stronie"/>
          <p:cNvSpPr txBox="1">
            <a:spLocks noGrp="1"/>
          </p:cNvSpPr>
          <p:nvPr>
            <p:ph type="body" sz="quarter" idx="1"/>
          </p:nvPr>
        </p:nvSpPr>
        <p:spPr>
          <a:xfrm>
            <a:off x="19142636" y="10868273"/>
            <a:ext cx="4319822" cy="1694274"/>
          </a:xfrm>
          <a:prstGeom prst="rect">
            <a:avLst/>
          </a:prstGeom>
        </p:spPr>
        <p:txBody>
          <a:bodyPr lIns="50800" tIns="50800" rIns="50800" bIns="50800"/>
          <a:lstStyle/>
          <a:p>
            <a:pPr defTabSz="449580">
              <a:spcBef>
                <a:spcPts val="500"/>
              </a:spcBef>
              <a:defRPr sz="2500" b="0">
                <a:uFill>
                  <a:solidFill>
                    <a:srgbClr val="000000"/>
                  </a:solidFill>
                </a:uFill>
                <a:latin typeface="Sora Regular Regular"/>
                <a:ea typeface="Sora Regular Regular"/>
                <a:cs typeface="Sora Regular Regular"/>
                <a:sym typeface="Sora Regular Regular"/>
              </a:defRPr>
            </a:pPr>
            <a:endParaRPr/>
          </a:p>
          <a:p>
            <a:pPr defTabSz="449580">
              <a:spcBef>
                <a:spcPts val="500"/>
              </a:spcBef>
              <a:defRPr sz="2500" b="0">
                <a:uFill>
                  <a:solidFill>
                    <a:srgbClr val="000000"/>
                  </a:solidFill>
                </a:uFill>
                <a:latin typeface="Sora Regular ExtraLight"/>
                <a:ea typeface="Sora Regular ExtraLight"/>
                <a:cs typeface="Sora Regular ExtraLight"/>
                <a:sym typeface="Sora Regular ExtraLight"/>
              </a:defRPr>
            </a:pPr>
            <a:r>
              <a:t>cd. na następnej stronie</a:t>
            </a:r>
          </a:p>
        </p:txBody>
      </p:sp>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177" name="Założenia konsultacji społecznych"/>
          <p:cNvSpPr txBox="1">
            <a:spLocks noGrp="1"/>
          </p:cNvSpPr>
          <p:nvPr>
            <p:ph type="title"/>
          </p:nvPr>
        </p:nvSpPr>
        <p:spPr>
          <a:xfrm>
            <a:off x="961373" y="1077359"/>
            <a:ext cx="21111338" cy="1433165"/>
          </a:xfrm>
          <a:prstGeom prst="rect">
            <a:avLst/>
          </a:prstGeom>
        </p:spPr>
        <p:txBody>
          <a:bodyPr/>
          <a:lstStyle>
            <a:lvl1pPr>
              <a:defRPr sz="7500" b="0" spc="-200">
                <a:solidFill>
                  <a:srgbClr val="ED7052"/>
                </a:solidFill>
                <a:latin typeface="Sora Regular Bold"/>
                <a:ea typeface="Sora Regular Bold"/>
                <a:cs typeface="Sora Regular Bold"/>
                <a:sym typeface="Sora Regular Bold"/>
              </a:defRPr>
            </a:lvl1pPr>
          </a:lstStyle>
          <a:p>
            <a:r>
              <a:rPr dirty="0"/>
              <a:t>Założenia konsultacji społecznych</a:t>
            </a:r>
          </a:p>
        </p:txBody>
      </p:sp>
      <p:sp>
        <p:nvSpPr>
          <p:cNvPr id="178" name="Po otwarciu tunelu pod Świną istnieje ryzyko, że liczba podróży samochodem po Świnoujściu wzrośnie o 25% do 2042 roku.…"/>
          <p:cNvSpPr txBox="1">
            <a:spLocks noGrp="1"/>
          </p:cNvSpPr>
          <p:nvPr>
            <p:ph type="body" idx="1"/>
          </p:nvPr>
        </p:nvSpPr>
        <p:spPr>
          <a:xfrm>
            <a:off x="1032416" y="2639403"/>
            <a:ext cx="22319168" cy="9671223"/>
          </a:xfrm>
          <a:prstGeom prst="rect">
            <a:avLst/>
          </a:prstGeom>
        </p:spPr>
        <p:txBody>
          <a:bodyPr lIns="50800" tIns="50800" rIns="50800" bIns="50800" numCol="2" spcCol="1115958" anchor="ctr"/>
          <a:lstStyle/>
          <a:p>
            <a:pPr defTabSz="2438337">
              <a:lnSpc>
                <a:spcPct val="90000"/>
              </a:lnSpc>
              <a:spcBef>
                <a:spcPts val="4500"/>
              </a:spcBef>
              <a:defRPr sz="3500" b="0">
                <a:latin typeface="Sora Regular Regular"/>
                <a:ea typeface="Sora Regular Regular"/>
                <a:cs typeface="Sora Regular Regular"/>
                <a:sym typeface="Sora Regular Regular"/>
              </a:defRPr>
            </a:pPr>
            <a:r>
              <a:rPr dirty="0"/>
              <a:t>Po otwarciu tunelu pod Świną istnieje ryzyko, że liczba podróży samochodem po Świnoujściu wzrośnie </a:t>
            </a:r>
            <a:r>
              <a:rPr dirty="0">
                <a:solidFill>
                  <a:srgbClr val="ED7052"/>
                </a:solidFill>
                <a:latin typeface="Sora Regular Bold"/>
                <a:ea typeface="Sora Regular Bold"/>
                <a:cs typeface="Sora Regular Bold"/>
                <a:sym typeface="Sora Regular Bold"/>
              </a:rPr>
              <a:t>o 25% do 2042 roku.</a:t>
            </a:r>
            <a:endParaRPr dirty="0">
              <a:solidFill>
                <a:srgbClr val="ED7052"/>
              </a:solidFill>
            </a:endParaRPr>
          </a:p>
          <a:p>
            <a:pPr defTabSz="2438337">
              <a:lnSpc>
                <a:spcPct val="90000"/>
              </a:lnSpc>
              <a:spcBef>
                <a:spcPts val="4500"/>
              </a:spcBef>
              <a:defRPr sz="3500" b="0">
                <a:latin typeface="Sora Regular Regular"/>
                <a:ea typeface="Sora Regular Regular"/>
                <a:cs typeface="Sora Regular Regular"/>
                <a:sym typeface="Sora Regular Regular"/>
              </a:defRPr>
            </a:pPr>
            <a:r>
              <a:rPr dirty="0"/>
              <a:t>Celem konsultacji było </a:t>
            </a:r>
            <a:r>
              <a:rPr dirty="0">
                <a:solidFill>
                  <a:srgbClr val="ED7052"/>
                </a:solidFill>
                <a:latin typeface="Sora Regular Bold"/>
                <a:ea typeface="Sora Regular Bold"/>
                <a:cs typeface="Sora Regular Bold"/>
                <a:sym typeface="Sora Regular Bold"/>
              </a:rPr>
              <a:t>zebranie opinii świnoujścian</a:t>
            </a:r>
            <a:r>
              <a:rPr dirty="0"/>
              <a:t> na temat zaproponowanych trzech scenariuszy komunikacyjnych dla miasta na podstawie Koncepcji Systemu Zarządzania Ruchem w Świnoujściu</a:t>
            </a:r>
            <a:r>
              <a:rPr dirty="0" smtClean="0"/>
              <a:t>.</a:t>
            </a:r>
            <a:endParaRPr dirty="0"/>
          </a:p>
        </p:txBody>
      </p:sp>
      <p:sp>
        <p:nvSpPr>
          <p:cNvPr id="179" name="2"/>
          <p:cNvSpPr txBox="1"/>
          <p:nvPr/>
        </p:nvSpPr>
        <p:spPr>
          <a:xfrm>
            <a:off x="23477351" y="12729956"/>
            <a:ext cx="334062"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2</a:t>
            </a:r>
          </a:p>
        </p:txBody>
      </p:sp>
      <p:pic>
        <p:nvPicPr>
          <p:cNvPr id="180" name="logo rower.jpg" descr="logo rower.jpg"/>
          <p:cNvPicPr>
            <a:picLocks noChangeAspect="1"/>
          </p:cNvPicPr>
          <p:nvPr/>
        </p:nvPicPr>
        <p:blipFill>
          <a:blip r:embed="rId3">
            <a:extLst/>
          </a:blip>
          <a:srcRect b="7524"/>
          <a:stretch>
            <a:fillRect/>
          </a:stretch>
        </p:blipFill>
        <p:spPr>
          <a:xfrm>
            <a:off x="13457060" y="3544908"/>
            <a:ext cx="9191709" cy="6626111"/>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274" name="Publikacja artykułów…"/>
          <p:cNvSpPr txBox="1">
            <a:spLocks noGrp="1"/>
          </p:cNvSpPr>
          <p:nvPr>
            <p:ph type="title"/>
          </p:nvPr>
        </p:nvSpPr>
        <p:spPr>
          <a:xfrm>
            <a:off x="942082" y="1077359"/>
            <a:ext cx="22606614" cy="2202884"/>
          </a:xfrm>
          <a:prstGeom prst="rect">
            <a:avLst/>
          </a:prstGeom>
        </p:spPr>
        <p:txBody>
          <a:bodyPr/>
          <a:lstStyle/>
          <a:p>
            <a:pPr>
              <a:defRPr sz="7500" b="0" spc="-200">
                <a:solidFill>
                  <a:srgbClr val="ED7052"/>
                </a:solidFill>
                <a:latin typeface="Sora Regular Bold"/>
                <a:ea typeface="Sora Regular Bold"/>
                <a:cs typeface="Sora Regular Bold"/>
                <a:sym typeface="Sora Regular Bold"/>
              </a:defRPr>
            </a:pPr>
            <a:r>
              <a:t>Publikacja artykułów</a:t>
            </a:r>
            <a:endParaRPr spc="-150"/>
          </a:p>
          <a:p>
            <a:pPr>
              <a:defRPr sz="5000" b="0" spc="-100">
                <a:solidFill>
                  <a:srgbClr val="ED7052"/>
                </a:solidFill>
                <a:latin typeface="Sora Regular Bold"/>
                <a:ea typeface="Sora Regular Bold"/>
                <a:cs typeface="Sora Regular Bold"/>
                <a:sym typeface="Sora Regular Bold"/>
              </a:defRPr>
            </a:pPr>
            <a:r>
              <a:t>Przykłady</a:t>
            </a:r>
          </a:p>
        </p:txBody>
      </p:sp>
      <p:sp>
        <p:nvSpPr>
          <p:cNvPr id="275" name="20"/>
          <p:cNvSpPr txBox="1"/>
          <p:nvPr/>
        </p:nvSpPr>
        <p:spPr>
          <a:xfrm>
            <a:off x="23345246" y="12729956"/>
            <a:ext cx="598272"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20</a:t>
            </a:r>
          </a:p>
        </p:txBody>
      </p:sp>
      <p:sp>
        <p:nvSpPr>
          <p:cNvPr id="276" name="Zmiany te będą miały wpływ na rozwój społeczno – gospodarczy miasta i tym samym niewątpliwie wpłyną na wzrost natężenia ruchu na pozostałych drogach w mieście.…"/>
          <p:cNvSpPr txBox="1">
            <a:spLocks noGrp="1"/>
          </p:cNvSpPr>
          <p:nvPr>
            <p:ph type="body" idx="1"/>
          </p:nvPr>
        </p:nvSpPr>
        <p:spPr>
          <a:xfrm>
            <a:off x="1032417" y="3087758"/>
            <a:ext cx="22609008" cy="9074595"/>
          </a:xfrm>
          <a:prstGeom prst="rect">
            <a:avLst/>
          </a:prstGeom>
        </p:spPr>
        <p:txBody>
          <a:bodyPr lIns="50800" tIns="50800" rIns="50800" bIns="50800" numCol="2" spcCol="1130449"/>
          <a:lstStyle/>
          <a:p>
            <a:pPr algn="just" defTabSz="457200">
              <a:spcBef>
                <a:spcPts val="1800"/>
              </a:spcBef>
              <a:defRPr sz="2500" b="0">
                <a:latin typeface="Sora Regular Regular"/>
                <a:ea typeface="Sora Regular Regular"/>
                <a:cs typeface="Sora Regular Regular"/>
                <a:sym typeface="Sora Regular Regular"/>
              </a:defRPr>
            </a:pPr>
            <a:r>
              <a:rPr dirty="0" err="1"/>
              <a:t>Zmiany</a:t>
            </a:r>
            <a:r>
              <a:rPr dirty="0"/>
              <a:t> </a:t>
            </a:r>
            <a:r>
              <a:rPr dirty="0" err="1"/>
              <a:t>te</a:t>
            </a:r>
            <a:r>
              <a:rPr dirty="0"/>
              <a:t> </a:t>
            </a:r>
            <a:r>
              <a:rPr dirty="0" err="1"/>
              <a:t>będą</a:t>
            </a:r>
            <a:r>
              <a:rPr dirty="0"/>
              <a:t> </a:t>
            </a:r>
            <a:r>
              <a:rPr dirty="0" err="1"/>
              <a:t>miały</a:t>
            </a:r>
            <a:r>
              <a:rPr dirty="0"/>
              <a:t> </a:t>
            </a:r>
            <a:r>
              <a:rPr dirty="0" err="1"/>
              <a:t>wpływ</a:t>
            </a:r>
            <a:r>
              <a:rPr dirty="0"/>
              <a:t> na </a:t>
            </a:r>
            <a:r>
              <a:rPr dirty="0" err="1"/>
              <a:t>rozwój</a:t>
            </a:r>
            <a:r>
              <a:rPr dirty="0"/>
              <a:t> </a:t>
            </a:r>
            <a:r>
              <a:rPr dirty="0" err="1"/>
              <a:t>społeczno</a:t>
            </a:r>
            <a:r>
              <a:rPr dirty="0"/>
              <a:t> – </a:t>
            </a:r>
            <a:r>
              <a:rPr dirty="0" err="1"/>
              <a:t>gospodarczy</a:t>
            </a:r>
            <a:r>
              <a:rPr dirty="0"/>
              <a:t> miasta </a:t>
            </a:r>
            <a:r>
              <a:rPr dirty="0" err="1"/>
              <a:t>i</a:t>
            </a:r>
            <a:r>
              <a:rPr dirty="0"/>
              <a:t> </a:t>
            </a:r>
            <a:r>
              <a:rPr dirty="0" err="1"/>
              <a:t>tym</a:t>
            </a:r>
            <a:r>
              <a:rPr dirty="0"/>
              <a:t> </a:t>
            </a:r>
            <a:r>
              <a:rPr dirty="0" err="1"/>
              <a:t>samym</a:t>
            </a:r>
            <a:r>
              <a:rPr dirty="0"/>
              <a:t> </a:t>
            </a:r>
            <a:r>
              <a:rPr dirty="0" err="1"/>
              <a:t>niewątpliwie</a:t>
            </a:r>
            <a:r>
              <a:rPr dirty="0"/>
              <a:t> </a:t>
            </a:r>
            <a:r>
              <a:rPr dirty="0" err="1"/>
              <a:t>wpłyną</a:t>
            </a:r>
            <a:r>
              <a:rPr dirty="0"/>
              <a:t> na </a:t>
            </a:r>
            <a:r>
              <a:rPr dirty="0" err="1"/>
              <a:t>wzrost</a:t>
            </a:r>
            <a:r>
              <a:rPr dirty="0"/>
              <a:t> </a:t>
            </a:r>
            <a:r>
              <a:rPr dirty="0" err="1"/>
              <a:t>natężenia</a:t>
            </a:r>
            <a:r>
              <a:rPr dirty="0"/>
              <a:t> </a:t>
            </a:r>
            <a:r>
              <a:rPr dirty="0" err="1"/>
              <a:t>ruchu</a:t>
            </a:r>
            <a:r>
              <a:rPr dirty="0"/>
              <a:t> na </a:t>
            </a:r>
            <a:r>
              <a:rPr dirty="0" err="1"/>
              <a:t>pozostałych</a:t>
            </a:r>
            <a:r>
              <a:rPr dirty="0"/>
              <a:t> </a:t>
            </a:r>
            <a:r>
              <a:rPr dirty="0" err="1"/>
              <a:t>drogach</a:t>
            </a:r>
            <a:r>
              <a:rPr dirty="0"/>
              <a:t> w </a:t>
            </a:r>
            <a:r>
              <a:rPr dirty="0" err="1"/>
              <a:t>mieście</a:t>
            </a:r>
            <a:r>
              <a:rPr dirty="0"/>
              <a:t>.</a:t>
            </a:r>
          </a:p>
          <a:p>
            <a:pPr algn="just" defTabSz="457200">
              <a:spcBef>
                <a:spcPts val="1800"/>
              </a:spcBef>
              <a:defRPr sz="2500" b="0">
                <a:latin typeface="Sora Regular Regular"/>
                <a:ea typeface="Sora Regular Regular"/>
                <a:cs typeface="Sora Regular Regular"/>
                <a:sym typeface="Sora Regular Regular"/>
              </a:defRPr>
            </a:pPr>
            <a:r>
              <a:rPr dirty="0" err="1"/>
              <a:t>Obecnie</a:t>
            </a:r>
            <a:r>
              <a:rPr dirty="0"/>
              <a:t> </a:t>
            </a:r>
            <a:r>
              <a:rPr dirty="0" err="1"/>
              <a:t>ilość</a:t>
            </a:r>
            <a:r>
              <a:rPr dirty="0"/>
              <a:t> </a:t>
            </a:r>
            <a:r>
              <a:rPr dirty="0" err="1"/>
              <a:t>pojazdów</a:t>
            </a:r>
            <a:r>
              <a:rPr dirty="0"/>
              <a:t> </a:t>
            </a:r>
            <a:r>
              <a:rPr dirty="0" err="1"/>
              <a:t>przewożona</a:t>
            </a:r>
            <a:r>
              <a:rPr dirty="0"/>
              <a:t> </a:t>
            </a:r>
            <a:r>
              <a:rPr dirty="0" err="1"/>
              <a:t>przeprawami</a:t>
            </a:r>
            <a:r>
              <a:rPr dirty="0"/>
              <a:t> </a:t>
            </a:r>
            <a:r>
              <a:rPr dirty="0" err="1"/>
              <a:t>promowymi</a:t>
            </a:r>
            <a:r>
              <a:rPr dirty="0"/>
              <a:t> </a:t>
            </a:r>
            <a:r>
              <a:rPr dirty="0" err="1"/>
              <a:t>oscyluje</a:t>
            </a:r>
            <a:r>
              <a:rPr dirty="0"/>
              <a:t> na </a:t>
            </a:r>
            <a:r>
              <a:rPr dirty="0" err="1"/>
              <a:t>granicy</a:t>
            </a:r>
            <a:r>
              <a:rPr dirty="0"/>
              <a:t> </a:t>
            </a:r>
            <a:r>
              <a:rPr dirty="0" err="1"/>
              <a:t>jej</a:t>
            </a:r>
            <a:r>
              <a:rPr dirty="0"/>
              <a:t> </a:t>
            </a:r>
            <a:r>
              <a:rPr dirty="0" err="1"/>
              <a:t>przepustowości</a:t>
            </a:r>
            <a:r>
              <a:rPr dirty="0"/>
              <a:t> </a:t>
            </a:r>
            <a:r>
              <a:rPr dirty="0" err="1"/>
              <a:t>i</a:t>
            </a:r>
            <a:r>
              <a:rPr dirty="0"/>
              <a:t> w </a:t>
            </a:r>
            <a:r>
              <a:rPr dirty="0" err="1"/>
              <a:t>dni</a:t>
            </a:r>
            <a:r>
              <a:rPr dirty="0"/>
              <a:t> </a:t>
            </a:r>
            <a:r>
              <a:rPr dirty="0" err="1"/>
              <a:t>szczytowe</a:t>
            </a:r>
            <a:r>
              <a:rPr dirty="0"/>
              <a:t> </a:t>
            </a:r>
            <a:r>
              <a:rPr dirty="0" err="1"/>
              <a:t>dochodzi</a:t>
            </a:r>
            <a:r>
              <a:rPr dirty="0"/>
              <a:t> do 8100 </a:t>
            </a:r>
            <a:r>
              <a:rPr dirty="0" err="1"/>
              <a:t>pojazdów</a:t>
            </a:r>
            <a:r>
              <a:rPr dirty="0"/>
              <a:t> na </a:t>
            </a:r>
            <a:r>
              <a:rPr dirty="0" err="1"/>
              <a:t>dobę</a:t>
            </a:r>
            <a:r>
              <a:rPr dirty="0"/>
              <a:t> (ok. 550 </a:t>
            </a:r>
            <a:r>
              <a:rPr dirty="0" err="1"/>
              <a:t>pojazdów</a:t>
            </a:r>
            <a:r>
              <a:rPr dirty="0"/>
              <a:t> na </a:t>
            </a:r>
            <a:r>
              <a:rPr dirty="0" err="1"/>
              <a:t>godzinę</a:t>
            </a:r>
            <a:r>
              <a:rPr dirty="0"/>
              <a:t>).</a:t>
            </a:r>
          </a:p>
          <a:p>
            <a:pPr algn="just" defTabSz="457200">
              <a:spcBef>
                <a:spcPts val="1800"/>
              </a:spcBef>
              <a:defRPr sz="2500" b="0">
                <a:latin typeface="Sora Regular Regular"/>
                <a:ea typeface="Sora Regular Regular"/>
                <a:cs typeface="Sora Regular Regular"/>
                <a:sym typeface="Sora Regular Regular"/>
              </a:defRPr>
            </a:pPr>
            <a:r>
              <a:rPr dirty="0" err="1"/>
              <a:t>Natomiast</a:t>
            </a:r>
            <a:r>
              <a:rPr dirty="0"/>
              <a:t> </a:t>
            </a:r>
            <a:r>
              <a:rPr dirty="0" err="1"/>
              <a:t>ulicami</a:t>
            </a:r>
            <a:r>
              <a:rPr dirty="0"/>
              <a:t> o </a:t>
            </a:r>
            <a:r>
              <a:rPr dirty="0" err="1"/>
              <a:t>największym</a:t>
            </a:r>
            <a:r>
              <a:rPr dirty="0"/>
              <a:t> </a:t>
            </a:r>
            <a:r>
              <a:rPr dirty="0" err="1"/>
              <a:t>natężeniu</a:t>
            </a:r>
            <a:r>
              <a:rPr dirty="0"/>
              <a:t> </a:t>
            </a:r>
            <a:r>
              <a:rPr dirty="0" err="1"/>
              <a:t>ruchu</a:t>
            </a:r>
            <a:r>
              <a:rPr dirty="0"/>
              <a:t> w </a:t>
            </a:r>
            <a:r>
              <a:rPr dirty="0" err="1"/>
              <a:t>naszym</a:t>
            </a:r>
            <a:r>
              <a:rPr dirty="0"/>
              <a:t> </a:t>
            </a:r>
            <a:r>
              <a:rPr dirty="0" err="1"/>
              <a:t>mieście</a:t>
            </a:r>
            <a:r>
              <a:rPr dirty="0"/>
              <a:t> </a:t>
            </a:r>
            <a:r>
              <a:rPr dirty="0" err="1"/>
              <a:t>są</a:t>
            </a:r>
            <a:r>
              <a:rPr dirty="0"/>
              <a:t>: </a:t>
            </a:r>
            <a:r>
              <a:rPr dirty="0" err="1"/>
              <a:t>ulica</a:t>
            </a:r>
            <a:r>
              <a:rPr dirty="0"/>
              <a:t> </a:t>
            </a:r>
            <a:r>
              <a:rPr dirty="0" err="1"/>
              <a:t>Grunwaldzka</a:t>
            </a:r>
            <a:r>
              <a:rPr dirty="0"/>
              <a:t> na </a:t>
            </a:r>
            <a:r>
              <a:rPr dirty="0" err="1"/>
              <a:t>odcinku</a:t>
            </a:r>
            <a:r>
              <a:rPr dirty="0"/>
              <a:t> </a:t>
            </a:r>
            <a:r>
              <a:rPr dirty="0" err="1"/>
              <a:t>pomiędzy</a:t>
            </a:r>
            <a:r>
              <a:rPr dirty="0"/>
              <a:t> </a:t>
            </a:r>
            <a:r>
              <a:rPr dirty="0" err="1"/>
              <a:t>Nowokarsiborską</a:t>
            </a:r>
            <a:r>
              <a:rPr dirty="0"/>
              <a:t> </a:t>
            </a:r>
            <a:r>
              <a:rPr dirty="0" err="1"/>
              <a:t>i</a:t>
            </a:r>
            <a:r>
              <a:rPr dirty="0"/>
              <a:t> 11 </a:t>
            </a:r>
            <a:r>
              <a:rPr dirty="0" err="1"/>
              <a:t>Listopada</a:t>
            </a:r>
            <a:r>
              <a:rPr dirty="0"/>
              <a:t> (</a:t>
            </a:r>
            <a:r>
              <a:rPr dirty="0" err="1"/>
              <a:t>średnio</a:t>
            </a:r>
            <a:r>
              <a:rPr dirty="0"/>
              <a:t> na </a:t>
            </a:r>
            <a:r>
              <a:rPr dirty="0" err="1"/>
              <a:t>dobę</a:t>
            </a:r>
            <a:r>
              <a:rPr dirty="0"/>
              <a:t> 14,5 </a:t>
            </a:r>
            <a:r>
              <a:rPr dirty="0" err="1"/>
              <a:t>tysiąca</a:t>
            </a:r>
            <a:r>
              <a:rPr dirty="0"/>
              <a:t> </a:t>
            </a:r>
            <a:r>
              <a:rPr dirty="0" err="1"/>
              <a:t>pojazdów</a:t>
            </a:r>
            <a:r>
              <a:rPr dirty="0"/>
              <a:t>, co w </a:t>
            </a:r>
            <a:r>
              <a:rPr dirty="0" err="1"/>
              <a:t>godzinie</a:t>
            </a:r>
            <a:r>
              <a:rPr dirty="0"/>
              <a:t> </a:t>
            </a:r>
            <a:r>
              <a:rPr dirty="0" err="1"/>
              <a:t>szczytu</a:t>
            </a:r>
            <a:r>
              <a:rPr dirty="0"/>
              <a:t> </a:t>
            </a:r>
            <a:r>
              <a:rPr dirty="0" err="1"/>
              <a:t>popołudniowego</a:t>
            </a:r>
            <a:r>
              <a:rPr dirty="0"/>
              <a:t> </a:t>
            </a:r>
            <a:r>
              <a:rPr dirty="0" err="1"/>
              <a:t>powoduje</a:t>
            </a:r>
            <a:r>
              <a:rPr dirty="0"/>
              <a:t> </a:t>
            </a:r>
            <a:r>
              <a:rPr dirty="0" err="1"/>
              <a:t>ruch</a:t>
            </a:r>
            <a:r>
              <a:rPr dirty="0"/>
              <a:t> do 910 </a:t>
            </a:r>
            <a:r>
              <a:rPr dirty="0" err="1"/>
              <a:t>pojazdów</a:t>
            </a:r>
            <a:r>
              <a:rPr dirty="0"/>
              <a:t>), </a:t>
            </a:r>
            <a:r>
              <a:rPr dirty="0" err="1"/>
              <a:t>ulica</a:t>
            </a:r>
            <a:r>
              <a:rPr dirty="0"/>
              <a:t> 11 </a:t>
            </a:r>
            <a:r>
              <a:rPr dirty="0" err="1"/>
              <a:t>Listopada</a:t>
            </a:r>
            <a:r>
              <a:rPr dirty="0"/>
              <a:t> na </a:t>
            </a:r>
            <a:r>
              <a:rPr dirty="0" err="1"/>
              <a:t>odcinku</a:t>
            </a:r>
            <a:r>
              <a:rPr dirty="0"/>
              <a:t> </a:t>
            </a:r>
            <a:r>
              <a:rPr dirty="0" err="1"/>
              <a:t>pomiędzy</a:t>
            </a:r>
            <a:r>
              <a:rPr dirty="0"/>
              <a:t> </a:t>
            </a:r>
            <a:r>
              <a:rPr dirty="0" err="1"/>
              <a:t>Szkolną</a:t>
            </a:r>
            <a:r>
              <a:rPr dirty="0"/>
              <a:t> </a:t>
            </a:r>
            <a:r>
              <a:rPr dirty="0" err="1"/>
              <a:t>i</a:t>
            </a:r>
            <a:r>
              <a:rPr dirty="0"/>
              <a:t> </a:t>
            </a:r>
            <a:r>
              <a:rPr dirty="0" err="1"/>
              <a:t>Matejki</a:t>
            </a:r>
            <a:r>
              <a:rPr dirty="0"/>
              <a:t> (</a:t>
            </a:r>
            <a:r>
              <a:rPr dirty="0" err="1"/>
              <a:t>średnio</a:t>
            </a:r>
            <a:r>
              <a:rPr dirty="0"/>
              <a:t> na </a:t>
            </a:r>
            <a:r>
              <a:rPr dirty="0" err="1"/>
              <a:t>dobę</a:t>
            </a:r>
            <a:r>
              <a:rPr dirty="0"/>
              <a:t> 14 </a:t>
            </a:r>
            <a:r>
              <a:rPr dirty="0" err="1"/>
              <a:t>tysięcy</a:t>
            </a:r>
            <a:r>
              <a:rPr dirty="0"/>
              <a:t> </a:t>
            </a:r>
            <a:r>
              <a:rPr dirty="0" err="1"/>
              <a:t>pojazdów</a:t>
            </a:r>
            <a:r>
              <a:rPr dirty="0"/>
              <a:t>, co w </a:t>
            </a:r>
            <a:r>
              <a:rPr dirty="0" err="1"/>
              <a:t>godzinie</a:t>
            </a:r>
            <a:r>
              <a:rPr dirty="0"/>
              <a:t> </a:t>
            </a:r>
            <a:r>
              <a:rPr dirty="0" err="1"/>
              <a:t>szczytu</a:t>
            </a:r>
            <a:r>
              <a:rPr dirty="0"/>
              <a:t> </a:t>
            </a:r>
            <a:r>
              <a:rPr dirty="0" err="1"/>
              <a:t>popołudniowego</a:t>
            </a:r>
            <a:r>
              <a:rPr dirty="0"/>
              <a:t> </a:t>
            </a:r>
            <a:r>
              <a:rPr dirty="0" err="1"/>
              <a:t>powoduje</a:t>
            </a:r>
            <a:r>
              <a:rPr dirty="0"/>
              <a:t> </a:t>
            </a:r>
            <a:r>
              <a:rPr dirty="0" err="1"/>
              <a:t>ruch</a:t>
            </a:r>
            <a:r>
              <a:rPr dirty="0"/>
              <a:t> do 870 </a:t>
            </a:r>
            <a:r>
              <a:rPr dirty="0" err="1"/>
              <a:t>pojazdów</a:t>
            </a:r>
            <a:r>
              <a:rPr dirty="0"/>
              <a:t>) </a:t>
            </a:r>
            <a:r>
              <a:rPr dirty="0" err="1"/>
              <a:t>i</a:t>
            </a:r>
            <a:r>
              <a:rPr dirty="0"/>
              <a:t> </a:t>
            </a:r>
            <a:r>
              <a:rPr dirty="0" err="1"/>
              <a:t>ulica</a:t>
            </a:r>
            <a:r>
              <a:rPr dirty="0"/>
              <a:t> </a:t>
            </a:r>
            <a:r>
              <a:rPr dirty="0" err="1"/>
              <a:t>Wojska</a:t>
            </a:r>
            <a:r>
              <a:rPr dirty="0"/>
              <a:t> </a:t>
            </a:r>
            <a:r>
              <a:rPr dirty="0" err="1"/>
              <a:t>Polskiego</a:t>
            </a:r>
            <a:r>
              <a:rPr dirty="0"/>
              <a:t> na </a:t>
            </a:r>
            <a:r>
              <a:rPr dirty="0" err="1"/>
              <a:t>odcinku</a:t>
            </a:r>
            <a:r>
              <a:rPr dirty="0"/>
              <a:t> </a:t>
            </a:r>
            <a:r>
              <a:rPr dirty="0" err="1"/>
              <a:t>pomiędzy</a:t>
            </a:r>
            <a:r>
              <a:rPr dirty="0"/>
              <a:t> </a:t>
            </a:r>
            <a:r>
              <a:rPr dirty="0" err="1"/>
              <a:t>Fredry</a:t>
            </a:r>
            <a:r>
              <a:rPr dirty="0"/>
              <a:t> </a:t>
            </a:r>
            <a:r>
              <a:rPr dirty="0" err="1"/>
              <a:t>i</a:t>
            </a:r>
            <a:r>
              <a:rPr dirty="0"/>
              <a:t> 11 </a:t>
            </a:r>
            <a:r>
              <a:rPr dirty="0" err="1"/>
              <a:t>Listopada</a:t>
            </a:r>
            <a:r>
              <a:rPr dirty="0"/>
              <a:t> (</a:t>
            </a:r>
            <a:r>
              <a:rPr dirty="0" err="1"/>
              <a:t>średnio</a:t>
            </a:r>
            <a:r>
              <a:rPr dirty="0"/>
              <a:t> na </a:t>
            </a:r>
            <a:r>
              <a:rPr dirty="0" err="1"/>
              <a:t>dobę</a:t>
            </a:r>
            <a:r>
              <a:rPr dirty="0"/>
              <a:t> 13 </a:t>
            </a:r>
            <a:r>
              <a:rPr dirty="0" err="1"/>
              <a:t>tysięcy</a:t>
            </a:r>
            <a:r>
              <a:rPr dirty="0"/>
              <a:t> </a:t>
            </a:r>
            <a:r>
              <a:rPr dirty="0" err="1"/>
              <a:t>pojazdów</a:t>
            </a:r>
            <a:r>
              <a:rPr dirty="0"/>
              <a:t>, co w </a:t>
            </a:r>
            <a:r>
              <a:rPr dirty="0" err="1"/>
              <a:t>godzinie</a:t>
            </a:r>
            <a:r>
              <a:rPr dirty="0"/>
              <a:t> </a:t>
            </a:r>
            <a:r>
              <a:rPr dirty="0" err="1"/>
              <a:t>szczytu</a:t>
            </a:r>
            <a:r>
              <a:rPr dirty="0"/>
              <a:t> </a:t>
            </a:r>
            <a:r>
              <a:rPr dirty="0" err="1"/>
              <a:t>popołudniowego</a:t>
            </a:r>
            <a:r>
              <a:rPr dirty="0"/>
              <a:t> </a:t>
            </a:r>
            <a:r>
              <a:rPr dirty="0" err="1"/>
              <a:t>powoduje</a:t>
            </a:r>
            <a:r>
              <a:rPr dirty="0"/>
              <a:t> </a:t>
            </a:r>
            <a:r>
              <a:rPr dirty="0" err="1"/>
              <a:t>ruch</a:t>
            </a:r>
            <a:r>
              <a:rPr dirty="0"/>
              <a:t> do 810 </a:t>
            </a:r>
            <a:r>
              <a:rPr dirty="0" err="1"/>
              <a:t>pojazdów</a:t>
            </a:r>
            <a:r>
              <a:rPr dirty="0"/>
              <a:t>).</a:t>
            </a:r>
          </a:p>
          <a:p>
            <a:pPr algn="just" defTabSz="457200">
              <a:spcBef>
                <a:spcPts val="1800"/>
              </a:spcBef>
              <a:defRPr sz="2500" b="0">
                <a:latin typeface="Sora Regular Regular"/>
                <a:ea typeface="Sora Regular Regular"/>
                <a:cs typeface="Sora Regular Regular"/>
                <a:sym typeface="Sora Regular Regular"/>
              </a:defRPr>
            </a:pPr>
            <a:r>
              <a:rPr dirty="0"/>
              <a:t>Dla </a:t>
            </a:r>
            <a:r>
              <a:rPr dirty="0" err="1"/>
              <a:t>porównania</a:t>
            </a:r>
            <a:r>
              <a:rPr dirty="0"/>
              <a:t> w </a:t>
            </a:r>
            <a:r>
              <a:rPr dirty="0" err="1"/>
              <a:t>dużych</a:t>
            </a:r>
            <a:r>
              <a:rPr dirty="0"/>
              <a:t> </a:t>
            </a:r>
            <a:r>
              <a:rPr dirty="0" err="1"/>
              <a:t>miastach</a:t>
            </a:r>
            <a:r>
              <a:rPr dirty="0"/>
              <a:t> </a:t>
            </a:r>
            <a:r>
              <a:rPr dirty="0" err="1"/>
              <a:t>takich</a:t>
            </a:r>
            <a:r>
              <a:rPr dirty="0"/>
              <a:t> </a:t>
            </a:r>
            <a:r>
              <a:rPr dirty="0" err="1"/>
              <a:t>jak</a:t>
            </a:r>
            <a:r>
              <a:rPr dirty="0"/>
              <a:t> Szczecin, </a:t>
            </a:r>
            <a:r>
              <a:rPr dirty="0" err="1"/>
              <a:t>czy</a:t>
            </a:r>
            <a:r>
              <a:rPr dirty="0"/>
              <a:t> </a:t>
            </a:r>
            <a:r>
              <a:rPr dirty="0" err="1"/>
              <a:t>Gdańsk</a:t>
            </a:r>
            <a:r>
              <a:rPr dirty="0"/>
              <a:t> </a:t>
            </a:r>
            <a:r>
              <a:rPr dirty="0" err="1"/>
              <a:t>natężenie</a:t>
            </a:r>
            <a:r>
              <a:rPr dirty="0"/>
              <a:t> </a:t>
            </a:r>
            <a:r>
              <a:rPr dirty="0" err="1"/>
              <a:t>ruchu</a:t>
            </a:r>
            <a:r>
              <a:rPr dirty="0"/>
              <a:t> na </a:t>
            </a:r>
            <a:r>
              <a:rPr dirty="0" err="1"/>
              <a:t>głównych</a:t>
            </a:r>
            <a:r>
              <a:rPr dirty="0"/>
              <a:t> </a:t>
            </a:r>
            <a:r>
              <a:rPr dirty="0" err="1"/>
              <a:t>ulicach</a:t>
            </a:r>
            <a:r>
              <a:rPr dirty="0"/>
              <a:t> </a:t>
            </a:r>
            <a:r>
              <a:rPr dirty="0" err="1"/>
              <a:t>wynosi</a:t>
            </a:r>
            <a:r>
              <a:rPr dirty="0"/>
              <a:t> od 25 do </a:t>
            </a:r>
            <a:r>
              <a:rPr dirty="0" err="1"/>
              <a:t>nawet</a:t>
            </a:r>
            <a:r>
              <a:rPr dirty="0"/>
              <a:t> 60 </a:t>
            </a:r>
            <a:r>
              <a:rPr dirty="0" err="1"/>
              <a:t>tysięcy</a:t>
            </a:r>
            <a:r>
              <a:rPr dirty="0"/>
              <a:t> </a:t>
            </a:r>
            <a:r>
              <a:rPr dirty="0" err="1"/>
              <a:t>pojazdów</a:t>
            </a:r>
            <a:r>
              <a:rPr dirty="0"/>
              <a:t> w </a:t>
            </a:r>
            <a:r>
              <a:rPr dirty="0" err="1"/>
              <a:t>ciągu</a:t>
            </a:r>
            <a:r>
              <a:rPr dirty="0"/>
              <a:t> </a:t>
            </a:r>
            <a:r>
              <a:rPr dirty="0" err="1"/>
              <a:t>doby</a:t>
            </a:r>
            <a:r>
              <a:rPr dirty="0"/>
              <a:t>.</a:t>
            </a:r>
          </a:p>
          <a:p>
            <a:pPr algn="just" defTabSz="457200">
              <a:spcBef>
                <a:spcPts val="1800"/>
              </a:spcBef>
              <a:defRPr sz="2500" b="0">
                <a:latin typeface="Sora Regular Regular"/>
                <a:ea typeface="Sora Regular Regular"/>
                <a:cs typeface="Sora Regular Regular"/>
                <a:sym typeface="Sora Regular Regular"/>
              </a:defRPr>
            </a:pPr>
            <a:r>
              <a:rPr dirty="0" err="1"/>
              <a:t>Według</a:t>
            </a:r>
            <a:r>
              <a:rPr dirty="0"/>
              <a:t> </a:t>
            </a:r>
            <a:r>
              <a:rPr dirty="0" err="1"/>
              <a:t>wykonanych</a:t>
            </a:r>
            <a:r>
              <a:rPr dirty="0"/>
              <a:t> </a:t>
            </a:r>
            <a:r>
              <a:rPr dirty="0" err="1"/>
              <a:t>prognoz</a:t>
            </a:r>
            <a:r>
              <a:rPr dirty="0"/>
              <a:t> </a:t>
            </a:r>
            <a:r>
              <a:rPr dirty="0" err="1"/>
              <a:t>ruchu</a:t>
            </a:r>
            <a:r>
              <a:rPr dirty="0"/>
              <a:t> </a:t>
            </a:r>
            <a:r>
              <a:rPr dirty="0" err="1"/>
              <a:t>uwzględniających</a:t>
            </a:r>
            <a:r>
              <a:rPr dirty="0"/>
              <a:t> </a:t>
            </a:r>
            <a:r>
              <a:rPr dirty="0" err="1"/>
              <a:t>wszystkie</a:t>
            </a:r>
            <a:r>
              <a:rPr dirty="0"/>
              <a:t> </a:t>
            </a:r>
            <a:r>
              <a:rPr dirty="0" err="1"/>
              <a:t>czynniki</a:t>
            </a:r>
            <a:r>
              <a:rPr dirty="0"/>
              <a:t> </a:t>
            </a:r>
            <a:r>
              <a:rPr dirty="0" err="1"/>
              <a:t>wpływające</a:t>
            </a:r>
            <a:r>
              <a:rPr dirty="0"/>
              <a:t> na </a:t>
            </a:r>
            <a:r>
              <a:rPr dirty="0" err="1"/>
              <a:t>zmiany</a:t>
            </a:r>
            <a:r>
              <a:rPr dirty="0"/>
              <a:t>, </a:t>
            </a:r>
            <a:r>
              <a:rPr dirty="0" err="1"/>
              <a:t>nastąpi</a:t>
            </a:r>
            <a:r>
              <a:rPr dirty="0"/>
              <a:t> </a:t>
            </a:r>
            <a:r>
              <a:rPr dirty="0" err="1"/>
              <a:t>wzrost</a:t>
            </a:r>
            <a:r>
              <a:rPr dirty="0"/>
              <a:t> </a:t>
            </a:r>
            <a:r>
              <a:rPr dirty="0" err="1"/>
              <a:t>średniego</a:t>
            </a:r>
            <a:r>
              <a:rPr dirty="0"/>
              <a:t> </a:t>
            </a:r>
            <a:r>
              <a:rPr dirty="0" err="1"/>
              <a:t>natężenia</a:t>
            </a:r>
            <a:r>
              <a:rPr dirty="0"/>
              <a:t> </a:t>
            </a:r>
            <a:r>
              <a:rPr dirty="0" err="1"/>
              <a:t>ruchu</a:t>
            </a:r>
            <a:r>
              <a:rPr dirty="0"/>
              <a:t> w tunelu do ok. 9050 </a:t>
            </a:r>
            <a:r>
              <a:rPr dirty="0" err="1"/>
              <a:t>pojazdów</a:t>
            </a:r>
            <a:r>
              <a:rPr dirty="0"/>
              <a:t> na </a:t>
            </a:r>
            <a:r>
              <a:rPr dirty="0" err="1"/>
              <a:t>dobę</a:t>
            </a:r>
            <a:r>
              <a:rPr dirty="0"/>
              <a:t> </a:t>
            </a:r>
            <a:r>
              <a:rPr dirty="0" err="1"/>
              <a:t>tuż</a:t>
            </a:r>
            <a:r>
              <a:rPr dirty="0"/>
              <a:t> po </a:t>
            </a:r>
            <a:r>
              <a:rPr dirty="0" err="1"/>
              <a:t>jego</a:t>
            </a:r>
            <a:r>
              <a:rPr dirty="0"/>
              <a:t> otwarciu.</a:t>
            </a:r>
          </a:p>
          <a:p>
            <a:pPr algn="just" defTabSz="457200">
              <a:spcBef>
                <a:spcPts val="1800"/>
              </a:spcBef>
              <a:defRPr sz="2500" b="0">
                <a:latin typeface="Sora Regular Regular"/>
                <a:ea typeface="Sora Regular Regular"/>
                <a:cs typeface="Sora Regular Regular"/>
                <a:sym typeface="Sora Regular Regular"/>
              </a:defRPr>
            </a:pPr>
            <a:r>
              <a:rPr dirty="0" err="1"/>
              <a:t>Prognozuje</a:t>
            </a:r>
            <a:r>
              <a:rPr dirty="0"/>
              <a:t> </a:t>
            </a:r>
            <a:r>
              <a:rPr dirty="0" err="1"/>
              <a:t>się</a:t>
            </a:r>
            <a:r>
              <a:rPr dirty="0"/>
              <a:t>, </a:t>
            </a:r>
            <a:r>
              <a:rPr dirty="0" err="1"/>
              <a:t>ze</a:t>
            </a:r>
            <a:r>
              <a:rPr dirty="0"/>
              <a:t> po 5 </a:t>
            </a:r>
            <a:r>
              <a:rPr dirty="0" err="1"/>
              <a:t>latach</a:t>
            </a:r>
            <a:r>
              <a:rPr dirty="0"/>
              <a:t> </a:t>
            </a:r>
            <a:r>
              <a:rPr dirty="0" err="1"/>
              <a:t>funkcjonowania</a:t>
            </a:r>
            <a:r>
              <a:rPr dirty="0"/>
              <a:t> tunelu </a:t>
            </a:r>
            <a:r>
              <a:rPr dirty="0" err="1"/>
              <a:t>będzie</a:t>
            </a:r>
            <a:r>
              <a:rPr dirty="0"/>
              <a:t> to ok. 10600 </a:t>
            </a:r>
            <a:r>
              <a:rPr dirty="0" err="1"/>
              <a:t>pojazdów</a:t>
            </a:r>
            <a:r>
              <a:rPr dirty="0"/>
              <a:t> na </a:t>
            </a:r>
            <a:r>
              <a:rPr dirty="0" err="1"/>
              <a:t>dobę</a:t>
            </a:r>
            <a:r>
              <a:rPr dirty="0"/>
              <a:t>, po 10 </a:t>
            </a:r>
            <a:r>
              <a:rPr dirty="0" err="1"/>
              <a:t>latach</a:t>
            </a:r>
            <a:r>
              <a:rPr dirty="0"/>
              <a:t> ok. 12000 </a:t>
            </a:r>
            <a:r>
              <a:rPr dirty="0" err="1"/>
              <a:t>pojazdów</a:t>
            </a:r>
            <a:r>
              <a:rPr dirty="0"/>
              <a:t> na </a:t>
            </a:r>
            <a:r>
              <a:rPr dirty="0" err="1"/>
              <a:t>dobę</a:t>
            </a:r>
            <a:r>
              <a:rPr dirty="0"/>
              <a:t> a po 20 </a:t>
            </a:r>
            <a:r>
              <a:rPr dirty="0" err="1"/>
              <a:t>latach</a:t>
            </a:r>
            <a:r>
              <a:rPr dirty="0"/>
              <a:t> </a:t>
            </a:r>
            <a:r>
              <a:rPr dirty="0" err="1"/>
              <a:t>funkcjonowania</a:t>
            </a:r>
            <a:r>
              <a:rPr dirty="0"/>
              <a:t> tunelu </a:t>
            </a:r>
            <a:r>
              <a:rPr dirty="0" err="1"/>
              <a:t>przekroczy</a:t>
            </a:r>
            <a:r>
              <a:rPr dirty="0"/>
              <a:t> 14000 </a:t>
            </a:r>
            <a:r>
              <a:rPr dirty="0" err="1"/>
              <a:t>pojazdów</a:t>
            </a:r>
            <a:r>
              <a:rPr dirty="0"/>
              <a:t> na </a:t>
            </a:r>
            <a:r>
              <a:rPr dirty="0" err="1"/>
              <a:t>dobę</a:t>
            </a:r>
            <a:r>
              <a:rPr dirty="0"/>
              <a:t>.</a:t>
            </a:r>
          </a:p>
          <a:p>
            <a:pPr algn="just" defTabSz="457200">
              <a:spcBef>
                <a:spcPts val="1800"/>
              </a:spcBef>
              <a:defRPr sz="2500" b="0">
                <a:latin typeface="Sora Regular Regular"/>
                <a:ea typeface="Sora Regular Regular"/>
                <a:cs typeface="Sora Regular Regular"/>
                <a:sym typeface="Sora Regular Regular"/>
              </a:defRPr>
            </a:pPr>
            <a:r>
              <a:rPr dirty="0" err="1"/>
              <a:t>Pozostawiając</a:t>
            </a:r>
            <a:r>
              <a:rPr dirty="0"/>
              <a:t> </a:t>
            </a:r>
            <a:r>
              <a:rPr dirty="0" err="1"/>
              <a:t>sieć</a:t>
            </a:r>
            <a:r>
              <a:rPr dirty="0"/>
              <a:t> </a:t>
            </a:r>
            <a:r>
              <a:rPr dirty="0" err="1"/>
              <a:t>drogową</a:t>
            </a:r>
            <a:r>
              <a:rPr dirty="0"/>
              <a:t> Miasta bez </a:t>
            </a:r>
            <a:r>
              <a:rPr dirty="0" err="1"/>
              <a:t>żadnych</a:t>
            </a:r>
            <a:r>
              <a:rPr dirty="0"/>
              <a:t> </a:t>
            </a:r>
            <a:r>
              <a:rPr dirty="0" err="1"/>
              <a:t>zmian</a:t>
            </a:r>
            <a:r>
              <a:rPr dirty="0"/>
              <a:t> </a:t>
            </a:r>
            <a:r>
              <a:rPr dirty="0" err="1"/>
              <a:t>wzrost</a:t>
            </a:r>
            <a:r>
              <a:rPr dirty="0"/>
              <a:t> ten </a:t>
            </a:r>
            <a:r>
              <a:rPr dirty="0" err="1"/>
              <a:t>spowodowałby</a:t>
            </a:r>
            <a:r>
              <a:rPr dirty="0"/>
              <a:t>, że </a:t>
            </a:r>
            <a:r>
              <a:rPr dirty="0" err="1"/>
              <a:t>ruch</a:t>
            </a:r>
            <a:r>
              <a:rPr dirty="0"/>
              <a:t> na </a:t>
            </a:r>
            <a:r>
              <a:rPr dirty="0" err="1"/>
              <a:t>najbardziej</a:t>
            </a:r>
            <a:r>
              <a:rPr dirty="0"/>
              <a:t> </a:t>
            </a:r>
            <a:r>
              <a:rPr dirty="0" err="1"/>
              <a:t>obciążonych</a:t>
            </a:r>
            <a:r>
              <a:rPr dirty="0"/>
              <a:t> </a:t>
            </a:r>
            <a:r>
              <a:rPr dirty="0" err="1"/>
              <a:t>ulicach</a:t>
            </a:r>
            <a:r>
              <a:rPr dirty="0"/>
              <a:t> w </a:t>
            </a:r>
            <a:r>
              <a:rPr dirty="0" err="1"/>
              <a:t>mieście</a:t>
            </a:r>
            <a:r>
              <a:rPr dirty="0"/>
              <a:t> (</a:t>
            </a:r>
            <a:r>
              <a:rPr dirty="0" err="1"/>
              <a:t>Grunwaldzka</a:t>
            </a:r>
            <a:r>
              <a:rPr dirty="0"/>
              <a:t>, 11 </a:t>
            </a:r>
            <a:r>
              <a:rPr dirty="0" err="1"/>
              <a:t>Listopada</a:t>
            </a:r>
            <a:r>
              <a:rPr dirty="0"/>
              <a:t> </a:t>
            </a:r>
            <a:r>
              <a:rPr dirty="0" err="1"/>
              <a:t>i</a:t>
            </a:r>
            <a:r>
              <a:rPr dirty="0"/>
              <a:t> </a:t>
            </a:r>
            <a:r>
              <a:rPr dirty="0" err="1"/>
              <a:t>Wojska</a:t>
            </a:r>
            <a:r>
              <a:rPr dirty="0"/>
              <a:t> </a:t>
            </a:r>
            <a:r>
              <a:rPr dirty="0" err="1"/>
              <a:t>Polskiego</a:t>
            </a:r>
            <a:r>
              <a:rPr dirty="0"/>
              <a:t>) </a:t>
            </a:r>
            <a:r>
              <a:rPr dirty="0" err="1"/>
              <a:t>wzrósłby</a:t>
            </a:r>
            <a:r>
              <a:rPr dirty="0"/>
              <a:t> do 27000 </a:t>
            </a:r>
            <a:r>
              <a:rPr dirty="0" err="1"/>
              <a:t>pojazdów</a:t>
            </a:r>
            <a:r>
              <a:rPr dirty="0"/>
              <a:t> na </a:t>
            </a:r>
            <a:r>
              <a:rPr dirty="0" err="1"/>
              <a:t>dobę</a:t>
            </a:r>
            <a:r>
              <a:rPr dirty="0"/>
              <a:t> (ok. 1650 </a:t>
            </a:r>
            <a:r>
              <a:rPr dirty="0" err="1"/>
              <a:t>pojazdów</a:t>
            </a:r>
            <a:r>
              <a:rPr dirty="0"/>
              <a:t> w </a:t>
            </a:r>
            <a:r>
              <a:rPr dirty="0" err="1"/>
              <a:t>godzinie</a:t>
            </a:r>
            <a:r>
              <a:rPr dirty="0"/>
              <a:t> </a:t>
            </a:r>
            <a:r>
              <a:rPr dirty="0" err="1"/>
              <a:t>szczytu</a:t>
            </a:r>
            <a:r>
              <a:rPr dirty="0"/>
              <a:t>).</a:t>
            </a:r>
          </a:p>
          <a:p>
            <a:pPr algn="just" defTabSz="457200">
              <a:spcBef>
                <a:spcPts val="1800"/>
              </a:spcBef>
              <a:defRPr sz="2500" b="0">
                <a:latin typeface="Sora Regular Regular"/>
                <a:ea typeface="Sora Regular Regular"/>
                <a:cs typeface="Sora Regular Regular"/>
                <a:sym typeface="Sora Regular Regular"/>
              </a:defRPr>
            </a:pPr>
            <a:r>
              <a:rPr dirty="0"/>
              <a:t>O </a:t>
            </a:r>
            <a:r>
              <a:rPr dirty="0" err="1"/>
              <a:t>ile</a:t>
            </a:r>
            <a:r>
              <a:rPr dirty="0"/>
              <a:t> dla </a:t>
            </a:r>
            <a:r>
              <a:rPr dirty="0" err="1"/>
              <a:t>ruchu</a:t>
            </a:r>
            <a:r>
              <a:rPr dirty="0"/>
              <a:t> na </a:t>
            </a:r>
            <a:r>
              <a:rPr dirty="0" err="1"/>
              <a:t>prostym</a:t>
            </a:r>
            <a:r>
              <a:rPr dirty="0"/>
              <a:t> </a:t>
            </a:r>
            <a:r>
              <a:rPr dirty="0" err="1"/>
              <a:t>odcinku</a:t>
            </a:r>
            <a:r>
              <a:rPr dirty="0"/>
              <a:t> </a:t>
            </a:r>
            <a:r>
              <a:rPr dirty="0" err="1"/>
              <a:t>drogi</a:t>
            </a:r>
            <a:r>
              <a:rPr dirty="0"/>
              <a:t> </a:t>
            </a:r>
            <a:r>
              <a:rPr dirty="0" err="1"/>
              <a:t>wartość</a:t>
            </a:r>
            <a:r>
              <a:rPr dirty="0"/>
              <a:t> taka </a:t>
            </a:r>
            <a:r>
              <a:rPr dirty="0" err="1"/>
              <a:t>nie</a:t>
            </a:r>
            <a:r>
              <a:rPr dirty="0"/>
              <a:t> jest </a:t>
            </a:r>
            <a:r>
              <a:rPr dirty="0" err="1"/>
              <a:t>istotnym</a:t>
            </a:r>
            <a:r>
              <a:rPr dirty="0"/>
              <a:t> </a:t>
            </a:r>
            <a:r>
              <a:rPr dirty="0" err="1"/>
              <a:t>problemem</a:t>
            </a:r>
            <a:r>
              <a:rPr dirty="0"/>
              <a:t> (</a:t>
            </a:r>
            <a:r>
              <a:rPr dirty="0" err="1"/>
              <a:t>graniczna</a:t>
            </a:r>
            <a:r>
              <a:rPr dirty="0"/>
              <a:t> </a:t>
            </a:r>
            <a:r>
              <a:rPr dirty="0" err="1"/>
              <a:t>przepustowość</a:t>
            </a:r>
            <a:r>
              <a:rPr dirty="0"/>
              <a:t> </a:t>
            </a:r>
            <a:r>
              <a:rPr dirty="0" err="1"/>
              <a:t>drogi</a:t>
            </a:r>
            <a:r>
              <a:rPr dirty="0"/>
              <a:t> </a:t>
            </a:r>
            <a:r>
              <a:rPr dirty="0" err="1"/>
              <a:t>jednojezdniowej</a:t>
            </a:r>
            <a:r>
              <a:rPr dirty="0"/>
              <a:t> </a:t>
            </a:r>
            <a:r>
              <a:rPr dirty="0" err="1"/>
              <a:t>dwukierunkowej</a:t>
            </a:r>
            <a:r>
              <a:rPr dirty="0"/>
              <a:t> </a:t>
            </a:r>
            <a:r>
              <a:rPr dirty="0" err="1"/>
              <a:t>wynosi</a:t>
            </a:r>
            <a:r>
              <a:rPr dirty="0"/>
              <a:t> 2800 </a:t>
            </a:r>
            <a:r>
              <a:rPr dirty="0" err="1"/>
              <a:t>pojazdów</a:t>
            </a:r>
            <a:r>
              <a:rPr dirty="0"/>
              <a:t> na </a:t>
            </a:r>
            <a:r>
              <a:rPr dirty="0" err="1"/>
              <a:t>godzinę</a:t>
            </a:r>
            <a:r>
              <a:rPr dirty="0"/>
              <a:t>), to na </a:t>
            </a:r>
            <a:r>
              <a:rPr dirty="0" err="1"/>
              <a:t>skrzyżowaniach</a:t>
            </a:r>
            <a:r>
              <a:rPr dirty="0"/>
              <a:t> </a:t>
            </a:r>
            <a:r>
              <a:rPr dirty="0" err="1"/>
              <a:t>i</a:t>
            </a:r>
            <a:r>
              <a:rPr dirty="0"/>
              <a:t> </a:t>
            </a:r>
            <a:r>
              <a:rPr dirty="0" err="1"/>
              <a:t>węzłach</a:t>
            </a:r>
            <a:r>
              <a:rPr dirty="0"/>
              <a:t> w </a:t>
            </a:r>
            <a:r>
              <a:rPr dirty="0" err="1"/>
              <a:t>obszarze</a:t>
            </a:r>
            <a:r>
              <a:rPr dirty="0"/>
              <a:t> </a:t>
            </a:r>
            <a:r>
              <a:rPr dirty="0" err="1"/>
              <a:t>miejskim</a:t>
            </a:r>
            <a:r>
              <a:rPr dirty="0"/>
              <a:t> </a:t>
            </a:r>
            <a:r>
              <a:rPr dirty="0" err="1"/>
              <a:t>może</a:t>
            </a:r>
            <a:r>
              <a:rPr dirty="0"/>
              <a:t> </a:t>
            </a:r>
            <a:r>
              <a:rPr dirty="0" err="1"/>
              <a:t>powodować</a:t>
            </a:r>
            <a:r>
              <a:rPr dirty="0"/>
              <a:t> </a:t>
            </a:r>
            <a:r>
              <a:rPr dirty="0" err="1"/>
              <a:t>duże</a:t>
            </a:r>
            <a:r>
              <a:rPr dirty="0"/>
              <a:t> </a:t>
            </a:r>
            <a:r>
              <a:rPr dirty="0" err="1"/>
              <a:t>utrudnienia</a:t>
            </a:r>
            <a:r>
              <a:rPr dirty="0"/>
              <a:t> </a:t>
            </a:r>
            <a:r>
              <a:rPr dirty="0" err="1"/>
              <a:t>związane</a:t>
            </a:r>
            <a:r>
              <a:rPr dirty="0"/>
              <a:t> z </a:t>
            </a:r>
            <a:r>
              <a:rPr dirty="0" err="1"/>
              <a:t>włączeniem</a:t>
            </a:r>
            <a:r>
              <a:rPr dirty="0"/>
              <a:t> </a:t>
            </a:r>
            <a:r>
              <a:rPr dirty="0" err="1"/>
              <a:t>się</a:t>
            </a:r>
            <a:r>
              <a:rPr dirty="0"/>
              <a:t> do </a:t>
            </a:r>
            <a:r>
              <a:rPr dirty="0" err="1"/>
              <a:t>ruchu</a:t>
            </a:r>
            <a:r>
              <a:rPr dirty="0"/>
              <a:t> </a:t>
            </a:r>
            <a:r>
              <a:rPr dirty="0" err="1"/>
              <a:t>pojazdów</a:t>
            </a:r>
            <a:r>
              <a:rPr dirty="0"/>
              <a:t> z </a:t>
            </a:r>
            <a:r>
              <a:rPr dirty="0" err="1"/>
              <a:t>dróg</a:t>
            </a:r>
            <a:r>
              <a:rPr dirty="0"/>
              <a:t> </a:t>
            </a:r>
            <a:r>
              <a:rPr dirty="0" err="1"/>
              <a:t>podporządkowanych</a:t>
            </a:r>
            <a:r>
              <a:rPr dirty="0"/>
              <a:t> </a:t>
            </a:r>
            <a:r>
              <a:rPr dirty="0" err="1"/>
              <a:t>i</a:t>
            </a:r>
            <a:r>
              <a:rPr dirty="0"/>
              <a:t> </a:t>
            </a:r>
            <a:r>
              <a:rPr dirty="0" err="1"/>
              <a:t>występowaniem</a:t>
            </a:r>
            <a:r>
              <a:rPr dirty="0"/>
              <a:t> </a:t>
            </a:r>
            <a:r>
              <a:rPr dirty="0" err="1"/>
              <a:t>dużego</a:t>
            </a:r>
            <a:r>
              <a:rPr dirty="0"/>
              <a:t> </a:t>
            </a:r>
            <a:r>
              <a:rPr dirty="0" err="1"/>
              <a:t>ruchu</a:t>
            </a:r>
            <a:r>
              <a:rPr dirty="0"/>
              <a:t> </a:t>
            </a:r>
            <a:r>
              <a:rPr dirty="0" err="1"/>
              <a:t>pieszych</a:t>
            </a:r>
            <a:r>
              <a:rPr dirty="0"/>
              <a:t> </a:t>
            </a:r>
            <a:r>
              <a:rPr dirty="0" err="1"/>
              <a:t>i</a:t>
            </a:r>
            <a:r>
              <a:rPr dirty="0"/>
              <a:t> </a:t>
            </a:r>
            <a:r>
              <a:rPr dirty="0" err="1"/>
              <a:t>rowerzystów</a:t>
            </a:r>
            <a:r>
              <a:rPr dirty="0"/>
              <a:t>. </a:t>
            </a:r>
            <a:r>
              <a:rPr dirty="0">
                <a:latin typeface="Sora Regular ExtraLight"/>
                <a:ea typeface="Sora Regular ExtraLight"/>
                <a:cs typeface="Sora Regular ExtraLight"/>
                <a:sym typeface="Sora Regular ExtraLight"/>
              </a:rPr>
              <a:t>cd. na </a:t>
            </a:r>
            <a:r>
              <a:rPr dirty="0" err="1">
                <a:latin typeface="Sora Regular ExtraLight"/>
                <a:ea typeface="Sora Regular ExtraLight"/>
                <a:cs typeface="Sora Regular ExtraLight"/>
                <a:sym typeface="Sora Regular ExtraLight"/>
              </a:rPr>
              <a:t>następnej</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stronie</a:t>
            </a:r>
            <a:endParaRPr dirty="0">
              <a:latin typeface="Sora Regular ExtraLight"/>
              <a:ea typeface="Sora Regular ExtraLight"/>
              <a:cs typeface="Sora Regular ExtraLight"/>
              <a:sym typeface="Sora Regular ExtraLight"/>
            </a:endParaRPr>
          </a:p>
        </p:txBody>
      </p:sp>
    </p:spTree>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279" name="Publikacja artykułów…"/>
          <p:cNvSpPr txBox="1">
            <a:spLocks noGrp="1"/>
          </p:cNvSpPr>
          <p:nvPr>
            <p:ph type="title"/>
          </p:nvPr>
        </p:nvSpPr>
        <p:spPr>
          <a:xfrm>
            <a:off x="942082" y="1077359"/>
            <a:ext cx="22606614" cy="2202884"/>
          </a:xfrm>
          <a:prstGeom prst="rect">
            <a:avLst/>
          </a:prstGeom>
        </p:spPr>
        <p:txBody>
          <a:bodyPr/>
          <a:lstStyle/>
          <a:p>
            <a:pPr>
              <a:defRPr sz="7500" b="0" spc="-200">
                <a:solidFill>
                  <a:srgbClr val="ED7052"/>
                </a:solidFill>
                <a:latin typeface="Sora Regular Bold"/>
                <a:ea typeface="Sora Regular Bold"/>
                <a:cs typeface="Sora Regular Bold"/>
                <a:sym typeface="Sora Regular Bold"/>
              </a:defRPr>
            </a:pPr>
            <a:r>
              <a:t>Publikacja artykułów</a:t>
            </a:r>
            <a:endParaRPr spc="-150"/>
          </a:p>
          <a:p>
            <a:pPr>
              <a:defRPr sz="5000" b="0" spc="-100">
                <a:solidFill>
                  <a:srgbClr val="ED7052"/>
                </a:solidFill>
                <a:latin typeface="Sora Regular Bold"/>
                <a:ea typeface="Sora Regular Bold"/>
                <a:cs typeface="Sora Regular Bold"/>
                <a:sym typeface="Sora Regular Bold"/>
              </a:defRPr>
            </a:pPr>
            <a:r>
              <a:t>Przykłady</a:t>
            </a:r>
          </a:p>
        </p:txBody>
      </p:sp>
      <p:sp>
        <p:nvSpPr>
          <p:cNvPr id="280" name="21"/>
          <p:cNvSpPr txBox="1"/>
          <p:nvPr/>
        </p:nvSpPr>
        <p:spPr>
          <a:xfrm>
            <a:off x="23402675" y="12729956"/>
            <a:ext cx="483414"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21</a:t>
            </a:r>
          </a:p>
        </p:txBody>
      </p:sp>
      <p:sp>
        <p:nvSpPr>
          <p:cNvPr id="282" name="cd. na następnej stronie"/>
          <p:cNvSpPr txBox="1">
            <a:spLocks noGrp="1"/>
          </p:cNvSpPr>
          <p:nvPr>
            <p:ph type="body" sz="quarter" idx="1"/>
          </p:nvPr>
        </p:nvSpPr>
        <p:spPr>
          <a:xfrm>
            <a:off x="19142636" y="10868273"/>
            <a:ext cx="4319822" cy="1694274"/>
          </a:xfrm>
          <a:prstGeom prst="rect">
            <a:avLst/>
          </a:prstGeom>
        </p:spPr>
        <p:txBody>
          <a:bodyPr lIns="50800" tIns="50800" rIns="50800" bIns="50800"/>
          <a:lstStyle/>
          <a:p>
            <a:pPr defTabSz="449580">
              <a:spcBef>
                <a:spcPts val="500"/>
              </a:spcBef>
              <a:defRPr sz="2500" b="0">
                <a:uFill>
                  <a:solidFill>
                    <a:srgbClr val="000000"/>
                  </a:solidFill>
                </a:uFill>
                <a:latin typeface="Sora Regular Regular"/>
                <a:ea typeface="Sora Regular Regular"/>
                <a:cs typeface="Sora Regular Regular"/>
                <a:sym typeface="Sora Regular Regular"/>
              </a:defRPr>
            </a:pPr>
            <a:endParaRPr/>
          </a:p>
          <a:p>
            <a:pPr defTabSz="449580">
              <a:spcBef>
                <a:spcPts val="500"/>
              </a:spcBef>
              <a:defRPr sz="2500" b="0">
                <a:uFill>
                  <a:solidFill>
                    <a:srgbClr val="000000"/>
                  </a:solidFill>
                </a:uFill>
                <a:latin typeface="Sora Regular ExtraLight"/>
                <a:ea typeface="Sora Regular ExtraLight"/>
                <a:cs typeface="Sora Regular ExtraLight"/>
                <a:sym typeface="Sora Regular ExtraLight"/>
              </a:defRPr>
            </a:pPr>
            <a:r>
              <a:t>cd. na następnej stronie</a:t>
            </a:r>
          </a:p>
        </p:txBody>
      </p:sp>
      <p:pic>
        <p:nvPicPr>
          <p:cNvPr id="2" name="Obraz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436" y="3181473"/>
            <a:ext cx="16628017" cy="8494709"/>
          </a:xfrm>
          <a:prstGeom prst="rect">
            <a:avLst/>
          </a:prstGeom>
        </p:spPr>
      </p:pic>
    </p:spTree>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285" name="Publikacja artykułów…"/>
          <p:cNvSpPr txBox="1">
            <a:spLocks noGrp="1"/>
          </p:cNvSpPr>
          <p:nvPr>
            <p:ph type="title"/>
          </p:nvPr>
        </p:nvSpPr>
        <p:spPr>
          <a:xfrm>
            <a:off x="942082" y="1077359"/>
            <a:ext cx="22606614" cy="2202884"/>
          </a:xfrm>
          <a:prstGeom prst="rect">
            <a:avLst/>
          </a:prstGeom>
        </p:spPr>
        <p:txBody>
          <a:bodyPr/>
          <a:lstStyle/>
          <a:p>
            <a:pPr>
              <a:defRPr sz="7500" b="0" spc="-200">
                <a:solidFill>
                  <a:srgbClr val="ED7052"/>
                </a:solidFill>
                <a:latin typeface="Sora Regular Bold"/>
                <a:ea typeface="Sora Regular Bold"/>
                <a:cs typeface="Sora Regular Bold"/>
                <a:sym typeface="Sora Regular Bold"/>
              </a:defRPr>
            </a:pPr>
            <a:r>
              <a:t>Publikacja artykułów</a:t>
            </a:r>
            <a:endParaRPr spc="-150"/>
          </a:p>
          <a:p>
            <a:pPr>
              <a:defRPr sz="5000" b="0" spc="-100">
                <a:solidFill>
                  <a:srgbClr val="ED7052"/>
                </a:solidFill>
                <a:latin typeface="Sora Regular Bold"/>
                <a:ea typeface="Sora Regular Bold"/>
                <a:cs typeface="Sora Regular Bold"/>
                <a:sym typeface="Sora Regular Bold"/>
              </a:defRPr>
            </a:pPr>
            <a:r>
              <a:t>Przykłady</a:t>
            </a:r>
          </a:p>
        </p:txBody>
      </p:sp>
      <p:sp>
        <p:nvSpPr>
          <p:cNvPr id="286" name="22"/>
          <p:cNvSpPr txBox="1"/>
          <p:nvPr/>
        </p:nvSpPr>
        <p:spPr>
          <a:xfrm>
            <a:off x="23367471" y="12729956"/>
            <a:ext cx="553822"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22</a:t>
            </a:r>
          </a:p>
        </p:txBody>
      </p:sp>
      <p:sp>
        <p:nvSpPr>
          <p:cNvPr id="287" name="cd. na następnej stronie"/>
          <p:cNvSpPr txBox="1">
            <a:spLocks noGrp="1"/>
          </p:cNvSpPr>
          <p:nvPr>
            <p:ph type="body" sz="quarter" idx="1"/>
          </p:nvPr>
        </p:nvSpPr>
        <p:spPr>
          <a:xfrm>
            <a:off x="19142636" y="10868273"/>
            <a:ext cx="4319822" cy="1694274"/>
          </a:xfrm>
          <a:prstGeom prst="rect">
            <a:avLst/>
          </a:prstGeom>
        </p:spPr>
        <p:txBody>
          <a:bodyPr lIns="50800" tIns="50800" rIns="50800" bIns="50800"/>
          <a:lstStyle/>
          <a:p>
            <a:pPr defTabSz="449580">
              <a:spcBef>
                <a:spcPts val="500"/>
              </a:spcBef>
              <a:defRPr sz="2500" b="0">
                <a:uFill>
                  <a:solidFill>
                    <a:srgbClr val="000000"/>
                  </a:solidFill>
                </a:uFill>
                <a:latin typeface="Sora Regular Regular"/>
                <a:ea typeface="Sora Regular Regular"/>
                <a:cs typeface="Sora Regular Regular"/>
                <a:sym typeface="Sora Regular Regular"/>
              </a:defRPr>
            </a:pPr>
            <a:endParaRPr/>
          </a:p>
          <a:p>
            <a:pPr defTabSz="449580">
              <a:spcBef>
                <a:spcPts val="500"/>
              </a:spcBef>
              <a:defRPr sz="2500" b="0">
                <a:uFill>
                  <a:solidFill>
                    <a:srgbClr val="000000"/>
                  </a:solidFill>
                </a:uFill>
                <a:latin typeface="Sora Regular ExtraLight"/>
                <a:ea typeface="Sora Regular ExtraLight"/>
                <a:cs typeface="Sora Regular ExtraLight"/>
                <a:sym typeface="Sora Regular ExtraLight"/>
              </a:defRPr>
            </a:pPr>
            <a:r>
              <a:t>cd. na następnej stronie</a:t>
            </a:r>
          </a:p>
        </p:txBody>
      </p:sp>
      <p:pic>
        <p:nvPicPr>
          <p:cNvPr id="8" name="Obraz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8227" y="3155035"/>
            <a:ext cx="16592838" cy="8576016"/>
          </a:xfrm>
          <a:prstGeom prst="rect">
            <a:avLst/>
          </a:prstGeom>
        </p:spPr>
      </p:pic>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291" name="Publikacja artykułów…"/>
          <p:cNvSpPr txBox="1">
            <a:spLocks noGrp="1"/>
          </p:cNvSpPr>
          <p:nvPr>
            <p:ph type="title"/>
          </p:nvPr>
        </p:nvSpPr>
        <p:spPr>
          <a:xfrm>
            <a:off x="942082" y="1077359"/>
            <a:ext cx="22606614" cy="2202884"/>
          </a:xfrm>
          <a:prstGeom prst="rect">
            <a:avLst/>
          </a:prstGeom>
        </p:spPr>
        <p:txBody>
          <a:bodyPr/>
          <a:lstStyle/>
          <a:p>
            <a:pPr>
              <a:defRPr sz="7500" b="0" spc="-200">
                <a:solidFill>
                  <a:srgbClr val="ED7052"/>
                </a:solidFill>
                <a:latin typeface="Sora Regular Bold"/>
                <a:ea typeface="Sora Regular Bold"/>
                <a:cs typeface="Sora Regular Bold"/>
                <a:sym typeface="Sora Regular Bold"/>
              </a:defRPr>
            </a:pPr>
            <a:r>
              <a:t>Publikacja artykułów</a:t>
            </a:r>
            <a:endParaRPr spc="-150"/>
          </a:p>
          <a:p>
            <a:pPr>
              <a:defRPr sz="5000" b="0" spc="-100">
                <a:solidFill>
                  <a:srgbClr val="ED7052"/>
                </a:solidFill>
                <a:latin typeface="Sora Regular Bold"/>
                <a:ea typeface="Sora Regular Bold"/>
                <a:cs typeface="Sora Regular Bold"/>
                <a:sym typeface="Sora Regular Bold"/>
              </a:defRPr>
            </a:pPr>
            <a:r>
              <a:t>Przykłady</a:t>
            </a:r>
          </a:p>
        </p:txBody>
      </p:sp>
      <p:sp>
        <p:nvSpPr>
          <p:cNvPr id="292" name="23"/>
          <p:cNvSpPr txBox="1"/>
          <p:nvPr/>
        </p:nvSpPr>
        <p:spPr>
          <a:xfrm>
            <a:off x="23368182" y="12729956"/>
            <a:ext cx="552401"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23</a:t>
            </a:r>
          </a:p>
        </p:txBody>
      </p:sp>
      <p:sp>
        <p:nvSpPr>
          <p:cNvPr id="293" name="Według wykonanych prognoz ruchu uwzględniających wszystkie czynniki wpływające na zmiany, nastąpi wzrost średniego natężenia ruchu w tunelu do ok. 9050 pojazdów na dobę tuż po jego otwarciu.…"/>
          <p:cNvSpPr txBox="1">
            <a:spLocks noGrp="1"/>
          </p:cNvSpPr>
          <p:nvPr>
            <p:ph type="body" idx="1"/>
          </p:nvPr>
        </p:nvSpPr>
        <p:spPr>
          <a:xfrm>
            <a:off x="1032417" y="3010225"/>
            <a:ext cx="22609008" cy="9000564"/>
          </a:xfrm>
          <a:prstGeom prst="rect">
            <a:avLst/>
          </a:prstGeom>
        </p:spPr>
        <p:txBody>
          <a:bodyPr lIns="50800" tIns="50800" rIns="50800" bIns="50800" numCol="2" spcCol="1130449"/>
          <a:lstStyle/>
          <a:p>
            <a:pPr algn="just" defTabSz="457200">
              <a:spcBef>
                <a:spcPts val="1800"/>
              </a:spcBef>
              <a:defRPr sz="2500" b="0">
                <a:latin typeface="Sora Regular Regular"/>
                <a:ea typeface="Sora Regular Regular"/>
                <a:cs typeface="Sora Regular Regular"/>
                <a:sym typeface="Sora Regular Regular"/>
              </a:defRPr>
            </a:pPr>
            <a:r>
              <a:rPr dirty="0" err="1"/>
              <a:t>Według</a:t>
            </a:r>
            <a:r>
              <a:rPr dirty="0"/>
              <a:t> </a:t>
            </a:r>
            <a:r>
              <a:rPr dirty="0" err="1"/>
              <a:t>wykonanych</a:t>
            </a:r>
            <a:r>
              <a:rPr dirty="0"/>
              <a:t> </a:t>
            </a:r>
            <a:r>
              <a:rPr dirty="0" err="1"/>
              <a:t>prognoz</a:t>
            </a:r>
            <a:r>
              <a:rPr dirty="0"/>
              <a:t> </a:t>
            </a:r>
            <a:r>
              <a:rPr dirty="0" err="1"/>
              <a:t>ruchu</a:t>
            </a:r>
            <a:r>
              <a:rPr dirty="0"/>
              <a:t> </a:t>
            </a:r>
            <a:r>
              <a:rPr dirty="0" err="1"/>
              <a:t>uwzględniających</a:t>
            </a:r>
            <a:r>
              <a:rPr dirty="0"/>
              <a:t> </a:t>
            </a:r>
            <a:r>
              <a:rPr dirty="0" err="1"/>
              <a:t>wszystkie</a:t>
            </a:r>
            <a:r>
              <a:rPr dirty="0"/>
              <a:t> </a:t>
            </a:r>
            <a:r>
              <a:rPr dirty="0" err="1"/>
              <a:t>czynniki</a:t>
            </a:r>
            <a:r>
              <a:rPr dirty="0"/>
              <a:t> </a:t>
            </a:r>
            <a:r>
              <a:rPr dirty="0" err="1"/>
              <a:t>wpływające</a:t>
            </a:r>
            <a:r>
              <a:rPr dirty="0"/>
              <a:t> na </a:t>
            </a:r>
            <a:r>
              <a:rPr dirty="0" err="1"/>
              <a:t>zmiany</a:t>
            </a:r>
            <a:r>
              <a:rPr dirty="0"/>
              <a:t>, </a:t>
            </a:r>
            <a:r>
              <a:rPr dirty="0" err="1"/>
              <a:t>nastąpi</a:t>
            </a:r>
            <a:r>
              <a:rPr dirty="0"/>
              <a:t> </a:t>
            </a:r>
            <a:r>
              <a:rPr dirty="0" err="1"/>
              <a:t>wzrost</a:t>
            </a:r>
            <a:r>
              <a:rPr dirty="0"/>
              <a:t> </a:t>
            </a:r>
            <a:r>
              <a:rPr dirty="0" err="1"/>
              <a:t>średniego</a:t>
            </a:r>
            <a:r>
              <a:rPr dirty="0"/>
              <a:t> </a:t>
            </a:r>
            <a:r>
              <a:rPr dirty="0" err="1"/>
              <a:t>natężenia</a:t>
            </a:r>
            <a:r>
              <a:rPr dirty="0"/>
              <a:t> </a:t>
            </a:r>
            <a:r>
              <a:rPr dirty="0" err="1"/>
              <a:t>ruchu</a:t>
            </a:r>
            <a:r>
              <a:rPr dirty="0"/>
              <a:t> w tunelu do ok. 9050 </a:t>
            </a:r>
            <a:r>
              <a:rPr dirty="0" err="1"/>
              <a:t>pojazdów</a:t>
            </a:r>
            <a:r>
              <a:rPr dirty="0"/>
              <a:t> na </a:t>
            </a:r>
            <a:r>
              <a:rPr dirty="0" err="1"/>
              <a:t>dobę</a:t>
            </a:r>
            <a:r>
              <a:rPr dirty="0"/>
              <a:t> </a:t>
            </a:r>
            <a:r>
              <a:rPr dirty="0" err="1"/>
              <a:t>tuż</a:t>
            </a:r>
            <a:r>
              <a:rPr dirty="0"/>
              <a:t> po </a:t>
            </a:r>
            <a:r>
              <a:rPr dirty="0" err="1"/>
              <a:t>jego</a:t>
            </a:r>
            <a:r>
              <a:rPr dirty="0"/>
              <a:t> otwarciu.</a:t>
            </a:r>
          </a:p>
          <a:p>
            <a:pPr algn="just" defTabSz="457200">
              <a:spcBef>
                <a:spcPts val="1800"/>
              </a:spcBef>
              <a:defRPr sz="2500" b="0">
                <a:latin typeface="Sora Regular Regular"/>
                <a:ea typeface="Sora Regular Regular"/>
                <a:cs typeface="Sora Regular Regular"/>
                <a:sym typeface="Sora Regular Regular"/>
              </a:defRPr>
            </a:pPr>
            <a:r>
              <a:rPr dirty="0" err="1"/>
              <a:t>Prognozuje</a:t>
            </a:r>
            <a:r>
              <a:rPr dirty="0"/>
              <a:t> </a:t>
            </a:r>
            <a:r>
              <a:rPr dirty="0" err="1"/>
              <a:t>się</a:t>
            </a:r>
            <a:r>
              <a:rPr dirty="0"/>
              <a:t>, </a:t>
            </a:r>
            <a:r>
              <a:rPr dirty="0" err="1"/>
              <a:t>ze</a:t>
            </a:r>
            <a:r>
              <a:rPr dirty="0"/>
              <a:t> po 5 </a:t>
            </a:r>
            <a:r>
              <a:rPr dirty="0" err="1"/>
              <a:t>latach</a:t>
            </a:r>
            <a:r>
              <a:rPr dirty="0"/>
              <a:t> </a:t>
            </a:r>
            <a:r>
              <a:rPr dirty="0" err="1"/>
              <a:t>funkcjonowania</a:t>
            </a:r>
            <a:r>
              <a:rPr dirty="0"/>
              <a:t> tunelu </a:t>
            </a:r>
            <a:r>
              <a:rPr dirty="0" err="1"/>
              <a:t>będzie</a:t>
            </a:r>
            <a:r>
              <a:rPr dirty="0"/>
              <a:t> to ok. 10600 </a:t>
            </a:r>
            <a:r>
              <a:rPr dirty="0" err="1"/>
              <a:t>pojazdów</a:t>
            </a:r>
            <a:r>
              <a:rPr dirty="0"/>
              <a:t> na </a:t>
            </a:r>
            <a:r>
              <a:rPr dirty="0" err="1"/>
              <a:t>dobę</a:t>
            </a:r>
            <a:r>
              <a:rPr dirty="0"/>
              <a:t>, po 10 </a:t>
            </a:r>
            <a:r>
              <a:rPr dirty="0" err="1"/>
              <a:t>latach</a:t>
            </a:r>
            <a:r>
              <a:rPr dirty="0"/>
              <a:t> ok. 12000 </a:t>
            </a:r>
            <a:r>
              <a:rPr dirty="0" err="1"/>
              <a:t>pojazdów</a:t>
            </a:r>
            <a:r>
              <a:rPr dirty="0"/>
              <a:t> na </a:t>
            </a:r>
            <a:r>
              <a:rPr dirty="0" err="1"/>
              <a:t>dobę</a:t>
            </a:r>
            <a:r>
              <a:rPr dirty="0"/>
              <a:t> a po 20 </a:t>
            </a:r>
            <a:r>
              <a:rPr dirty="0" err="1"/>
              <a:t>latach</a:t>
            </a:r>
            <a:r>
              <a:rPr dirty="0"/>
              <a:t> </a:t>
            </a:r>
            <a:r>
              <a:rPr dirty="0" err="1"/>
              <a:t>funkcjonowania</a:t>
            </a:r>
            <a:r>
              <a:rPr dirty="0"/>
              <a:t> tunelu </a:t>
            </a:r>
            <a:r>
              <a:rPr dirty="0" err="1"/>
              <a:t>przekroczy</a:t>
            </a:r>
            <a:r>
              <a:rPr dirty="0"/>
              <a:t> 14000 </a:t>
            </a:r>
            <a:r>
              <a:rPr dirty="0" err="1"/>
              <a:t>pojazdów</a:t>
            </a:r>
            <a:r>
              <a:rPr dirty="0"/>
              <a:t> na </a:t>
            </a:r>
            <a:r>
              <a:rPr dirty="0" err="1"/>
              <a:t>dobę</a:t>
            </a:r>
            <a:r>
              <a:rPr dirty="0"/>
              <a:t>. </a:t>
            </a:r>
            <a:r>
              <a:rPr dirty="0" err="1"/>
              <a:t>Pozostawiając</a:t>
            </a:r>
            <a:r>
              <a:rPr dirty="0"/>
              <a:t> </a:t>
            </a:r>
            <a:r>
              <a:rPr dirty="0" err="1"/>
              <a:t>sieć</a:t>
            </a:r>
            <a:r>
              <a:rPr dirty="0"/>
              <a:t> </a:t>
            </a:r>
            <a:r>
              <a:rPr dirty="0" err="1"/>
              <a:t>drogową</a:t>
            </a:r>
            <a:r>
              <a:rPr dirty="0"/>
              <a:t> Miasta bez </a:t>
            </a:r>
            <a:r>
              <a:rPr dirty="0" err="1"/>
              <a:t>żadnych</a:t>
            </a:r>
            <a:r>
              <a:rPr dirty="0"/>
              <a:t> </a:t>
            </a:r>
            <a:r>
              <a:rPr dirty="0" err="1"/>
              <a:t>zmian</a:t>
            </a:r>
            <a:r>
              <a:rPr dirty="0"/>
              <a:t> </a:t>
            </a:r>
            <a:r>
              <a:rPr dirty="0" err="1"/>
              <a:t>wzrost</a:t>
            </a:r>
            <a:r>
              <a:rPr dirty="0"/>
              <a:t> ten </a:t>
            </a:r>
            <a:r>
              <a:rPr dirty="0" err="1"/>
              <a:t>spowodowałby</a:t>
            </a:r>
            <a:r>
              <a:rPr dirty="0"/>
              <a:t>, że </a:t>
            </a:r>
            <a:r>
              <a:rPr dirty="0" err="1"/>
              <a:t>ruch</a:t>
            </a:r>
            <a:r>
              <a:rPr dirty="0"/>
              <a:t> na </a:t>
            </a:r>
            <a:r>
              <a:rPr dirty="0" err="1"/>
              <a:t>najbardziej</a:t>
            </a:r>
            <a:r>
              <a:rPr dirty="0"/>
              <a:t> </a:t>
            </a:r>
            <a:r>
              <a:rPr dirty="0" err="1"/>
              <a:t>obciążonych</a:t>
            </a:r>
            <a:r>
              <a:rPr dirty="0"/>
              <a:t> </a:t>
            </a:r>
            <a:r>
              <a:rPr dirty="0" err="1"/>
              <a:t>ulicach</a:t>
            </a:r>
            <a:r>
              <a:rPr dirty="0"/>
              <a:t> w </a:t>
            </a:r>
            <a:r>
              <a:rPr dirty="0" err="1"/>
              <a:t>mieście</a:t>
            </a:r>
            <a:r>
              <a:rPr dirty="0"/>
              <a:t> (</a:t>
            </a:r>
            <a:r>
              <a:rPr dirty="0" err="1"/>
              <a:t>Grunwaldzka</a:t>
            </a:r>
            <a:r>
              <a:rPr dirty="0"/>
              <a:t>, 11 </a:t>
            </a:r>
            <a:r>
              <a:rPr dirty="0" err="1"/>
              <a:t>Listopada</a:t>
            </a:r>
            <a:r>
              <a:rPr dirty="0"/>
              <a:t> </a:t>
            </a:r>
            <a:r>
              <a:rPr dirty="0" err="1"/>
              <a:t>i</a:t>
            </a:r>
            <a:r>
              <a:rPr dirty="0"/>
              <a:t> </a:t>
            </a:r>
            <a:r>
              <a:rPr dirty="0" err="1"/>
              <a:t>Wojska</a:t>
            </a:r>
            <a:r>
              <a:rPr dirty="0"/>
              <a:t> </a:t>
            </a:r>
            <a:r>
              <a:rPr dirty="0" err="1"/>
              <a:t>Polskiego</a:t>
            </a:r>
            <a:r>
              <a:rPr dirty="0"/>
              <a:t>) </a:t>
            </a:r>
            <a:r>
              <a:rPr dirty="0" err="1"/>
              <a:t>wzrósłby</a:t>
            </a:r>
            <a:r>
              <a:rPr dirty="0"/>
              <a:t> do 27000 </a:t>
            </a:r>
            <a:r>
              <a:rPr dirty="0" err="1"/>
              <a:t>pojazdów</a:t>
            </a:r>
            <a:r>
              <a:rPr dirty="0"/>
              <a:t> na </a:t>
            </a:r>
            <a:r>
              <a:rPr dirty="0" err="1"/>
              <a:t>dobę</a:t>
            </a:r>
            <a:r>
              <a:rPr dirty="0"/>
              <a:t> (ok. 1650 </a:t>
            </a:r>
            <a:r>
              <a:rPr dirty="0" err="1"/>
              <a:t>pojazdów</a:t>
            </a:r>
            <a:r>
              <a:rPr dirty="0"/>
              <a:t> w </a:t>
            </a:r>
            <a:r>
              <a:rPr dirty="0" err="1"/>
              <a:t>godzinie</a:t>
            </a:r>
            <a:r>
              <a:rPr dirty="0"/>
              <a:t> </a:t>
            </a:r>
            <a:r>
              <a:rPr dirty="0" err="1"/>
              <a:t>szczytu</a:t>
            </a:r>
            <a:r>
              <a:rPr dirty="0"/>
              <a:t>).</a:t>
            </a:r>
          </a:p>
          <a:p>
            <a:pPr algn="just" defTabSz="457200">
              <a:spcBef>
                <a:spcPts val="1800"/>
              </a:spcBef>
              <a:defRPr sz="2500" b="0">
                <a:latin typeface="Sora Regular Regular"/>
                <a:ea typeface="Sora Regular Regular"/>
                <a:cs typeface="Sora Regular Regular"/>
                <a:sym typeface="Sora Regular Regular"/>
              </a:defRPr>
            </a:pPr>
            <a:r>
              <a:rPr dirty="0"/>
              <a:t>O </a:t>
            </a:r>
            <a:r>
              <a:rPr dirty="0" err="1"/>
              <a:t>ile</a:t>
            </a:r>
            <a:r>
              <a:rPr dirty="0"/>
              <a:t> dla </a:t>
            </a:r>
            <a:r>
              <a:rPr dirty="0" err="1"/>
              <a:t>ruchu</a:t>
            </a:r>
            <a:r>
              <a:rPr dirty="0"/>
              <a:t> na </a:t>
            </a:r>
            <a:r>
              <a:rPr dirty="0" err="1"/>
              <a:t>prostym</a:t>
            </a:r>
            <a:r>
              <a:rPr dirty="0"/>
              <a:t> </a:t>
            </a:r>
            <a:r>
              <a:rPr dirty="0" err="1"/>
              <a:t>odcinku</a:t>
            </a:r>
            <a:r>
              <a:rPr dirty="0"/>
              <a:t> </a:t>
            </a:r>
            <a:r>
              <a:rPr dirty="0" err="1"/>
              <a:t>drogi</a:t>
            </a:r>
            <a:r>
              <a:rPr dirty="0"/>
              <a:t> </a:t>
            </a:r>
            <a:r>
              <a:rPr dirty="0" err="1"/>
              <a:t>wartość</a:t>
            </a:r>
            <a:r>
              <a:rPr dirty="0"/>
              <a:t> taka </a:t>
            </a:r>
            <a:r>
              <a:rPr dirty="0" err="1"/>
              <a:t>nie</a:t>
            </a:r>
            <a:r>
              <a:rPr dirty="0"/>
              <a:t> jest </a:t>
            </a:r>
            <a:r>
              <a:rPr dirty="0" err="1"/>
              <a:t>istotnym</a:t>
            </a:r>
            <a:r>
              <a:rPr dirty="0"/>
              <a:t> </a:t>
            </a:r>
            <a:r>
              <a:rPr dirty="0" err="1"/>
              <a:t>problemem</a:t>
            </a:r>
            <a:r>
              <a:rPr dirty="0"/>
              <a:t> (</a:t>
            </a:r>
            <a:r>
              <a:rPr dirty="0" err="1"/>
              <a:t>graniczna</a:t>
            </a:r>
            <a:r>
              <a:rPr dirty="0"/>
              <a:t> </a:t>
            </a:r>
            <a:r>
              <a:rPr dirty="0" err="1"/>
              <a:t>przepustowość</a:t>
            </a:r>
            <a:r>
              <a:rPr dirty="0"/>
              <a:t> </a:t>
            </a:r>
            <a:r>
              <a:rPr dirty="0" err="1"/>
              <a:t>drogi</a:t>
            </a:r>
            <a:r>
              <a:rPr dirty="0"/>
              <a:t> </a:t>
            </a:r>
            <a:r>
              <a:rPr dirty="0" err="1"/>
              <a:t>jednojezdniowej</a:t>
            </a:r>
            <a:r>
              <a:rPr dirty="0"/>
              <a:t> </a:t>
            </a:r>
            <a:r>
              <a:rPr dirty="0" err="1"/>
              <a:t>dwukierunkowej</a:t>
            </a:r>
            <a:r>
              <a:rPr dirty="0"/>
              <a:t> </a:t>
            </a:r>
            <a:r>
              <a:rPr dirty="0" err="1"/>
              <a:t>wynosi</a:t>
            </a:r>
            <a:r>
              <a:rPr dirty="0"/>
              <a:t> 2800 </a:t>
            </a:r>
            <a:r>
              <a:rPr dirty="0" err="1"/>
              <a:t>pojazdów</a:t>
            </a:r>
            <a:r>
              <a:rPr dirty="0"/>
              <a:t> na </a:t>
            </a:r>
            <a:r>
              <a:rPr dirty="0" err="1"/>
              <a:t>godzinę</a:t>
            </a:r>
            <a:r>
              <a:rPr dirty="0"/>
              <a:t>), to na </a:t>
            </a:r>
            <a:r>
              <a:rPr dirty="0" err="1"/>
              <a:t>skrzyżowaniach</a:t>
            </a:r>
            <a:r>
              <a:rPr dirty="0"/>
              <a:t> </a:t>
            </a:r>
            <a:r>
              <a:rPr dirty="0" err="1"/>
              <a:t>i</a:t>
            </a:r>
            <a:r>
              <a:rPr dirty="0"/>
              <a:t> </a:t>
            </a:r>
            <a:r>
              <a:rPr dirty="0" err="1"/>
              <a:t>węzłach</a:t>
            </a:r>
            <a:r>
              <a:rPr dirty="0"/>
              <a:t> w </a:t>
            </a:r>
            <a:r>
              <a:rPr dirty="0" err="1"/>
              <a:t>obszarze</a:t>
            </a:r>
            <a:r>
              <a:rPr dirty="0"/>
              <a:t> </a:t>
            </a:r>
            <a:r>
              <a:rPr dirty="0" err="1"/>
              <a:t>miejskim</a:t>
            </a:r>
            <a:r>
              <a:rPr dirty="0"/>
              <a:t> </a:t>
            </a:r>
            <a:r>
              <a:rPr dirty="0" err="1"/>
              <a:t>może</a:t>
            </a:r>
            <a:r>
              <a:rPr dirty="0"/>
              <a:t> </a:t>
            </a:r>
            <a:r>
              <a:rPr dirty="0" err="1"/>
              <a:t>powodować</a:t>
            </a:r>
            <a:r>
              <a:rPr dirty="0"/>
              <a:t> </a:t>
            </a:r>
            <a:r>
              <a:rPr dirty="0" err="1"/>
              <a:t>duże</a:t>
            </a:r>
            <a:r>
              <a:rPr dirty="0"/>
              <a:t> </a:t>
            </a:r>
            <a:r>
              <a:rPr dirty="0" err="1"/>
              <a:t>utrudnienia</a:t>
            </a:r>
            <a:r>
              <a:rPr dirty="0"/>
              <a:t> </a:t>
            </a:r>
            <a:r>
              <a:rPr dirty="0" err="1"/>
              <a:t>związane</a:t>
            </a:r>
            <a:r>
              <a:rPr dirty="0"/>
              <a:t> z </a:t>
            </a:r>
            <a:r>
              <a:rPr dirty="0" err="1"/>
              <a:t>włączeniem</a:t>
            </a:r>
            <a:r>
              <a:rPr dirty="0"/>
              <a:t> </a:t>
            </a:r>
            <a:r>
              <a:rPr dirty="0" err="1"/>
              <a:t>się</a:t>
            </a:r>
            <a:r>
              <a:rPr dirty="0"/>
              <a:t> do </a:t>
            </a:r>
            <a:r>
              <a:rPr dirty="0" err="1"/>
              <a:t>ruchu</a:t>
            </a:r>
            <a:r>
              <a:rPr dirty="0"/>
              <a:t> </a:t>
            </a:r>
            <a:r>
              <a:rPr dirty="0" err="1"/>
              <a:t>pojazdów</a:t>
            </a:r>
            <a:r>
              <a:rPr dirty="0"/>
              <a:t> z </a:t>
            </a:r>
            <a:r>
              <a:rPr dirty="0" err="1"/>
              <a:t>dróg</a:t>
            </a:r>
            <a:r>
              <a:rPr dirty="0"/>
              <a:t> </a:t>
            </a:r>
            <a:r>
              <a:rPr dirty="0" err="1"/>
              <a:t>podporządkowanych</a:t>
            </a:r>
            <a:r>
              <a:rPr dirty="0"/>
              <a:t> </a:t>
            </a:r>
            <a:r>
              <a:rPr dirty="0" err="1"/>
              <a:t>i</a:t>
            </a:r>
            <a:r>
              <a:rPr dirty="0"/>
              <a:t> </a:t>
            </a:r>
            <a:r>
              <a:rPr dirty="0" err="1"/>
              <a:t>występowaniem</a:t>
            </a:r>
            <a:r>
              <a:rPr dirty="0"/>
              <a:t> </a:t>
            </a:r>
            <a:r>
              <a:rPr dirty="0" err="1"/>
              <a:t>dużego</a:t>
            </a:r>
            <a:r>
              <a:rPr dirty="0"/>
              <a:t> </a:t>
            </a:r>
            <a:r>
              <a:rPr dirty="0" err="1"/>
              <a:t>ruchu</a:t>
            </a:r>
            <a:r>
              <a:rPr dirty="0"/>
              <a:t> </a:t>
            </a:r>
            <a:r>
              <a:rPr dirty="0" err="1"/>
              <a:t>pieszych</a:t>
            </a:r>
            <a:r>
              <a:rPr dirty="0"/>
              <a:t> </a:t>
            </a:r>
            <a:r>
              <a:rPr dirty="0" err="1"/>
              <a:t>i</a:t>
            </a:r>
            <a:r>
              <a:rPr dirty="0"/>
              <a:t> </a:t>
            </a:r>
            <a:r>
              <a:rPr dirty="0" err="1"/>
              <a:t>rowerzystów</a:t>
            </a:r>
            <a:r>
              <a:rPr dirty="0"/>
              <a:t>.</a:t>
            </a:r>
          </a:p>
          <a:p>
            <a:pPr algn="just" defTabSz="457200">
              <a:spcBef>
                <a:spcPts val="1800"/>
              </a:spcBef>
              <a:defRPr sz="2500" b="0">
                <a:latin typeface="Sora Regular Regular"/>
                <a:ea typeface="Sora Regular Regular"/>
                <a:cs typeface="Sora Regular Regular"/>
                <a:sym typeface="Sora Regular Regular"/>
              </a:defRPr>
            </a:pPr>
            <a:r>
              <a:rPr dirty="0" err="1"/>
              <a:t>Dlatego</a:t>
            </a:r>
            <a:r>
              <a:rPr dirty="0"/>
              <a:t> </a:t>
            </a:r>
            <a:r>
              <a:rPr dirty="0" err="1"/>
              <a:t>niezależnie</a:t>
            </a:r>
            <a:r>
              <a:rPr dirty="0"/>
              <a:t> od </a:t>
            </a:r>
            <a:r>
              <a:rPr dirty="0" err="1"/>
              <a:t>wyboru</a:t>
            </a:r>
            <a:r>
              <a:rPr dirty="0"/>
              <a:t> </a:t>
            </a:r>
            <a:r>
              <a:rPr dirty="0" err="1"/>
              <a:t>scenariusza</a:t>
            </a:r>
            <a:r>
              <a:rPr dirty="0"/>
              <a:t> </a:t>
            </a:r>
            <a:r>
              <a:rPr dirty="0" err="1"/>
              <a:t>rozwoju</a:t>
            </a:r>
            <a:r>
              <a:rPr dirty="0"/>
              <a:t> </a:t>
            </a:r>
            <a:r>
              <a:rPr dirty="0" err="1"/>
              <a:t>komunikacyjnego</a:t>
            </a:r>
            <a:r>
              <a:rPr dirty="0"/>
              <a:t> w </a:t>
            </a:r>
            <a:r>
              <a:rPr dirty="0" err="1"/>
              <a:t>mieście</a:t>
            </a:r>
            <a:r>
              <a:rPr dirty="0"/>
              <a:t>, </a:t>
            </a:r>
            <a:r>
              <a:rPr dirty="0" err="1"/>
              <a:t>niezbędne</a:t>
            </a:r>
            <a:r>
              <a:rPr dirty="0"/>
              <a:t> jest </a:t>
            </a:r>
            <a:r>
              <a:rPr dirty="0" err="1"/>
              <a:t>podjęcie</a:t>
            </a:r>
            <a:r>
              <a:rPr dirty="0"/>
              <a:t> </a:t>
            </a:r>
            <a:r>
              <a:rPr dirty="0" err="1"/>
              <a:t>działań</a:t>
            </a:r>
            <a:r>
              <a:rPr dirty="0"/>
              <a:t> </a:t>
            </a:r>
            <a:r>
              <a:rPr dirty="0" err="1"/>
              <a:t>zmierzających</a:t>
            </a:r>
            <a:r>
              <a:rPr dirty="0"/>
              <a:t> do </a:t>
            </a:r>
            <a:r>
              <a:rPr dirty="0" err="1"/>
              <a:t>zminimalizowania</a:t>
            </a:r>
            <a:r>
              <a:rPr dirty="0"/>
              <a:t> </a:t>
            </a:r>
            <a:r>
              <a:rPr dirty="0" err="1"/>
              <a:t>wzrostu</a:t>
            </a:r>
            <a:r>
              <a:rPr dirty="0"/>
              <a:t> </a:t>
            </a:r>
            <a:r>
              <a:rPr dirty="0" err="1"/>
              <a:t>natężenia</a:t>
            </a:r>
            <a:r>
              <a:rPr dirty="0"/>
              <a:t> </a:t>
            </a:r>
            <a:r>
              <a:rPr dirty="0" err="1" smtClean="0"/>
              <a:t>ruchu</a:t>
            </a:r>
            <a:r>
              <a:rPr lang="pl-PL" dirty="0" smtClean="0"/>
              <a:t> </a:t>
            </a:r>
            <a:r>
              <a:rPr dirty="0" smtClean="0"/>
              <a:t>w </a:t>
            </a:r>
            <a:r>
              <a:rPr dirty="0" err="1"/>
              <a:t>najbardziej</a:t>
            </a:r>
            <a:r>
              <a:rPr dirty="0"/>
              <a:t> </a:t>
            </a:r>
            <a:r>
              <a:rPr dirty="0" err="1"/>
              <a:t>obciążonych</a:t>
            </a:r>
            <a:r>
              <a:rPr dirty="0"/>
              <a:t> </a:t>
            </a:r>
            <a:r>
              <a:rPr dirty="0" err="1"/>
              <a:t>elementach</a:t>
            </a:r>
            <a:r>
              <a:rPr dirty="0"/>
              <a:t> </a:t>
            </a:r>
            <a:r>
              <a:rPr dirty="0" err="1"/>
              <a:t>układu</a:t>
            </a:r>
            <a:r>
              <a:rPr dirty="0"/>
              <a:t> </a:t>
            </a:r>
            <a:r>
              <a:rPr dirty="0" err="1"/>
              <a:t>drogowego</a:t>
            </a:r>
            <a:r>
              <a:rPr dirty="0"/>
              <a:t>.</a:t>
            </a:r>
          </a:p>
          <a:p>
            <a:pPr algn="just" defTabSz="457200">
              <a:spcBef>
                <a:spcPts val="1800"/>
              </a:spcBef>
              <a:defRPr sz="2500" b="0">
                <a:latin typeface="Sora Regular Regular"/>
                <a:ea typeface="Sora Regular Regular"/>
                <a:cs typeface="Sora Regular Regular"/>
                <a:sym typeface="Sora Regular Regular"/>
              </a:defRPr>
            </a:pPr>
            <a:r>
              <a:rPr dirty="0" err="1"/>
              <a:t>Miasto</a:t>
            </a:r>
            <a:r>
              <a:rPr dirty="0"/>
              <a:t> Świnoujście od </a:t>
            </a:r>
            <a:r>
              <a:rPr dirty="0" err="1"/>
              <a:t>wielu</a:t>
            </a:r>
            <a:r>
              <a:rPr dirty="0"/>
              <a:t> </a:t>
            </a:r>
            <a:r>
              <a:rPr dirty="0" err="1"/>
              <a:t>lat</a:t>
            </a:r>
            <a:r>
              <a:rPr dirty="0"/>
              <a:t> </a:t>
            </a:r>
            <a:r>
              <a:rPr dirty="0" err="1"/>
              <a:t>prowadzi</a:t>
            </a:r>
            <a:r>
              <a:rPr dirty="0"/>
              <a:t> </a:t>
            </a:r>
            <a:r>
              <a:rPr dirty="0" err="1"/>
              <a:t>działania</a:t>
            </a:r>
            <a:r>
              <a:rPr dirty="0"/>
              <a:t> </a:t>
            </a:r>
            <a:r>
              <a:rPr dirty="0" err="1"/>
              <a:t>zmierzające</a:t>
            </a:r>
            <a:r>
              <a:rPr dirty="0"/>
              <a:t> do „</a:t>
            </a:r>
            <a:r>
              <a:rPr dirty="0" err="1"/>
              <a:t>rozładowania</a:t>
            </a:r>
            <a:r>
              <a:rPr dirty="0"/>
              <a:t>” </a:t>
            </a:r>
            <a:r>
              <a:rPr dirty="0" err="1"/>
              <a:t>potencjalnych</a:t>
            </a:r>
            <a:r>
              <a:rPr dirty="0"/>
              <a:t> </a:t>
            </a:r>
            <a:r>
              <a:rPr dirty="0" err="1"/>
              <a:t>zatorów</a:t>
            </a:r>
            <a:r>
              <a:rPr dirty="0"/>
              <a:t> komunikacyjnych </a:t>
            </a:r>
            <a:r>
              <a:rPr dirty="0" err="1"/>
              <a:t>poprzez</a:t>
            </a:r>
            <a:r>
              <a:rPr dirty="0"/>
              <a:t> </a:t>
            </a:r>
            <a:r>
              <a:rPr dirty="0" err="1"/>
              <a:t>realizację</a:t>
            </a:r>
            <a:r>
              <a:rPr dirty="0"/>
              <a:t> </a:t>
            </a:r>
            <a:r>
              <a:rPr dirty="0" err="1"/>
              <a:t>inwestycji</a:t>
            </a:r>
            <a:r>
              <a:rPr dirty="0"/>
              <a:t> </a:t>
            </a:r>
            <a:r>
              <a:rPr dirty="0" err="1"/>
              <a:t>drogowych</a:t>
            </a:r>
            <a:r>
              <a:rPr dirty="0"/>
              <a:t> </a:t>
            </a:r>
            <a:r>
              <a:rPr dirty="0" err="1"/>
              <a:t>usprawniających</a:t>
            </a:r>
            <a:r>
              <a:rPr dirty="0"/>
              <a:t> </a:t>
            </a:r>
            <a:r>
              <a:rPr dirty="0" err="1"/>
              <a:t>przepustowość</a:t>
            </a:r>
            <a:r>
              <a:rPr dirty="0"/>
              <a:t> </a:t>
            </a:r>
            <a:r>
              <a:rPr dirty="0" err="1"/>
              <a:t>skrzyżowań</a:t>
            </a:r>
            <a:r>
              <a:rPr dirty="0"/>
              <a:t>, a </a:t>
            </a:r>
            <a:r>
              <a:rPr dirty="0" err="1"/>
              <a:t>także</a:t>
            </a:r>
            <a:r>
              <a:rPr dirty="0"/>
              <a:t> </a:t>
            </a:r>
            <a:r>
              <a:rPr dirty="0" err="1"/>
              <a:t>zmierzających</a:t>
            </a:r>
            <a:r>
              <a:rPr dirty="0"/>
              <a:t> do </a:t>
            </a:r>
            <a:r>
              <a:rPr dirty="0" err="1"/>
              <a:t>odciążenia</a:t>
            </a:r>
            <a:r>
              <a:rPr dirty="0"/>
              <a:t> </a:t>
            </a:r>
            <a:r>
              <a:rPr dirty="0" err="1"/>
              <a:t>niektórych</a:t>
            </a:r>
            <a:r>
              <a:rPr dirty="0"/>
              <a:t> </a:t>
            </a:r>
            <a:r>
              <a:rPr dirty="0" err="1"/>
              <a:t>ulic</a:t>
            </a:r>
            <a:r>
              <a:rPr dirty="0"/>
              <a:t> </a:t>
            </a:r>
            <a:r>
              <a:rPr dirty="0" err="1"/>
              <a:t>poprzez</a:t>
            </a:r>
            <a:r>
              <a:rPr dirty="0"/>
              <a:t> </a:t>
            </a:r>
            <a:r>
              <a:rPr dirty="0" err="1"/>
              <a:t>tzw</a:t>
            </a:r>
            <a:r>
              <a:rPr dirty="0"/>
              <a:t>. </a:t>
            </a:r>
            <a:r>
              <a:rPr dirty="0" err="1"/>
              <a:t>rozproszenie</a:t>
            </a:r>
            <a:r>
              <a:rPr dirty="0"/>
              <a:t> </a:t>
            </a:r>
            <a:r>
              <a:rPr dirty="0" err="1"/>
              <a:t>ruchu</a:t>
            </a:r>
            <a:r>
              <a:rPr dirty="0"/>
              <a:t> </a:t>
            </a:r>
            <a:r>
              <a:rPr dirty="0" err="1"/>
              <a:t>drogowego</a:t>
            </a:r>
            <a:r>
              <a:rPr dirty="0"/>
              <a:t>. W </a:t>
            </a:r>
            <a:r>
              <a:rPr dirty="0" err="1"/>
              <a:t>zakresie</a:t>
            </a:r>
            <a:r>
              <a:rPr dirty="0"/>
              <a:t> </a:t>
            </a:r>
            <a:r>
              <a:rPr dirty="0" err="1"/>
              <a:t>zwiększenia</a:t>
            </a:r>
            <a:r>
              <a:rPr dirty="0"/>
              <a:t> </a:t>
            </a:r>
            <a:r>
              <a:rPr dirty="0" err="1"/>
              <a:t>przepustowości</a:t>
            </a:r>
            <a:r>
              <a:rPr dirty="0"/>
              <a:t> </a:t>
            </a:r>
            <a:r>
              <a:rPr dirty="0" err="1"/>
              <a:t>skrzyżowań</a:t>
            </a:r>
            <a:r>
              <a:rPr dirty="0"/>
              <a:t> </a:t>
            </a:r>
            <a:r>
              <a:rPr dirty="0" err="1"/>
              <a:t>wykonano</a:t>
            </a:r>
            <a:r>
              <a:rPr dirty="0"/>
              <a:t> m.in.: </a:t>
            </a:r>
            <a:r>
              <a:rPr dirty="0" err="1"/>
              <a:t>przebudowę</a:t>
            </a:r>
            <a:r>
              <a:rPr dirty="0"/>
              <a:t> </a:t>
            </a:r>
            <a:r>
              <a:rPr dirty="0" err="1"/>
              <a:t>i</a:t>
            </a:r>
            <a:r>
              <a:rPr dirty="0"/>
              <a:t> </a:t>
            </a:r>
            <a:r>
              <a:rPr dirty="0" err="1"/>
              <a:t>przeprogramowanie</a:t>
            </a:r>
            <a:r>
              <a:rPr dirty="0"/>
              <a:t> </a:t>
            </a:r>
            <a:r>
              <a:rPr dirty="0" err="1"/>
              <a:t>sygnalizacji</a:t>
            </a:r>
            <a:r>
              <a:rPr dirty="0"/>
              <a:t> </a:t>
            </a:r>
            <a:r>
              <a:rPr dirty="0" err="1"/>
              <a:t>świetlnych</a:t>
            </a:r>
            <a:r>
              <a:rPr dirty="0"/>
              <a:t> </a:t>
            </a:r>
            <a:br>
              <a:rPr dirty="0"/>
            </a:br>
            <a:r>
              <a:rPr dirty="0"/>
              <a:t>w </a:t>
            </a:r>
            <a:r>
              <a:rPr dirty="0" err="1"/>
              <a:t>ciągu</a:t>
            </a:r>
            <a:r>
              <a:rPr dirty="0"/>
              <a:t> </a:t>
            </a:r>
            <a:r>
              <a:rPr dirty="0" err="1"/>
              <a:t>ulicy</a:t>
            </a:r>
            <a:r>
              <a:rPr dirty="0"/>
              <a:t> 11 </a:t>
            </a:r>
            <a:r>
              <a:rPr dirty="0" err="1"/>
              <a:t>Listopada</a:t>
            </a:r>
            <a:r>
              <a:rPr dirty="0"/>
              <a:t> </a:t>
            </a:r>
            <a:r>
              <a:rPr dirty="0" err="1"/>
              <a:t>przy</a:t>
            </a:r>
            <a:r>
              <a:rPr dirty="0"/>
              <a:t> </a:t>
            </a:r>
            <a:r>
              <a:rPr dirty="0" err="1"/>
              <a:t>skrzyżowaniach</a:t>
            </a:r>
            <a:r>
              <a:rPr dirty="0"/>
              <a:t> z </a:t>
            </a:r>
            <a:r>
              <a:rPr dirty="0" err="1"/>
              <a:t>Grunwaldzką</a:t>
            </a:r>
            <a:r>
              <a:rPr dirty="0"/>
              <a:t>, </a:t>
            </a:r>
            <a:r>
              <a:rPr dirty="0" err="1"/>
              <a:t>Szkolną</a:t>
            </a:r>
            <a:r>
              <a:rPr dirty="0"/>
              <a:t> </a:t>
            </a:r>
            <a:r>
              <a:rPr dirty="0" err="1"/>
              <a:t>i</a:t>
            </a:r>
            <a:r>
              <a:rPr dirty="0"/>
              <a:t> </a:t>
            </a:r>
            <a:r>
              <a:rPr dirty="0" err="1"/>
              <a:t>Matejki</a:t>
            </a:r>
            <a:r>
              <a:rPr dirty="0"/>
              <a:t> </a:t>
            </a:r>
            <a:r>
              <a:rPr dirty="0" err="1"/>
              <a:t>oraz</a:t>
            </a:r>
            <a:r>
              <a:rPr dirty="0"/>
              <a:t> </a:t>
            </a:r>
            <a:r>
              <a:rPr dirty="0" err="1"/>
              <a:t>przebudowę</a:t>
            </a:r>
            <a:r>
              <a:rPr dirty="0"/>
              <a:t> </a:t>
            </a:r>
            <a:r>
              <a:rPr dirty="0" err="1"/>
              <a:t>skrzyżowania</a:t>
            </a:r>
            <a:r>
              <a:rPr dirty="0"/>
              <a:t> </a:t>
            </a:r>
            <a:r>
              <a:rPr dirty="0" err="1"/>
              <a:t>ulicy</a:t>
            </a:r>
            <a:r>
              <a:rPr dirty="0"/>
              <a:t> 11 </a:t>
            </a:r>
            <a:r>
              <a:rPr dirty="0" err="1"/>
              <a:t>Listopada</a:t>
            </a:r>
            <a:r>
              <a:rPr dirty="0"/>
              <a:t> z </a:t>
            </a:r>
            <a:r>
              <a:rPr dirty="0" err="1"/>
              <a:t>Moniuszki</a:t>
            </a:r>
            <a:r>
              <a:rPr dirty="0"/>
              <a:t>. Na </a:t>
            </a:r>
            <a:r>
              <a:rPr dirty="0" err="1"/>
              <a:t>skrzyżowaniach</a:t>
            </a:r>
            <a:r>
              <a:rPr dirty="0"/>
              <a:t> </a:t>
            </a:r>
            <a:r>
              <a:rPr dirty="0" err="1"/>
              <a:t>ulicy</a:t>
            </a:r>
            <a:r>
              <a:rPr dirty="0"/>
              <a:t> 11 </a:t>
            </a:r>
            <a:r>
              <a:rPr dirty="0" err="1"/>
              <a:t>Listopada</a:t>
            </a:r>
            <a:r>
              <a:rPr dirty="0"/>
              <a:t> z </a:t>
            </a:r>
            <a:r>
              <a:rPr dirty="0" err="1"/>
              <a:t>Grunwaldzką</a:t>
            </a:r>
            <a:r>
              <a:rPr dirty="0"/>
              <a:t> </a:t>
            </a:r>
            <a:r>
              <a:rPr dirty="0" err="1"/>
              <a:t>i</a:t>
            </a:r>
            <a:r>
              <a:rPr dirty="0"/>
              <a:t> 11 </a:t>
            </a:r>
            <a:r>
              <a:rPr dirty="0" err="1"/>
              <a:t>Listopada</a:t>
            </a:r>
            <a:r>
              <a:rPr dirty="0"/>
              <a:t> z </a:t>
            </a:r>
            <a:r>
              <a:rPr dirty="0" err="1"/>
              <a:t>Moniuszki</a:t>
            </a:r>
            <a:r>
              <a:rPr dirty="0"/>
              <a:t> </a:t>
            </a:r>
            <a:r>
              <a:rPr dirty="0" err="1"/>
              <a:t>zastosowano</a:t>
            </a:r>
            <a:r>
              <a:rPr dirty="0"/>
              <a:t> </a:t>
            </a:r>
            <a:r>
              <a:rPr dirty="0" err="1"/>
              <a:t>sygnalizację</a:t>
            </a:r>
            <a:r>
              <a:rPr dirty="0"/>
              <a:t> </a:t>
            </a:r>
            <a:r>
              <a:rPr dirty="0" err="1"/>
              <a:t>acykliczną</a:t>
            </a:r>
            <a:r>
              <a:rPr dirty="0"/>
              <a:t> </a:t>
            </a:r>
            <a:br>
              <a:rPr dirty="0"/>
            </a:br>
            <a:r>
              <a:rPr dirty="0"/>
              <a:t>z </a:t>
            </a:r>
            <a:r>
              <a:rPr dirty="0" err="1"/>
              <a:t>detektorami</a:t>
            </a:r>
            <a:r>
              <a:rPr dirty="0"/>
              <a:t> </a:t>
            </a:r>
            <a:r>
              <a:rPr dirty="0" err="1"/>
              <a:t>ruchu</a:t>
            </a:r>
            <a:r>
              <a:rPr dirty="0"/>
              <a:t>, </a:t>
            </a:r>
            <a:r>
              <a:rPr dirty="0" err="1"/>
              <a:t>która</a:t>
            </a:r>
            <a:r>
              <a:rPr dirty="0"/>
              <a:t> </a:t>
            </a:r>
            <a:r>
              <a:rPr dirty="0" err="1"/>
              <a:t>poprawia</a:t>
            </a:r>
            <a:r>
              <a:rPr dirty="0"/>
              <a:t> </a:t>
            </a:r>
            <a:r>
              <a:rPr dirty="0" err="1"/>
              <a:t>płynność</a:t>
            </a:r>
            <a:r>
              <a:rPr dirty="0"/>
              <a:t> </a:t>
            </a:r>
            <a:r>
              <a:rPr dirty="0" err="1"/>
              <a:t>ruchu</a:t>
            </a:r>
            <a:r>
              <a:rPr dirty="0"/>
              <a:t>, </a:t>
            </a:r>
            <a:r>
              <a:rPr dirty="0" err="1"/>
              <a:t>gdyż</a:t>
            </a:r>
            <a:r>
              <a:rPr dirty="0"/>
              <a:t> program </a:t>
            </a:r>
            <a:r>
              <a:rPr dirty="0" err="1"/>
              <a:t>steruje</a:t>
            </a:r>
            <a:r>
              <a:rPr dirty="0"/>
              <a:t> </a:t>
            </a:r>
            <a:r>
              <a:rPr dirty="0" err="1"/>
              <a:t>ruchem</a:t>
            </a:r>
            <a:r>
              <a:rPr dirty="0"/>
              <a:t> w </a:t>
            </a:r>
            <a:r>
              <a:rPr dirty="0" err="1"/>
              <a:t>zależności</a:t>
            </a:r>
            <a:r>
              <a:rPr dirty="0"/>
              <a:t> od </a:t>
            </a:r>
            <a:r>
              <a:rPr dirty="0" err="1"/>
              <a:t>panujących</a:t>
            </a:r>
            <a:r>
              <a:rPr dirty="0"/>
              <a:t> </a:t>
            </a:r>
            <a:r>
              <a:rPr dirty="0" err="1"/>
              <a:t>warunków</a:t>
            </a:r>
            <a:r>
              <a:rPr dirty="0"/>
              <a:t> na </a:t>
            </a:r>
            <a:r>
              <a:rPr dirty="0" err="1"/>
              <a:t>wlotach</a:t>
            </a:r>
            <a:r>
              <a:rPr dirty="0"/>
              <a:t> </a:t>
            </a:r>
            <a:r>
              <a:rPr dirty="0" err="1"/>
              <a:t>skrzyżowania</a:t>
            </a:r>
            <a:r>
              <a:rPr dirty="0"/>
              <a:t>. </a:t>
            </a:r>
            <a:r>
              <a:rPr dirty="0">
                <a:latin typeface="Sora Regular ExtraLight"/>
                <a:ea typeface="Sora Regular ExtraLight"/>
                <a:cs typeface="Sora Regular ExtraLight"/>
                <a:sym typeface="Sora Regular ExtraLight"/>
              </a:rPr>
              <a:t>cd. na </a:t>
            </a:r>
            <a:r>
              <a:rPr dirty="0" err="1">
                <a:latin typeface="Sora Regular ExtraLight"/>
                <a:ea typeface="Sora Regular ExtraLight"/>
                <a:cs typeface="Sora Regular ExtraLight"/>
                <a:sym typeface="Sora Regular ExtraLight"/>
              </a:rPr>
              <a:t>następnej</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stronie</a:t>
            </a:r>
            <a:endParaRPr dirty="0">
              <a:latin typeface="Sora Regular ExtraLight"/>
              <a:ea typeface="Sora Regular ExtraLight"/>
              <a:cs typeface="Sora Regular ExtraLight"/>
              <a:sym typeface="Sora Regular ExtraLight"/>
            </a:endParaRPr>
          </a:p>
        </p:txBody>
      </p:sp>
    </p:spTree>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296" name="Publikacja artykułów…"/>
          <p:cNvSpPr txBox="1">
            <a:spLocks noGrp="1"/>
          </p:cNvSpPr>
          <p:nvPr>
            <p:ph type="title"/>
          </p:nvPr>
        </p:nvSpPr>
        <p:spPr>
          <a:xfrm>
            <a:off x="942082" y="1077359"/>
            <a:ext cx="22606614" cy="2202884"/>
          </a:xfrm>
          <a:prstGeom prst="rect">
            <a:avLst/>
          </a:prstGeom>
        </p:spPr>
        <p:txBody>
          <a:bodyPr/>
          <a:lstStyle/>
          <a:p>
            <a:pPr>
              <a:defRPr sz="7500" b="0" spc="-200">
                <a:solidFill>
                  <a:srgbClr val="ED7052"/>
                </a:solidFill>
                <a:latin typeface="Sora Regular Bold"/>
                <a:ea typeface="Sora Regular Bold"/>
                <a:cs typeface="Sora Regular Bold"/>
                <a:sym typeface="Sora Regular Bold"/>
              </a:defRPr>
            </a:pPr>
            <a:r>
              <a:t>Publikacja artykułów</a:t>
            </a:r>
            <a:endParaRPr spc="-150"/>
          </a:p>
          <a:p>
            <a:pPr>
              <a:defRPr sz="5000" b="0" spc="-100">
                <a:solidFill>
                  <a:srgbClr val="ED7052"/>
                </a:solidFill>
                <a:latin typeface="Sora Regular Bold"/>
                <a:ea typeface="Sora Regular Bold"/>
                <a:cs typeface="Sora Regular Bold"/>
                <a:sym typeface="Sora Regular Bold"/>
              </a:defRPr>
            </a:pPr>
            <a:r>
              <a:t>Przykłady</a:t>
            </a:r>
          </a:p>
        </p:txBody>
      </p:sp>
      <p:sp>
        <p:nvSpPr>
          <p:cNvPr id="297" name="24"/>
          <p:cNvSpPr txBox="1"/>
          <p:nvPr/>
        </p:nvSpPr>
        <p:spPr>
          <a:xfrm>
            <a:off x="23363204" y="12729956"/>
            <a:ext cx="562357"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24</a:t>
            </a:r>
          </a:p>
        </p:txBody>
      </p:sp>
      <p:sp>
        <p:nvSpPr>
          <p:cNvPr id="298" name="Obecnie rozpoczęto przebudowę ulicy Grunwaldzkiej, w ramach której nastąpi również przebudowa skrzyżowania ulicy Grunwaldzkiej z ulicą Nowokarsiborską i zwiększona zostanie przepustowość poprzez wybudowanie dodatkowych pasów ruchu i sygnalizacji dostosow"/>
          <p:cNvSpPr txBox="1">
            <a:spLocks noGrp="1"/>
          </p:cNvSpPr>
          <p:nvPr>
            <p:ph type="body" idx="1"/>
          </p:nvPr>
        </p:nvSpPr>
        <p:spPr>
          <a:xfrm>
            <a:off x="1032417" y="3220786"/>
            <a:ext cx="22609008" cy="8724622"/>
          </a:xfrm>
          <a:prstGeom prst="rect">
            <a:avLst/>
          </a:prstGeom>
        </p:spPr>
        <p:txBody>
          <a:bodyPr lIns="50800" tIns="50800" rIns="50800" bIns="50800" numCol="2" spcCol="1130449"/>
          <a:lstStyle/>
          <a:p>
            <a:pPr defTabSz="457200">
              <a:spcBef>
                <a:spcPts val="1800"/>
              </a:spcBef>
              <a:defRPr sz="2500" b="0">
                <a:latin typeface="Sora Regular Regular"/>
                <a:ea typeface="Sora Regular Regular"/>
                <a:cs typeface="Sora Regular Regular"/>
                <a:sym typeface="Sora Regular Regular"/>
              </a:defRPr>
            </a:pPr>
            <a:endParaRPr dirty="0"/>
          </a:p>
          <a:p>
            <a:pPr defTabSz="457200">
              <a:spcBef>
                <a:spcPts val="1800"/>
              </a:spcBef>
              <a:defRPr sz="2500" b="0">
                <a:latin typeface="Sora Regular Regular"/>
                <a:ea typeface="Sora Regular Regular"/>
                <a:cs typeface="Sora Regular Regular"/>
                <a:sym typeface="Sora Regular Regular"/>
              </a:defRPr>
            </a:pPr>
            <a:endParaRPr dirty="0"/>
          </a:p>
          <a:p>
            <a:pPr defTabSz="457200">
              <a:spcBef>
                <a:spcPts val="1800"/>
              </a:spcBef>
              <a:defRPr sz="2500" b="0">
                <a:latin typeface="Sora Regular Regular"/>
                <a:ea typeface="Sora Regular Regular"/>
                <a:cs typeface="Sora Regular Regular"/>
                <a:sym typeface="Sora Regular Regular"/>
              </a:defRPr>
            </a:pPr>
            <a:endParaRPr dirty="0"/>
          </a:p>
          <a:p>
            <a:pPr defTabSz="457200">
              <a:spcBef>
                <a:spcPts val="1800"/>
              </a:spcBef>
              <a:defRPr sz="2500" b="0">
                <a:latin typeface="Sora Regular Regular"/>
                <a:ea typeface="Sora Regular Regular"/>
                <a:cs typeface="Sora Regular Regular"/>
                <a:sym typeface="Sora Regular Regular"/>
              </a:defRPr>
            </a:pPr>
            <a:endParaRPr dirty="0"/>
          </a:p>
          <a:p>
            <a:pPr defTabSz="457200">
              <a:spcBef>
                <a:spcPts val="1800"/>
              </a:spcBef>
              <a:defRPr sz="2500" b="0">
                <a:latin typeface="Sora Regular Regular"/>
                <a:ea typeface="Sora Regular Regular"/>
                <a:cs typeface="Sora Regular Regular"/>
                <a:sym typeface="Sora Regular Regular"/>
              </a:defRPr>
            </a:pPr>
            <a:endParaRPr dirty="0"/>
          </a:p>
          <a:p>
            <a:pPr defTabSz="457200">
              <a:spcBef>
                <a:spcPts val="1800"/>
              </a:spcBef>
              <a:defRPr sz="2500" b="0">
                <a:latin typeface="Sora Regular Regular"/>
                <a:ea typeface="Sora Regular Regular"/>
                <a:cs typeface="Sora Regular Regular"/>
                <a:sym typeface="Sora Regular Regular"/>
              </a:defRPr>
            </a:pPr>
            <a:endParaRPr dirty="0"/>
          </a:p>
          <a:p>
            <a:pPr defTabSz="457200">
              <a:spcBef>
                <a:spcPts val="1800"/>
              </a:spcBef>
              <a:defRPr sz="2500" b="0">
                <a:latin typeface="Sora Regular Regular"/>
                <a:ea typeface="Sora Regular Regular"/>
                <a:cs typeface="Sora Regular Regular"/>
                <a:sym typeface="Sora Regular Regular"/>
              </a:defRPr>
            </a:pPr>
            <a:endParaRPr dirty="0"/>
          </a:p>
          <a:p>
            <a:pPr defTabSz="457200">
              <a:spcBef>
                <a:spcPts val="1800"/>
              </a:spcBef>
              <a:defRPr sz="2500" b="0">
                <a:latin typeface="Sora Regular Regular"/>
                <a:ea typeface="Sora Regular Regular"/>
                <a:cs typeface="Sora Regular Regular"/>
                <a:sym typeface="Sora Regular Regular"/>
              </a:defRPr>
            </a:pPr>
            <a:endParaRPr dirty="0"/>
          </a:p>
          <a:p>
            <a:pPr defTabSz="457200">
              <a:spcBef>
                <a:spcPts val="1800"/>
              </a:spcBef>
              <a:defRPr sz="2500" b="0">
                <a:latin typeface="Sora Regular Regular"/>
                <a:ea typeface="Sora Regular Regular"/>
                <a:cs typeface="Sora Regular Regular"/>
                <a:sym typeface="Sora Regular Regular"/>
              </a:defRPr>
            </a:pPr>
            <a:endParaRPr dirty="0"/>
          </a:p>
          <a:p>
            <a:pPr defTabSz="457200">
              <a:spcBef>
                <a:spcPts val="1800"/>
              </a:spcBef>
              <a:defRPr sz="2500" b="0">
                <a:latin typeface="Sora Regular Regular"/>
                <a:ea typeface="Sora Regular Regular"/>
                <a:cs typeface="Sora Regular Regular"/>
                <a:sym typeface="Sora Regular Regular"/>
              </a:defRPr>
            </a:pPr>
            <a:endParaRPr dirty="0"/>
          </a:p>
          <a:p>
            <a:pPr defTabSz="457200">
              <a:spcBef>
                <a:spcPts val="1800"/>
              </a:spcBef>
              <a:defRPr sz="2500" b="0">
                <a:latin typeface="Sora Regular Regular"/>
                <a:ea typeface="Sora Regular Regular"/>
                <a:cs typeface="Sora Regular Regular"/>
                <a:sym typeface="Sora Regular Regular"/>
              </a:defRPr>
            </a:pPr>
            <a:endParaRPr dirty="0"/>
          </a:p>
          <a:p>
            <a:pPr algn="just" defTabSz="457200">
              <a:spcBef>
                <a:spcPts val="1800"/>
              </a:spcBef>
              <a:defRPr sz="2500" b="0">
                <a:latin typeface="Sora Regular Regular"/>
                <a:ea typeface="Sora Regular Regular"/>
                <a:cs typeface="Sora Regular Regular"/>
                <a:sym typeface="Sora Regular Regular"/>
              </a:defRPr>
            </a:pPr>
            <a:r>
              <a:rPr dirty="0" err="1"/>
              <a:t>Obecnie</a:t>
            </a:r>
            <a:r>
              <a:rPr dirty="0"/>
              <a:t> </a:t>
            </a:r>
            <a:r>
              <a:rPr dirty="0" err="1"/>
              <a:t>rozpoczęto</a:t>
            </a:r>
            <a:r>
              <a:rPr dirty="0"/>
              <a:t> </a:t>
            </a:r>
            <a:r>
              <a:rPr dirty="0" err="1"/>
              <a:t>przebudowę</a:t>
            </a:r>
            <a:r>
              <a:rPr dirty="0"/>
              <a:t> </a:t>
            </a:r>
            <a:r>
              <a:rPr dirty="0" err="1"/>
              <a:t>ulicy</a:t>
            </a:r>
            <a:r>
              <a:rPr dirty="0"/>
              <a:t> </a:t>
            </a:r>
            <a:r>
              <a:rPr dirty="0" err="1"/>
              <a:t>Grunwaldzkiej</a:t>
            </a:r>
            <a:r>
              <a:rPr dirty="0"/>
              <a:t>, w </a:t>
            </a:r>
            <a:r>
              <a:rPr dirty="0" err="1"/>
              <a:t>ramach</a:t>
            </a:r>
            <a:r>
              <a:rPr dirty="0"/>
              <a:t> </a:t>
            </a:r>
            <a:r>
              <a:rPr dirty="0" err="1"/>
              <a:t>której</a:t>
            </a:r>
            <a:r>
              <a:rPr dirty="0"/>
              <a:t> </a:t>
            </a:r>
            <a:r>
              <a:rPr dirty="0" err="1"/>
              <a:t>nastąpi</a:t>
            </a:r>
            <a:r>
              <a:rPr dirty="0"/>
              <a:t> </a:t>
            </a:r>
            <a:r>
              <a:rPr dirty="0" err="1"/>
              <a:t>również</a:t>
            </a:r>
            <a:r>
              <a:rPr dirty="0"/>
              <a:t> </a:t>
            </a:r>
            <a:r>
              <a:rPr dirty="0" err="1"/>
              <a:t>przebudowa</a:t>
            </a:r>
            <a:r>
              <a:rPr dirty="0"/>
              <a:t> </a:t>
            </a:r>
            <a:r>
              <a:rPr dirty="0" err="1"/>
              <a:t>skrzyżowania</a:t>
            </a:r>
            <a:r>
              <a:rPr dirty="0"/>
              <a:t> </a:t>
            </a:r>
            <a:r>
              <a:rPr dirty="0" err="1"/>
              <a:t>ulicy</a:t>
            </a:r>
            <a:r>
              <a:rPr dirty="0"/>
              <a:t> </a:t>
            </a:r>
            <a:r>
              <a:rPr dirty="0" err="1"/>
              <a:t>Grunwaldzkiej</a:t>
            </a:r>
            <a:r>
              <a:rPr dirty="0"/>
              <a:t> z </a:t>
            </a:r>
            <a:r>
              <a:rPr dirty="0" err="1"/>
              <a:t>ulicą</a:t>
            </a:r>
            <a:r>
              <a:rPr dirty="0"/>
              <a:t> </a:t>
            </a:r>
            <a:r>
              <a:rPr dirty="0" err="1"/>
              <a:t>Nowokarsiborską</a:t>
            </a:r>
            <a:r>
              <a:rPr dirty="0"/>
              <a:t> </a:t>
            </a:r>
            <a:r>
              <a:rPr dirty="0" err="1"/>
              <a:t>i</a:t>
            </a:r>
            <a:r>
              <a:rPr dirty="0"/>
              <a:t> </a:t>
            </a:r>
            <a:r>
              <a:rPr dirty="0" err="1"/>
              <a:t>zwiększona</a:t>
            </a:r>
            <a:r>
              <a:rPr dirty="0"/>
              <a:t> </a:t>
            </a:r>
            <a:r>
              <a:rPr dirty="0" err="1"/>
              <a:t>zostanie</a:t>
            </a:r>
            <a:r>
              <a:rPr dirty="0"/>
              <a:t> </a:t>
            </a:r>
            <a:r>
              <a:rPr dirty="0" err="1"/>
              <a:t>przepustowość</a:t>
            </a:r>
            <a:r>
              <a:rPr dirty="0"/>
              <a:t> </a:t>
            </a:r>
            <a:r>
              <a:rPr dirty="0" err="1"/>
              <a:t>poprzez</a:t>
            </a:r>
            <a:r>
              <a:rPr dirty="0"/>
              <a:t> </a:t>
            </a:r>
            <a:r>
              <a:rPr dirty="0" err="1"/>
              <a:t>wybudowanie</a:t>
            </a:r>
            <a:r>
              <a:rPr dirty="0"/>
              <a:t> </a:t>
            </a:r>
            <a:r>
              <a:rPr dirty="0" err="1"/>
              <a:t>dodatkowych</a:t>
            </a:r>
            <a:r>
              <a:rPr dirty="0"/>
              <a:t> </a:t>
            </a:r>
            <a:r>
              <a:rPr dirty="0" err="1"/>
              <a:t>pasów</a:t>
            </a:r>
            <a:r>
              <a:rPr dirty="0"/>
              <a:t> </a:t>
            </a:r>
            <a:r>
              <a:rPr dirty="0" err="1"/>
              <a:t>ruchu</a:t>
            </a:r>
            <a:r>
              <a:rPr dirty="0"/>
              <a:t> </a:t>
            </a:r>
            <a:r>
              <a:rPr dirty="0" err="1"/>
              <a:t>i</a:t>
            </a:r>
            <a:r>
              <a:rPr dirty="0"/>
              <a:t> </a:t>
            </a:r>
            <a:r>
              <a:rPr dirty="0" err="1"/>
              <a:t>sygnalizacji</a:t>
            </a:r>
            <a:r>
              <a:rPr dirty="0"/>
              <a:t> </a:t>
            </a:r>
            <a:r>
              <a:rPr dirty="0" err="1"/>
              <a:t>dostosowującej</a:t>
            </a:r>
            <a:r>
              <a:rPr dirty="0"/>
              <a:t> </a:t>
            </a:r>
            <a:r>
              <a:rPr dirty="0" err="1"/>
              <a:t>się</a:t>
            </a:r>
            <a:r>
              <a:rPr dirty="0"/>
              <a:t> do </a:t>
            </a:r>
            <a:r>
              <a:rPr dirty="0" err="1"/>
              <a:t>zmienności</a:t>
            </a:r>
            <a:r>
              <a:rPr dirty="0"/>
              <a:t> </a:t>
            </a:r>
            <a:r>
              <a:rPr dirty="0" err="1"/>
              <a:t>ruchu</a:t>
            </a:r>
            <a:r>
              <a:rPr dirty="0"/>
              <a:t> na </a:t>
            </a:r>
            <a:r>
              <a:rPr dirty="0" err="1"/>
              <a:t>drodze</a:t>
            </a:r>
            <a:r>
              <a:rPr dirty="0"/>
              <a:t>. </a:t>
            </a:r>
          </a:p>
          <a:p>
            <a:pPr algn="just" defTabSz="457200">
              <a:spcBef>
                <a:spcPts val="1800"/>
              </a:spcBef>
              <a:defRPr sz="2500" b="0">
                <a:latin typeface="Sora Regular Regular"/>
                <a:ea typeface="Sora Regular Regular"/>
                <a:cs typeface="Sora Regular Regular"/>
                <a:sym typeface="Sora Regular Regular"/>
              </a:defRPr>
            </a:pPr>
            <a:r>
              <a:rPr dirty="0"/>
              <a:t>W </a:t>
            </a:r>
            <a:r>
              <a:rPr dirty="0" err="1"/>
              <a:t>zakresie</a:t>
            </a:r>
            <a:r>
              <a:rPr dirty="0"/>
              <a:t> </a:t>
            </a:r>
            <a:r>
              <a:rPr dirty="0" err="1"/>
              <a:t>inwestycji</a:t>
            </a:r>
            <a:r>
              <a:rPr dirty="0"/>
              <a:t> </a:t>
            </a:r>
            <a:r>
              <a:rPr dirty="0" err="1"/>
              <a:t>związanych</a:t>
            </a:r>
            <a:r>
              <a:rPr dirty="0"/>
              <a:t> z </a:t>
            </a:r>
            <a:r>
              <a:rPr dirty="0" err="1"/>
              <a:t>rozproszeniem</a:t>
            </a:r>
            <a:r>
              <a:rPr dirty="0"/>
              <a:t> </a:t>
            </a:r>
            <a:r>
              <a:rPr dirty="0" err="1"/>
              <a:t>ruchu</a:t>
            </a:r>
            <a:r>
              <a:rPr dirty="0"/>
              <a:t> </a:t>
            </a:r>
            <a:r>
              <a:rPr dirty="0" err="1"/>
              <a:t>obecnie</a:t>
            </a:r>
            <a:r>
              <a:rPr dirty="0"/>
              <a:t> </a:t>
            </a:r>
            <a:r>
              <a:rPr dirty="0" err="1"/>
              <a:t>budowana</a:t>
            </a:r>
            <a:r>
              <a:rPr dirty="0"/>
              <a:t> jest </a:t>
            </a:r>
            <a:r>
              <a:rPr dirty="0" err="1"/>
              <a:t>obwodnica</a:t>
            </a:r>
            <a:r>
              <a:rPr dirty="0"/>
              <a:t> </a:t>
            </a:r>
            <a:r>
              <a:rPr dirty="0" err="1"/>
              <a:t>wschodnia</a:t>
            </a:r>
            <a:r>
              <a:rPr dirty="0"/>
              <a:t>, </a:t>
            </a:r>
            <a:r>
              <a:rPr dirty="0" err="1"/>
              <a:t>która</a:t>
            </a:r>
            <a:r>
              <a:rPr dirty="0"/>
              <a:t> </a:t>
            </a:r>
            <a:r>
              <a:rPr dirty="0" err="1"/>
              <a:t>przejmie</a:t>
            </a:r>
            <a:r>
              <a:rPr dirty="0"/>
              <a:t> </a:t>
            </a:r>
            <a:r>
              <a:rPr dirty="0" err="1"/>
              <a:t>część</a:t>
            </a:r>
            <a:r>
              <a:rPr dirty="0"/>
              <a:t> </a:t>
            </a:r>
            <a:r>
              <a:rPr dirty="0" err="1"/>
              <a:t>ruchu</a:t>
            </a:r>
            <a:r>
              <a:rPr dirty="0"/>
              <a:t> do centrum </a:t>
            </a:r>
            <a:r>
              <a:rPr dirty="0" err="1"/>
              <a:t>i</a:t>
            </a:r>
            <a:r>
              <a:rPr dirty="0"/>
              <a:t> w </a:t>
            </a:r>
            <a:r>
              <a:rPr dirty="0" err="1"/>
              <a:t>przyszłości</a:t>
            </a:r>
            <a:r>
              <a:rPr dirty="0"/>
              <a:t> do </a:t>
            </a:r>
            <a:r>
              <a:rPr dirty="0" err="1"/>
              <a:t>Dzielnicy</a:t>
            </a:r>
            <a:r>
              <a:rPr dirty="0"/>
              <a:t> </a:t>
            </a:r>
            <a:r>
              <a:rPr dirty="0" err="1"/>
              <a:t>Nadmorskiej</a:t>
            </a:r>
            <a:r>
              <a:rPr dirty="0"/>
              <a:t>, co </a:t>
            </a:r>
            <a:r>
              <a:rPr dirty="0" err="1"/>
              <a:t>zdecydowanie</a:t>
            </a:r>
            <a:r>
              <a:rPr dirty="0"/>
              <a:t> </a:t>
            </a:r>
            <a:r>
              <a:rPr dirty="0" err="1"/>
              <a:t>odciąży</a:t>
            </a:r>
            <a:r>
              <a:rPr dirty="0"/>
              <a:t> </a:t>
            </a:r>
            <a:r>
              <a:rPr dirty="0" err="1"/>
              <a:t>ulicę</a:t>
            </a:r>
            <a:r>
              <a:rPr dirty="0"/>
              <a:t> </a:t>
            </a:r>
            <a:r>
              <a:rPr dirty="0" err="1"/>
              <a:t>Grunwaldzką</a:t>
            </a:r>
            <a:r>
              <a:rPr dirty="0"/>
              <a:t>. </a:t>
            </a:r>
            <a:r>
              <a:rPr dirty="0" err="1"/>
              <a:t>Ponadto</a:t>
            </a:r>
            <a:r>
              <a:rPr dirty="0"/>
              <a:t> na </a:t>
            </a:r>
            <a:r>
              <a:rPr dirty="0" err="1"/>
              <a:t>końcowym</a:t>
            </a:r>
            <a:r>
              <a:rPr dirty="0"/>
              <a:t> </a:t>
            </a:r>
            <a:r>
              <a:rPr dirty="0" err="1"/>
              <a:t>etapie</a:t>
            </a:r>
            <a:r>
              <a:rPr dirty="0"/>
              <a:t> </a:t>
            </a:r>
            <a:r>
              <a:rPr dirty="0" err="1"/>
              <a:t>projektowania</a:t>
            </a:r>
            <a:r>
              <a:rPr dirty="0"/>
              <a:t> jest </a:t>
            </a:r>
            <a:r>
              <a:rPr dirty="0" err="1"/>
              <a:t>rozbudowa</a:t>
            </a:r>
            <a:r>
              <a:rPr dirty="0"/>
              <a:t> </a:t>
            </a:r>
            <a:r>
              <a:rPr dirty="0" err="1"/>
              <a:t>ulicy</a:t>
            </a:r>
            <a:r>
              <a:rPr dirty="0"/>
              <a:t> </a:t>
            </a:r>
            <a:r>
              <a:rPr dirty="0" err="1"/>
              <a:t>Jachtowej</a:t>
            </a:r>
            <a:r>
              <a:rPr dirty="0"/>
              <a:t> o </a:t>
            </a:r>
            <a:r>
              <a:rPr dirty="0" err="1"/>
              <a:t>nowy</a:t>
            </a:r>
            <a:r>
              <a:rPr dirty="0"/>
              <a:t> </a:t>
            </a:r>
            <a:r>
              <a:rPr dirty="0" err="1"/>
              <a:t>odcinek</a:t>
            </a:r>
            <a:r>
              <a:rPr dirty="0"/>
              <a:t>, </a:t>
            </a:r>
            <a:r>
              <a:rPr dirty="0" err="1"/>
              <a:t>który</a:t>
            </a:r>
            <a:r>
              <a:rPr dirty="0"/>
              <a:t> </a:t>
            </a:r>
            <a:r>
              <a:rPr dirty="0" err="1"/>
              <a:t>pozwoli</a:t>
            </a:r>
            <a:r>
              <a:rPr dirty="0"/>
              <a:t> </a:t>
            </a:r>
            <a:r>
              <a:rPr dirty="0" err="1"/>
              <a:t>odciążyć</a:t>
            </a:r>
            <a:r>
              <a:rPr dirty="0"/>
              <a:t> </a:t>
            </a:r>
            <a:r>
              <a:rPr dirty="0" err="1"/>
              <a:t>dojazd</a:t>
            </a:r>
            <a:r>
              <a:rPr dirty="0"/>
              <a:t> do </a:t>
            </a:r>
            <a:r>
              <a:rPr dirty="0" err="1"/>
              <a:t>Dzielnicy</a:t>
            </a:r>
            <a:r>
              <a:rPr dirty="0"/>
              <a:t> </a:t>
            </a:r>
            <a:r>
              <a:rPr dirty="0" err="1"/>
              <a:t>Nadmorskiej</a:t>
            </a:r>
            <a:r>
              <a:rPr dirty="0"/>
              <a:t> </a:t>
            </a:r>
            <a:r>
              <a:rPr dirty="0" err="1"/>
              <a:t>i</a:t>
            </a:r>
            <a:r>
              <a:rPr dirty="0"/>
              <a:t> </a:t>
            </a:r>
            <a:r>
              <a:rPr dirty="0" err="1"/>
              <a:t>zmniejszyć</a:t>
            </a:r>
            <a:r>
              <a:rPr dirty="0"/>
              <a:t> </a:t>
            </a:r>
            <a:r>
              <a:rPr dirty="0" err="1"/>
              <a:t>ruch</a:t>
            </a:r>
            <a:r>
              <a:rPr dirty="0"/>
              <a:t> na </a:t>
            </a:r>
            <a:r>
              <a:rPr dirty="0" err="1"/>
              <a:t>ulicach</a:t>
            </a:r>
            <a:r>
              <a:rPr dirty="0"/>
              <a:t>: </a:t>
            </a:r>
            <a:r>
              <a:rPr dirty="0" err="1"/>
              <a:t>Moniuszki</a:t>
            </a:r>
            <a:r>
              <a:rPr dirty="0"/>
              <a:t>, </a:t>
            </a:r>
            <a:r>
              <a:rPr dirty="0" err="1"/>
              <a:t>Matejki</a:t>
            </a:r>
            <a:r>
              <a:rPr dirty="0"/>
              <a:t>, </a:t>
            </a:r>
            <a:r>
              <a:rPr dirty="0" err="1"/>
              <a:t>Krzywoustego</a:t>
            </a:r>
            <a:r>
              <a:rPr dirty="0"/>
              <a:t> </a:t>
            </a:r>
            <a:r>
              <a:rPr dirty="0" err="1"/>
              <a:t>i</a:t>
            </a:r>
            <a:r>
              <a:rPr dirty="0"/>
              <a:t> </a:t>
            </a:r>
            <a:r>
              <a:rPr dirty="0" err="1"/>
              <a:t>Chrobrego</a:t>
            </a:r>
            <a:r>
              <a:rPr dirty="0"/>
              <a:t> (</a:t>
            </a:r>
            <a:r>
              <a:rPr dirty="0" err="1"/>
              <a:t>przecinającej</a:t>
            </a:r>
            <a:r>
              <a:rPr dirty="0"/>
              <a:t> </a:t>
            </a:r>
            <a:r>
              <a:rPr dirty="0" err="1"/>
              <a:t>obecnie</a:t>
            </a:r>
            <a:r>
              <a:rPr dirty="0"/>
              <a:t> </a:t>
            </a:r>
            <a:r>
              <a:rPr dirty="0" err="1"/>
              <a:t>zabytkowy</a:t>
            </a:r>
            <a:r>
              <a:rPr dirty="0"/>
              <a:t> Park </a:t>
            </a:r>
            <a:r>
              <a:rPr dirty="0" err="1"/>
              <a:t>Zdrojowy</a:t>
            </a:r>
            <a:r>
              <a:rPr dirty="0"/>
              <a:t>).</a:t>
            </a:r>
          </a:p>
          <a:p>
            <a:pPr algn="just" defTabSz="457200">
              <a:spcBef>
                <a:spcPts val="1800"/>
              </a:spcBef>
              <a:defRPr sz="2500" b="0">
                <a:latin typeface="Sora Regular ExtraLight"/>
                <a:ea typeface="Sora Regular ExtraLight"/>
                <a:cs typeface="Sora Regular ExtraLight"/>
                <a:sym typeface="Sora Regular ExtraLight"/>
              </a:defRPr>
            </a:pPr>
            <a:r>
              <a:rPr dirty="0"/>
              <a:t>cd. na </a:t>
            </a:r>
            <a:r>
              <a:rPr dirty="0" err="1"/>
              <a:t>następnej</a:t>
            </a:r>
            <a:r>
              <a:rPr dirty="0"/>
              <a:t> </a:t>
            </a:r>
            <a:r>
              <a:rPr dirty="0" err="1"/>
              <a:t>stronie</a:t>
            </a:r>
            <a:endParaRPr dirty="0"/>
          </a:p>
        </p:txBody>
      </p:sp>
      <p:pic>
        <p:nvPicPr>
          <p:cNvPr id="299" name="Q7RMEUj7yOe63dh4XKhh_vPxt9DKB6-cDImvPdn809lb9Uuxns6eNUaBwqiCXIcOMk_aobbDztURLgicKHVsc6IkYDfAQBVIYIC_gfNUZV5kfzrCa1ISTxoqo1CplyQIGxWLDBA.png" descr="Q7RMEUj7yOe63dh4XKhh_vPxt9DKB6-cDImvPdn809lb9Uuxns6eNUaBwqiCXIcOMk_aobbDztURLgicKHVsc6IkYDfAQBVIYIC_gfNUZV5kfzrCa1ISTxoqo1CplyQIGxWLDBA.png"/>
          <p:cNvPicPr>
            <a:picLocks noChangeAspect="1"/>
          </p:cNvPicPr>
          <p:nvPr/>
        </p:nvPicPr>
        <p:blipFill>
          <a:blip r:embed="rId3">
            <a:extLst/>
          </a:blip>
          <a:stretch>
            <a:fillRect/>
          </a:stretch>
        </p:blipFill>
        <p:spPr>
          <a:xfrm>
            <a:off x="1129263" y="3203550"/>
            <a:ext cx="10142475" cy="637007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302" name="Publikacja artykułów…"/>
          <p:cNvSpPr txBox="1">
            <a:spLocks noGrp="1"/>
          </p:cNvSpPr>
          <p:nvPr>
            <p:ph type="title"/>
          </p:nvPr>
        </p:nvSpPr>
        <p:spPr>
          <a:xfrm>
            <a:off x="942082" y="1077359"/>
            <a:ext cx="22606614" cy="2202884"/>
          </a:xfrm>
          <a:prstGeom prst="rect">
            <a:avLst/>
          </a:prstGeom>
        </p:spPr>
        <p:txBody>
          <a:bodyPr/>
          <a:lstStyle/>
          <a:p>
            <a:pPr>
              <a:defRPr sz="7500" b="0" spc="-200">
                <a:solidFill>
                  <a:srgbClr val="ED7052"/>
                </a:solidFill>
                <a:latin typeface="Sora Regular Bold"/>
                <a:ea typeface="Sora Regular Bold"/>
                <a:cs typeface="Sora Regular Bold"/>
                <a:sym typeface="Sora Regular Bold"/>
              </a:defRPr>
            </a:pPr>
            <a:r>
              <a:t>Publikacja artykułów</a:t>
            </a:r>
            <a:endParaRPr spc="-150"/>
          </a:p>
          <a:p>
            <a:pPr>
              <a:defRPr sz="5000" b="0" spc="-100">
                <a:solidFill>
                  <a:srgbClr val="ED7052"/>
                </a:solidFill>
                <a:latin typeface="Sora Regular Bold"/>
                <a:ea typeface="Sora Regular Bold"/>
                <a:cs typeface="Sora Regular Bold"/>
                <a:sym typeface="Sora Regular Bold"/>
              </a:defRPr>
            </a:pPr>
            <a:r>
              <a:t>Przykłady</a:t>
            </a:r>
          </a:p>
        </p:txBody>
      </p:sp>
      <p:sp>
        <p:nvSpPr>
          <p:cNvPr id="303" name="25"/>
          <p:cNvSpPr txBox="1"/>
          <p:nvPr/>
        </p:nvSpPr>
        <p:spPr>
          <a:xfrm>
            <a:off x="23366583" y="12729956"/>
            <a:ext cx="555600"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25</a:t>
            </a:r>
          </a:p>
        </p:txBody>
      </p:sp>
      <p:sp>
        <p:nvSpPr>
          <p:cNvPr id="304" name="W najbliższych planach jest również rozbudowa ulicy Karsiborskiej o nowy odcinek łączący ją ze skrzyżowaniem ulic 11 Listopada i Grunwaldzką, który również przyczyni się do odciążenia z ruchu ulicy Grunwaldzkiej (i jej skrzyżowania z ulicą Nowokarsiborsk"/>
          <p:cNvSpPr txBox="1">
            <a:spLocks noGrp="1"/>
          </p:cNvSpPr>
          <p:nvPr>
            <p:ph type="body" idx="1"/>
          </p:nvPr>
        </p:nvSpPr>
        <p:spPr>
          <a:xfrm>
            <a:off x="1032417" y="3220786"/>
            <a:ext cx="22609008" cy="8724622"/>
          </a:xfrm>
          <a:prstGeom prst="rect">
            <a:avLst/>
          </a:prstGeom>
        </p:spPr>
        <p:txBody>
          <a:bodyPr lIns="50800" tIns="50800" rIns="50800" bIns="50800" numCol="2" spcCol="1130449"/>
          <a:lstStyle/>
          <a:p>
            <a:pPr algn="just" defTabSz="457200">
              <a:spcBef>
                <a:spcPts val="1800"/>
              </a:spcBef>
              <a:defRPr sz="2500" b="0">
                <a:latin typeface="Sora Regular Regular"/>
                <a:ea typeface="Sora Regular Regular"/>
                <a:cs typeface="Sora Regular Regular"/>
                <a:sym typeface="Sora Regular Regular"/>
              </a:defRPr>
            </a:pPr>
            <a:r>
              <a:rPr dirty="0"/>
              <a:t>W </a:t>
            </a:r>
            <a:r>
              <a:rPr dirty="0" err="1"/>
              <a:t>najbliższych</a:t>
            </a:r>
            <a:r>
              <a:rPr dirty="0"/>
              <a:t> </a:t>
            </a:r>
            <a:r>
              <a:rPr dirty="0" err="1"/>
              <a:t>planach</a:t>
            </a:r>
            <a:r>
              <a:rPr dirty="0"/>
              <a:t> jest </a:t>
            </a:r>
            <a:r>
              <a:rPr dirty="0" err="1"/>
              <a:t>również</a:t>
            </a:r>
            <a:r>
              <a:rPr dirty="0"/>
              <a:t> </a:t>
            </a:r>
            <a:r>
              <a:rPr dirty="0" err="1"/>
              <a:t>rozbudowa</a:t>
            </a:r>
            <a:r>
              <a:rPr dirty="0"/>
              <a:t> </a:t>
            </a:r>
            <a:r>
              <a:rPr dirty="0" err="1"/>
              <a:t>ulicy</a:t>
            </a:r>
            <a:r>
              <a:rPr dirty="0"/>
              <a:t> </a:t>
            </a:r>
            <a:r>
              <a:rPr dirty="0" err="1"/>
              <a:t>Karsiborskiej</a:t>
            </a:r>
            <a:r>
              <a:rPr dirty="0"/>
              <a:t> o </a:t>
            </a:r>
            <a:r>
              <a:rPr dirty="0" err="1"/>
              <a:t>nowy</a:t>
            </a:r>
            <a:r>
              <a:rPr dirty="0"/>
              <a:t> </a:t>
            </a:r>
            <a:r>
              <a:rPr dirty="0" err="1"/>
              <a:t>odcinek</a:t>
            </a:r>
            <a:r>
              <a:rPr dirty="0"/>
              <a:t> </a:t>
            </a:r>
            <a:r>
              <a:rPr dirty="0" err="1"/>
              <a:t>łączący</a:t>
            </a:r>
            <a:r>
              <a:rPr dirty="0"/>
              <a:t> </a:t>
            </a:r>
            <a:r>
              <a:rPr dirty="0" err="1"/>
              <a:t>ją</a:t>
            </a:r>
            <a:r>
              <a:rPr dirty="0"/>
              <a:t> </a:t>
            </a:r>
            <a:r>
              <a:rPr dirty="0" err="1"/>
              <a:t>ze</a:t>
            </a:r>
            <a:r>
              <a:rPr dirty="0"/>
              <a:t> </a:t>
            </a:r>
            <a:r>
              <a:rPr dirty="0" err="1"/>
              <a:t>skrzyżowaniem</a:t>
            </a:r>
            <a:r>
              <a:rPr dirty="0"/>
              <a:t> </a:t>
            </a:r>
            <a:r>
              <a:rPr dirty="0" err="1"/>
              <a:t>ulic</a:t>
            </a:r>
            <a:r>
              <a:rPr dirty="0"/>
              <a:t> 11 </a:t>
            </a:r>
            <a:r>
              <a:rPr dirty="0" err="1"/>
              <a:t>Listopada</a:t>
            </a:r>
            <a:r>
              <a:rPr dirty="0"/>
              <a:t> </a:t>
            </a:r>
            <a:r>
              <a:rPr dirty="0" err="1"/>
              <a:t>i</a:t>
            </a:r>
            <a:r>
              <a:rPr dirty="0"/>
              <a:t> </a:t>
            </a:r>
            <a:r>
              <a:rPr dirty="0" err="1"/>
              <a:t>Grunwaldzką</a:t>
            </a:r>
            <a:r>
              <a:rPr dirty="0"/>
              <a:t>, </a:t>
            </a:r>
            <a:r>
              <a:rPr dirty="0" err="1"/>
              <a:t>który</a:t>
            </a:r>
            <a:r>
              <a:rPr dirty="0"/>
              <a:t> </a:t>
            </a:r>
            <a:r>
              <a:rPr dirty="0" err="1"/>
              <a:t>również</a:t>
            </a:r>
            <a:r>
              <a:rPr dirty="0"/>
              <a:t> </a:t>
            </a:r>
            <a:r>
              <a:rPr dirty="0" err="1"/>
              <a:t>przyczyni</a:t>
            </a:r>
            <a:r>
              <a:rPr dirty="0"/>
              <a:t> </a:t>
            </a:r>
            <a:r>
              <a:rPr dirty="0" err="1"/>
              <a:t>się</a:t>
            </a:r>
            <a:r>
              <a:rPr dirty="0"/>
              <a:t> do </a:t>
            </a:r>
            <a:r>
              <a:rPr dirty="0" err="1"/>
              <a:t>odciążenia</a:t>
            </a:r>
            <a:r>
              <a:rPr dirty="0"/>
              <a:t> z </a:t>
            </a:r>
            <a:r>
              <a:rPr dirty="0" err="1"/>
              <a:t>ruchu</a:t>
            </a:r>
            <a:r>
              <a:rPr dirty="0"/>
              <a:t> </a:t>
            </a:r>
            <a:r>
              <a:rPr dirty="0" err="1"/>
              <a:t>ulicy</a:t>
            </a:r>
            <a:r>
              <a:rPr dirty="0"/>
              <a:t> </a:t>
            </a:r>
            <a:r>
              <a:rPr dirty="0" err="1"/>
              <a:t>Grunwaldzkiej</a:t>
            </a:r>
            <a:r>
              <a:rPr dirty="0"/>
              <a:t> (</a:t>
            </a:r>
            <a:r>
              <a:rPr dirty="0" err="1"/>
              <a:t>i</a:t>
            </a:r>
            <a:r>
              <a:rPr dirty="0"/>
              <a:t> </a:t>
            </a:r>
            <a:r>
              <a:rPr dirty="0" err="1"/>
              <a:t>jej</a:t>
            </a:r>
            <a:r>
              <a:rPr dirty="0"/>
              <a:t> </a:t>
            </a:r>
            <a:r>
              <a:rPr dirty="0" err="1"/>
              <a:t>skrzyżowania</a:t>
            </a:r>
            <a:r>
              <a:rPr dirty="0"/>
              <a:t> z </a:t>
            </a:r>
            <a:r>
              <a:rPr dirty="0" err="1"/>
              <a:t>ulicą</a:t>
            </a:r>
            <a:r>
              <a:rPr dirty="0"/>
              <a:t> </a:t>
            </a:r>
            <a:r>
              <a:rPr dirty="0" err="1"/>
              <a:t>Nowokarsiborską</a:t>
            </a:r>
            <a:r>
              <a:rPr dirty="0"/>
              <a:t>).</a:t>
            </a:r>
          </a:p>
          <a:p>
            <a:pPr algn="just" defTabSz="457200">
              <a:spcBef>
                <a:spcPts val="1800"/>
              </a:spcBef>
              <a:defRPr sz="2500" b="0">
                <a:latin typeface="Sora Regular Regular"/>
                <a:ea typeface="Sora Regular Regular"/>
                <a:cs typeface="Sora Regular Regular"/>
                <a:sym typeface="Sora Regular Regular"/>
              </a:defRPr>
            </a:pPr>
            <a:r>
              <a:rPr dirty="0"/>
              <a:t>Jest to </a:t>
            </a:r>
            <a:r>
              <a:rPr dirty="0" err="1"/>
              <a:t>bardzo</a:t>
            </a:r>
            <a:r>
              <a:rPr dirty="0"/>
              <a:t> </a:t>
            </a:r>
            <a:r>
              <a:rPr dirty="0" err="1"/>
              <a:t>ważne</a:t>
            </a:r>
            <a:r>
              <a:rPr dirty="0"/>
              <a:t> w </a:t>
            </a:r>
            <a:r>
              <a:rPr dirty="0" err="1"/>
              <a:t>kontekście</a:t>
            </a:r>
            <a:r>
              <a:rPr dirty="0"/>
              <a:t> </a:t>
            </a:r>
            <a:r>
              <a:rPr dirty="0" err="1"/>
              <a:t>przyszłego</a:t>
            </a:r>
            <a:r>
              <a:rPr dirty="0"/>
              <a:t> </a:t>
            </a:r>
            <a:r>
              <a:rPr dirty="0" err="1"/>
              <a:t>wzrostu</a:t>
            </a:r>
            <a:r>
              <a:rPr dirty="0"/>
              <a:t> </a:t>
            </a:r>
            <a:r>
              <a:rPr dirty="0" err="1"/>
              <a:t>natężenia</a:t>
            </a:r>
            <a:r>
              <a:rPr dirty="0"/>
              <a:t> </a:t>
            </a:r>
            <a:r>
              <a:rPr dirty="0" err="1"/>
              <a:t>ruchu</a:t>
            </a:r>
            <a:r>
              <a:rPr dirty="0"/>
              <a:t> na </a:t>
            </a:r>
            <a:r>
              <a:rPr dirty="0" err="1"/>
              <a:t>tej</a:t>
            </a:r>
            <a:r>
              <a:rPr dirty="0"/>
              <a:t> </a:t>
            </a:r>
            <a:r>
              <a:rPr dirty="0" err="1"/>
              <a:t>ulicy</a:t>
            </a:r>
            <a:r>
              <a:rPr dirty="0"/>
              <a:t> </a:t>
            </a:r>
            <a:r>
              <a:rPr dirty="0" err="1"/>
              <a:t>i</a:t>
            </a:r>
            <a:r>
              <a:rPr dirty="0"/>
              <a:t> aby ten </a:t>
            </a:r>
            <a:r>
              <a:rPr dirty="0" err="1"/>
              <a:t>wzrost</a:t>
            </a:r>
            <a:r>
              <a:rPr dirty="0"/>
              <a:t> </a:t>
            </a:r>
            <a:r>
              <a:rPr dirty="0" err="1"/>
              <a:t>został</a:t>
            </a:r>
            <a:r>
              <a:rPr dirty="0"/>
              <a:t> </a:t>
            </a:r>
            <a:r>
              <a:rPr dirty="0" err="1"/>
              <a:t>ograniczony</a:t>
            </a:r>
            <a:r>
              <a:rPr dirty="0"/>
              <a:t> </a:t>
            </a:r>
            <a:r>
              <a:rPr dirty="0" err="1"/>
              <a:t>niezbędne</a:t>
            </a:r>
            <a:r>
              <a:rPr dirty="0"/>
              <a:t> jest </a:t>
            </a:r>
            <a:r>
              <a:rPr dirty="0" err="1"/>
              <a:t>rozproszenie</a:t>
            </a:r>
            <a:r>
              <a:rPr dirty="0"/>
              <a:t> </a:t>
            </a:r>
            <a:r>
              <a:rPr dirty="0" err="1"/>
              <a:t>ruchu</a:t>
            </a:r>
            <a:r>
              <a:rPr dirty="0"/>
              <a:t> </a:t>
            </a:r>
            <a:r>
              <a:rPr dirty="0" err="1"/>
              <a:t>wyjeżdzającego</a:t>
            </a:r>
            <a:r>
              <a:rPr dirty="0"/>
              <a:t> z </a:t>
            </a:r>
            <a:r>
              <a:rPr dirty="0" smtClean="0"/>
              <a:t>tunelu</a:t>
            </a:r>
            <a:r>
              <a:rPr lang="pl-PL" dirty="0" smtClean="0"/>
              <a:t> </a:t>
            </a:r>
            <a:r>
              <a:rPr dirty="0" err="1" smtClean="0"/>
              <a:t>i</a:t>
            </a:r>
            <a:r>
              <a:rPr dirty="0" smtClean="0"/>
              <a:t> </a:t>
            </a:r>
            <a:r>
              <a:rPr dirty="0" err="1"/>
              <a:t>skierowanie</a:t>
            </a:r>
            <a:r>
              <a:rPr dirty="0"/>
              <a:t> go na: </a:t>
            </a:r>
            <a:r>
              <a:rPr dirty="0" err="1"/>
              <a:t>obwodnicę</a:t>
            </a:r>
            <a:r>
              <a:rPr dirty="0"/>
              <a:t> </a:t>
            </a:r>
            <a:r>
              <a:rPr dirty="0" err="1"/>
              <a:t>wschodnią</a:t>
            </a:r>
            <a:r>
              <a:rPr dirty="0"/>
              <a:t> (</a:t>
            </a:r>
            <a:r>
              <a:rPr dirty="0" err="1"/>
              <a:t>ruch</a:t>
            </a:r>
            <a:r>
              <a:rPr dirty="0"/>
              <a:t> do centrum </a:t>
            </a:r>
            <a:r>
              <a:rPr dirty="0" err="1"/>
              <a:t>i</a:t>
            </a:r>
            <a:r>
              <a:rPr dirty="0"/>
              <a:t> </a:t>
            </a:r>
            <a:r>
              <a:rPr dirty="0" err="1"/>
              <a:t>wschodniej</a:t>
            </a:r>
            <a:r>
              <a:rPr dirty="0"/>
              <a:t> </a:t>
            </a:r>
            <a:r>
              <a:rPr dirty="0" err="1"/>
              <a:t>części</a:t>
            </a:r>
            <a:r>
              <a:rPr dirty="0"/>
              <a:t> </a:t>
            </a:r>
            <a:r>
              <a:rPr dirty="0" err="1"/>
              <a:t>Dzielnicy</a:t>
            </a:r>
            <a:r>
              <a:rPr dirty="0"/>
              <a:t> </a:t>
            </a:r>
            <a:r>
              <a:rPr dirty="0" err="1"/>
              <a:t>Nadmorskiej</a:t>
            </a:r>
            <a:r>
              <a:rPr dirty="0"/>
              <a:t>), </a:t>
            </a:r>
            <a:r>
              <a:rPr dirty="0" err="1"/>
              <a:t>ulicę</a:t>
            </a:r>
            <a:r>
              <a:rPr dirty="0"/>
              <a:t> </a:t>
            </a:r>
            <a:r>
              <a:rPr dirty="0" err="1"/>
              <a:t>Karsiborską</a:t>
            </a:r>
            <a:r>
              <a:rPr dirty="0"/>
              <a:t> </a:t>
            </a:r>
            <a:r>
              <a:rPr dirty="0" err="1"/>
              <a:t>i</a:t>
            </a:r>
            <a:r>
              <a:rPr dirty="0"/>
              <a:t> 11 </a:t>
            </a:r>
            <a:r>
              <a:rPr dirty="0" err="1"/>
              <a:t>Listopada</a:t>
            </a:r>
            <a:r>
              <a:rPr dirty="0"/>
              <a:t> (</a:t>
            </a:r>
            <a:r>
              <a:rPr dirty="0" err="1"/>
              <a:t>ruch</a:t>
            </a:r>
            <a:r>
              <a:rPr dirty="0"/>
              <a:t> do </a:t>
            </a:r>
            <a:r>
              <a:rPr dirty="0" err="1"/>
              <a:t>części</a:t>
            </a:r>
            <a:r>
              <a:rPr dirty="0"/>
              <a:t> </a:t>
            </a:r>
            <a:r>
              <a:rPr dirty="0" err="1"/>
              <a:t>zachodniej</a:t>
            </a:r>
            <a:r>
              <a:rPr dirty="0"/>
              <a:t> miasta </a:t>
            </a:r>
            <a:r>
              <a:rPr dirty="0" err="1"/>
              <a:t>i</a:t>
            </a:r>
            <a:r>
              <a:rPr dirty="0"/>
              <a:t> </a:t>
            </a:r>
            <a:r>
              <a:rPr dirty="0" err="1"/>
              <a:t>Dzielnicy</a:t>
            </a:r>
            <a:r>
              <a:rPr dirty="0"/>
              <a:t> </a:t>
            </a:r>
            <a:r>
              <a:rPr dirty="0" err="1"/>
              <a:t>Nadmorskiej</a:t>
            </a:r>
            <a:r>
              <a:rPr dirty="0"/>
              <a:t>) </a:t>
            </a:r>
            <a:r>
              <a:rPr dirty="0" err="1"/>
              <a:t>i</a:t>
            </a:r>
            <a:r>
              <a:rPr dirty="0"/>
              <a:t> </a:t>
            </a:r>
            <a:r>
              <a:rPr dirty="0" err="1"/>
              <a:t>ulicę</a:t>
            </a:r>
            <a:r>
              <a:rPr dirty="0"/>
              <a:t> </a:t>
            </a:r>
            <a:r>
              <a:rPr dirty="0" err="1"/>
              <a:t>Nowokarsiborską</a:t>
            </a:r>
            <a:r>
              <a:rPr dirty="0"/>
              <a:t> </a:t>
            </a:r>
            <a:r>
              <a:rPr dirty="0" err="1"/>
              <a:t>i</a:t>
            </a:r>
            <a:r>
              <a:rPr dirty="0"/>
              <a:t> </a:t>
            </a:r>
            <a:r>
              <a:rPr dirty="0" err="1"/>
              <a:t>Grunwaldzką</a:t>
            </a:r>
            <a:r>
              <a:rPr dirty="0"/>
              <a:t> (</a:t>
            </a:r>
            <a:r>
              <a:rPr dirty="0" err="1"/>
              <a:t>ruch</a:t>
            </a:r>
            <a:r>
              <a:rPr dirty="0"/>
              <a:t> </a:t>
            </a:r>
            <a:r>
              <a:rPr dirty="0" err="1"/>
              <a:t>tranzytowy</a:t>
            </a:r>
            <a:r>
              <a:rPr dirty="0"/>
              <a:t> do </a:t>
            </a:r>
            <a:r>
              <a:rPr dirty="0" err="1"/>
              <a:t>Niemiec</a:t>
            </a:r>
            <a:r>
              <a:rPr dirty="0"/>
              <a:t>).</a:t>
            </a:r>
          </a:p>
          <a:p>
            <a:pPr algn="just" defTabSz="457200">
              <a:spcBef>
                <a:spcPts val="1800"/>
              </a:spcBef>
              <a:defRPr sz="2500" b="0">
                <a:latin typeface="Sora Regular ExtraLight"/>
                <a:ea typeface="Sora Regular ExtraLight"/>
                <a:cs typeface="Sora Regular ExtraLight"/>
                <a:sym typeface="Sora Regular ExtraLight"/>
              </a:defRPr>
            </a:pPr>
            <a:r>
              <a:rPr dirty="0"/>
              <a:t>cd. na </a:t>
            </a:r>
            <a:r>
              <a:rPr dirty="0" err="1"/>
              <a:t>następnej</a:t>
            </a:r>
            <a:r>
              <a:rPr dirty="0"/>
              <a:t> </a:t>
            </a:r>
            <a:r>
              <a:rPr dirty="0" err="1"/>
              <a:t>stronie</a:t>
            </a:r>
            <a:endParaRPr dirty="0"/>
          </a:p>
        </p:txBody>
      </p:sp>
      <p:pic>
        <p:nvPicPr>
          <p:cNvPr id="305" name="cbg5oVT7EKOM9Ka-QP94kEEC7E3_Udenz5I5ULFB643Q1Y7SkdvRBXF2zx9iCegg2hr-ZGEWYtKN8A4jIZIhKZfixQSoZkV24m45V5d8eGCAk2MWUYPXAVCh7XCiLMF1Q9tnStI.png" descr="cbg5oVT7EKOM9Ka-QP94kEEC7E3_Udenz5I5ULFB643Q1Y7SkdvRBXF2zx9iCegg2hr-ZGEWYtKN8A4jIZIhKZfixQSoZkV24m45V5d8eGCAk2MWUYPXAVCh7XCiLMF1Q9tnStI.png"/>
          <p:cNvPicPr>
            <a:picLocks noChangeAspect="1"/>
          </p:cNvPicPr>
          <p:nvPr/>
        </p:nvPicPr>
        <p:blipFill>
          <a:blip r:embed="rId3">
            <a:extLst/>
          </a:blip>
          <a:stretch>
            <a:fillRect/>
          </a:stretch>
        </p:blipFill>
        <p:spPr>
          <a:xfrm>
            <a:off x="12164486" y="3009873"/>
            <a:ext cx="10969660" cy="8232031"/>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320" name="Publikacja artykułów…"/>
          <p:cNvSpPr txBox="1">
            <a:spLocks noGrp="1"/>
          </p:cNvSpPr>
          <p:nvPr>
            <p:ph type="title"/>
          </p:nvPr>
        </p:nvSpPr>
        <p:spPr>
          <a:xfrm>
            <a:off x="942082" y="1077359"/>
            <a:ext cx="22606614" cy="2202884"/>
          </a:xfrm>
          <a:prstGeom prst="rect">
            <a:avLst/>
          </a:prstGeom>
        </p:spPr>
        <p:txBody>
          <a:bodyPr/>
          <a:lstStyle/>
          <a:p>
            <a:pPr>
              <a:defRPr sz="7500" b="0" spc="-200">
                <a:solidFill>
                  <a:srgbClr val="ED7052"/>
                </a:solidFill>
                <a:latin typeface="Sora Regular Bold"/>
                <a:ea typeface="Sora Regular Bold"/>
                <a:cs typeface="Sora Regular Bold"/>
                <a:sym typeface="Sora Regular Bold"/>
              </a:defRPr>
            </a:pPr>
            <a:r>
              <a:t>Publikacja artykułów</a:t>
            </a:r>
            <a:endParaRPr spc="-150"/>
          </a:p>
          <a:p>
            <a:pPr>
              <a:defRPr sz="5000" b="0" spc="-100">
                <a:solidFill>
                  <a:srgbClr val="ED7052"/>
                </a:solidFill>
                <a:latin typeface="Sora Regular Bold"/>
                <a:ea typeface="Sora Regular Bold"/>
                <a:cs typeface="Sora Regular Bold"/>
                <a:sym typeface="Sora Regular Bold"/>
              </a:defRPr>
            </a:pPr>
            <a:r>
              <a:t>Przykłady</a:t>
            </a:r>
          </a:p>
        </p:txBody>
      </p:sp>
      <p:sp>
        <p:nvSpPr>
          <p:cNvPr id="321" name="28"/>
          <p:cNvSpPr txBox="1"/>
          <p:nvPr/>
        </p:nvSpPr>
        <p:spPr>
          <a:xfrm>
            <a:off x="23364093" y="12729956"/>
            <a:ext cx="560579"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28</a:t>
            </a:r>
          </a:p>
        </p:txBody>
      </p:sp>
      <p:sp>
        <p:nvSpPr>
          <p:cNvPr id="322" name="W oparciu o powyższe główne założenia został w roku 2018 opracowany model ruchu, który pokazuje, że pomimo przewidywanego wzrostu ruchu, przy zrealizowaniu określonych zadań, sieć drogowa w Świnoujściu jest w stanie funkcjonować bez większych utrudnień –"/>
          <p:cNvSpPr txBox="1">
            <a:spLocks noGrp="1"/>
          </p:cNvSpPr>
          <p:nvPr>
            <p:ph type="body" idx="1"/>
          </p:nvPr>
        </p:nvSpPr>
        <p:spPr>
          <a:xfrm>
            <a:off x="1032417" y="3220786"/>
            <a:ext cx="22609008" cy="9037192"/>
          </a:xfrm>
          <a:prstGeom prst="rect">
            <a:avLst/>
          </a:prstGeom>
        </p:spPr>
        <p:txBody>
          <a:bodyPr lIns="50800" tIns="50800" rIns="50800" bIns="50800" numCol="2" spcCol="1130449"/>
          <a:lstStyle/>
          <a:p>
            <a:pPr algn="just" defTabSz="457200">
              <a:spcBef>
                <a:spcPts val="1800"/>
              </a:spcBef>
              <a:defRPr sz="2500" b="0">
                <a:latin typeface="Sora Regular Regular"/>
                <a:ea typeface="Sora Regular Regular"/>
                <a:cs typeface="Sora Regular Regular"/>
                <a:sym typeface="Sora Regular Regular"/>
              </a:defRPr>
            </a:pPr>
            <a:r>
              <a:rPr dirty="0"/>
              <a:t>W </a:t>
            </a:r>
            <a:r>
              <a:rPr dirty="0" err="1"/>
              <a:t>oparciu</a:t>
            </a:r>
            <a:r>
              <a:rPr dirty="0"/>
              <a:t> o </a:t>
            </a:r>
            <a:r>
              <a:rPr dirty="0" err="1"/>
              <a:t>powyższe</a:t>
            </a:r>
            <a:r>
              <a:rPr dirty="0"/>
              <a:t> </a:t>
            </a:r>
            <a:r>
              <a:rPr dirty="0" err="1"/>
              <a:t>główne</a:t>
            </a:r>
            <a:r>
              <a:rPr dirty="0"/>
              <a:t> </a:t>
            </a:r>
            <a:r>
              <a:rPr dirty="0" err="1"/>
              <a:t>założenia</a:t>
            </a:r>
            <a:r>
              <a:rPr dirty="0"/>
              <a:t> </a:t>
            </a:r>
            <a:r>
              <a:rPr dirty="0" err="1"/>
              <a:t>został</a:t>
            </a:r>
            <a:r>
              <a:rPr dirty="0"/>
              <a:t> w roku 2018 </a:t>
            </a:r>
            <a:r>
              <a:rPr dirty="0" err="1"/>
              <a:t>opracowany</a:t>
            </a:r>
            <a:r>
              <a:rPr dirty="0"/>
              <a:t> model </a:t>
            </a:r>
            <a:r>
              <a:rPr dirty="0" err="1"/>
              <a:t>ruchu</a:t>
            </a:r>
            <a:r>
              <a:rPr dirty="0"/>
              <a:t>, </a:t>
            </a:r>
            <a:r>
              <a:rPr dirty="0" err="1"/>
              <a:t>który</a:t>
            </a:r>
            <a:r>
              <a:rPr dirty="0"/>
              <a:t> </a:t>
            </a:r>
            <a:r>
              <a:rPr dirty="0" err="1"/>
              <a:t>pokazuje</a:t>
            </a:r>
            <a:r>
              <a:rPr dirty="0"/>
              <a:t>, że </a:t>
            </a:r>
            <a:r>
              <a:rPr dirty="0" err="1"/>
              <a:t>pomimo</a:t>
            </a:r>
            <a:r>
              <a:rPr dirty="0"/>
              <a:t> </a:t>
            </a:r>
            <a:r>
              <a:rPr dirty="0" err="1"/>
              <a:t>przewidywanego</a:t>
            </a:r>
            <a:r>
              <a:rPr dirty="0"/>
              <a:t> </a:t>
            </a:r>
            <a:r>
              <a:rPr dirty="0" err="1"/>
              <a:t>wzrostu</a:t>
            </a:r>
            <a:r>
              <a:rPr dirty="0"/>
              <a:t> </a:t>
            </a:r>
            <a:r>
              <a:rPr dirty="0" err="1"/>
              <a:t>ruchu</a:t>
            </a:r>
            <a:r>
              <a:rPr dirty="0"/>
              <a:t>, </a:t>
            </a:r>
            <a:r>
              <a:rPr dirty="0" err="1"/>
              <a:t>przy</a:t>
            </a:r>
            <a:r>
              <a:rPr dirty="0"/>
              <a:t> </a:t>
            </a:r>
            <a:r>
              <a:rPr dirty="0" err="1"/>
              <a:t>zrealizowaniu</a:t>
            </a:r>
            <a:r>
              <a:rPr dirty="0"/>
              <a:t> </a:t>
            </a:r>
            <a:r>
              <a:rPr dirty="0" err="1"/>
              <a:t>określonych</a:t>
            </a:r>
            <a:r>
              <a:rPr dirty="0"/>
              <a:t> </a:t>
            </a:r>
            <a:r>
              <a:rPr dirty="0" err="1"/>
              <a:t>zadań</a:t>
            </a:r>
            <a:r>
              <a:rPr dirty="0"/>
              <a:t>, </a:t>
            </a:r>
            <a:r>
              <a:rPr dirty="0" err="1"/>
              <a:t>sieć</a:t>
            </a:r>
            <a:r>
              <a:rPr dirty="0"/>
              <a:t> </a:t>
            </a:r>
            <a:r>
              <a:rPr dirty="0" err="1"/>
              <a:t>drogowa</a:t>
            </a:r>
            <a:r>
              <a:rPr dirty="0"/>
              <a:t> w Świnoujściu jest w </a:t>
            </a:r>
            <a:r>
              <a:rPr dirty="0" err="1"/>
              <a:t>stanie</a:t>
            </a:r>
            <a:r>
              <a:rPr dirty="0"/>
              <a:t> </a:t>
            </a:r>
            <a:r>
              <a:rPr dirty="0" err="1"/>
              <a:t>funkcjonować</a:t>
            </a:r>
            <a:r>
              <a:rPr dirty="0"/>
              <a:t> bez </a:t>
            </a:r>
            <a:r>
              <a:rPr dirty="0" err="1"/>
              <a:t>większych</a:t>
            </a:r>
            <a:r>
              <a:rPr dirty="0"/>
              <a:t> </a:t>
            </a:r>
            <a:r>
              <a:rPr dirty="0" err="1"/>
              <a:t>utrudnień</a:t>
            </a:r>
            <a:r>
              <a:rPr dirty="0"/>
              <a:t> – </a:t>
            </a:r>
            <a:r>
              <a:rPr dirty="0" err="1"/>
              <a:t>nie</a:t>
            </a:r>
            <a:r>
              <a:rPr dirty="0"/>
              <a:t> ma </a:t>
            </a:r>
            <a:r>
              <a:rPr dirty="0" err="1"/>
              <a:t>zagrożenia</a:t>
            </a:r>
            <a:r>
              <a:rPr dirty="0"/>
              <a:t> aby </a:t>
            </a:r>
            <a:r>
              <a:rPr dirty="0" err="1"/>
              <a:t>ulice</a:t>
            </a:r>
            <a:r>
              <a:rPr dirty="0"/>
              <a:t> </a:t>
            </a:r>
            <a:r>
              <a:rPr dirty="0" err="1"/>
              <a:t>nie</a:t>
            </a:r>
            <a:r>
              <a:rPr dirty="0"/>
              <a:t> </a:t>
            </a:r>
            <a:r>
              <a:rPr dirty="0" err="1"/>
              <a:t>były</a:t>
            </a:r>
            <a:r>
              <a:rPr dirty="0"/>
              <a:t> w </a:t>
            </a:r>
            <a:r>
              <a:rPr dirty="0" err="1"/>
              <a:t>stanie</a:t>
            </a:r>
            <a:r>
              <a:rPr dirty="0"/>
              <a:t> </a:t>
            </a:r>
            <a:r>
              <a:rPr dirty="0" err="1"/>
              <a:t>przenieść</a:t>
            </a:r>
            <a:r>
              <a:rPr dirty="0"/>
              <a:t> </a:t>
            </a:r>
            <a:r>
              <a:rPr dirty="0" err="1"/>
              <a:t>prognozowanego</a:t>
            </a:r>
            <a:r>
              <a:rPr dirty="0"/>
              <a:t> </a:t>
            </a:r>
            <a:r>
              <a:rPr dirty="0" err="1"/>
              <a:t>natężenia</a:t>
            </a:r>
            <a:r>
              <a:rPr dirty="0"/>
              <a:t> </a:t>
            </a:r>
            <a:r>
              <a:rPr dirty="0" err="1"/>
              <a:t>ruchu</a:t>
            </a:r>
            <a:r>
              <a:rPr dirty="0"/>
              <a:t>.</a:t>
            </a:r>
          </a:p>
          <a:p>
            <a:pPr algn="just" defTabSz="457200">
              <a:spcBef>
                <a:spcPts val="1800"/>
              </a:spcBef>
              <a:defRPr sz="2500" b="0">
                <a:latin typeface="Sora Regular Regular"/>
                <a:ea typeface="Sora Regular Regular"/>
                <a:cs typeface="Sora Regular Regular"/>
                <a:sym typeface="Sora Regular Regular"/>
              </a:defRPr>
            </a:pPr>
            <a:r>
              <a:rPr dirty="0" err="1"/>
              <a:t>Pomimo</a:t>
            </a:r>
            <a:r>
              <a:rPr dirty="0"/>
              <a:t>, że </a:t>
            </a:r>
            <a:r>
              <a:rPr dirty="0" err="1"/>
              <a:t>ilość</a:t>
            </a:r>
            <a:r>
              <a:rPr dirty="0"/>
              <a:t> </a:t>
            </a:r>
            <a:r>
              <a:rPr dirty="0" err="1"/>
              <a:t>pojazdów</a:t>
            </a:r>
            <a:r>
              <a:rPr dirty="0"/>
              <a:t> </a:t>
            </a:r>
            <a:r>
              <a:rPr dirty="0" err="1"/>
              <a:t>przejeżdżająca</a:t>
            </a:r>
            <a:r>
              <a:rPr dirty="0"/>
              <a:t> </a:t>
            </a:r>
            <a:r>
              <a:rPr dirty="0" err="1"/>
              <a:t>przeprawą</a:t>
            </a:r>
            <a:r>
              <a:rPr dirty="0"/>
              <a:t> </a:t>
            </a:r>
            <a:r>
              <a:rPr dirty="0" err="1"/>
              <a:t>tunelową</a:t>
            </a:r>
            <a:r>
              <a:rPr dirty="0"/>
              <a:t> po 20 </a:t>
            </a:r>
            <a:r>
              <a:rPr dirty="0" err="1"/>
              <a:t>latach</a:t>
            </a:r>
            <a:r>
              <a:rPr dirty="0"/>
              <a:t> od </a:t>
            </a:r>
            <a:r>
              <a:rPr dirty="0" err="1"/>
              <a:t>jej</a:t>
            </a:r>
            <a:r>
              <a:rPr dirty="0"/>
              <a:t> </a:t>
            </a:r>
            <a:r>
              <a:rPr dirty="0" err="1"/>
              <a:t>oddania</a:t>
            </a:r>
            <a:r>
              <a:rPr dirty="0"/>
              <a:t> </a:t>
            </a:r>
            <a:r>
              <a:rPr dirty="0" err="1"/>
              <a:t>wynosić</a:t>
            </a:r>
            <a:r>
              <a:rPr dirty="0"/>
              <a:t> </a:t>
            </a:r>
            <a:r>
              <a:rPr dirty="0" err="1"/>
              <a:t>będzie</a:t>
            </a:r>
            <a:r>
              <a:rPr dirty="0"/>
              <a:t> </a:t>
            </a:r>
            <a:r>
              <a:rPr dirty="0" err="1"/>
              <a:t>ponad</a:t>
            </a:r>
            <a:r>
              <a:rPr dirty="0"/>
              <a:t> 14000 </a:t>
            </a:r>
            <a:r>
              <a:rPr dirty="0" err="1"/>
              <a:t>pojazdów</a:t>
            </a:r>
            <a:r>
              <a:rPr dirty="0"/>
              <a:t> na </a:t>
            </a:r>
            <a:r>
              <a:rPr dirty="0" err="1"/>
              <a:t>dobę</a:t>
            </a:r>
            <a:r>
              <a:rPr dirty="0"/>
              <a:t> (w </a:t>
            </a:r>
            <a:r>
              <a:rPr dirty="0" err="1"/>
              <a:t>godzinie</a:t>
            </a:r>
            <a:r>
              <a:rPr dirty="0"/>
              <a:t> </a:t>
            </a:r>
            <a:r>
              <a:rPr dirty="0" err="1"/>
              <a:t>szczytu</a:t>
            </a:r>
            <a:r>
              <a:rPr dirty="0"/>
              <a:t> </a:t>
            </a:r>
            <a:r>
              <a:rPr dirty="0" err="1"/>
              <a:t>popołudniowego</a:t>
            </a:r>
            <a:r>
              <a:rPr dirty="0"/>
              <a:t> </a:t>
            </a:r>
            <a:r>
              <a:rPr dirty="0" err="1"/>
              <a:t>ponad</a:t>
            </a:r>
            <a:r>
              <a:rPr dirty="0"/>
              <a:t> 2000 </a:t>
            </a:r>
            <a:r>
              <a:rPr dirty="0" err="1"/>
              <a:t>pojazdów</a:t>
            </a:r>
            <a:r>
              <a:rPr dirty="0"/>
              <a:t> na </a:t>
            </a:r>
            <a:r>
              <a:rPr dirty="0" err="1"/>
              <a:t>godzinę</a:t>
            </a:r>
            <a:r>
              <a:rPr dirty="0"/>
              <a:t>), to </a:t>
            </a:r>
            <a:r>
              <a:rPr dirty="0" err="1"/>
              <a:t>dzięki</a:t>
            </a:r>
            <a:r>
              <a:rPr dirty="0"/>
              <a:t> </a:t>
            </a:r>
            <a:r>
              <a:rPr dirty="0" err="1"/>
              <a:t>przeprowadzonym</a:t>
            </a:r>
            <a:r>
              <a:rPr dirty="0"/>
              <a:t> </a:t>
            </a:r>
            <a:r>
              <a:rPr dirty="0" err="1"/>
              <a:t>inwestycjom</a:t>
            </a:r>
            <a:r>
              <a:rPr dirty="0"/>
              <a:t> na </a:t>
            </a:r>
            <a:r>
              <a:rPr dirty="0" err="1"/>
              <a:t>ulicach</a:t>
            </a:r>
            <a:r>
              <a:rPr dirty="0"/>
              <a:t> </a:t>
            </a:r>
            <a:r>
              <a:rPr dirty="0" err="1"/>
              <a:t>podstawowego</a:t>
            </a:r>
            <a:r>
              <a:rPr dirty="0"/>
              <a:t> </a:t>
            </a:r>
            <a:r>
              <a:rPr dirty="0" err="1"/>
              <a:t>układu</a:t>
            </a:r>
            <a:r>
              <a:rPr dirty="0"/>
              <a:t> </a:t>
            </a:r>
            <a:r>
              <a:rPr dirty="0" err="1"/>
              <a:t>drogowego</a:t>
            </a:r>
            <a:r>
              <a:rPr dirty="0"/>
              <a:t> </a:t>
            </a:r>
            <a:r>
              <a:rPr dirty="0" err="1"/>
              <a:t>prognozuje</a:t>
            </a:r>
            <a:r>
              <a:rPr dirty="0"/>
              <a:t> </a:t>
            </a:r>
            <a:r>
              <a:rPr dirty="0" err="1"/>
              <a:t>się</a:t>
            </a:r>
            <a:r>
              <a:rPr dirty="0"/>
              <a:t> </a:t>
            </a:r>
            <a:r>
              <a:rPr dirty="0" err="1"/>
              <a:t>znaczne</a:t>
            </a:r>
            <a:r>
              <a:rPr dirty="0"/>
              <a:t> </a:t>
            </a:r>
            <a:r>
              <a:rPr dirty="0" err="1"/>
              <a:t>odciążenie</a:t>
            </a:r>
            <a:r>
              <a:rPr dirty="0"/>
              <a:t> </a:t>
            </a:r>
            <a:r>
              <a:rPr dirty="0" err="1"/>
              <a:t>ulicy</a:t>
            </a:r>
            <a:r>
              <a:rPr dirty="0"/>
              <a:t> </a:t>
            </a:r>
            <a:r>
              <a:rPr dirty="0" err="1"/>
              <a:t>Grunwaldzkiej</a:t>
            </a:r>
            <a:r>
              <a:rPr dirty="0"/>
              <a:t> na </a:t>
            </a:r>
            <a:r>
              <a:rPr dirty="0" err="1"/>
              <a:t>odcinku</a:t>
            </a:r>
            <a:r>
              <a:rPr dirty="0"/>
              <a:t> </a:t>
            </a:r>
            <a:r>
              <a:rPr dirty="0" err="1"/>
              <a:t>pomiędzy</a:t>
            </a:r>
            <a:r>
              <a:rPr dirty="0"/>
              <a:t> </a:t>
            </a:r>
            <a:r>
              <a:rPr dirty="0" err="1"/>
              <a:t>Nowokarsiborską</a:t>
            </a:r>
            <a:r>
              <a:rPr dirty="0"/>
              <a:t> </a:t>
            </a:r>
            <a:r>
              <a:rPr dirty="0" err="1"/>
              <a:t>i</a:t>
            </a:r>
            <a:r>
              <a:rPr dirty="0"/>
              <a:t> 11 </a:t>
            </a:r>
            <a:r>
              <a:rPr dirty="0" err="1"/>
              <a:t>Listopada</a:t>
            </a:r>
            <a:r>
              <a:rPr dirty="0"/>
              <a:t> (</a:t>
            </a:r>
            <a:r>
              <a:rPr dirty="0" err="1"/>
              <a:t>natężenie</a:t>
            </a:r>
            <a:r>
              <a:rPr dirty="0"/>
              <a:t> </a:t>
            </a:r>
            <a:r>
              <a:rPr dirty="0" err="1"/>
              <a:t>ruchu</a:t>
            </a:r>
            <a:r>
              <a:rPr dirty="0"/>
              <a:t> </a:t>
            </a:r>
            <a:r>
              <a:rPr dirty="0" err="1"/>
              <a:t>nie</a:t>
            </a:r>
            <a:r>
              <a:rPr dirty="0"/>
              <a:t> </a:t>
            </a:r>
            <a:r>
              <a:rPr dirty="0" err="1"/>
              <a:t>przekroczy</a:t>
            </a:r>
            <a:r>
              <a:rPr dirty="0"/>
              <a:t> 12 </a:t>
            </a:r>
            <a:r>
              <a:rPr dirty="0" err="1"/>
              <a:t>tysięcy</a:t>
            </a:r>
            <a:r>
              <a:rPr dirty="0"/>
              <a:t> </a:t>
            </a:r>
            <a:r>
              <a:rPr dirty="0" err="1"/>
              <a:t>pojazdów</a:t>
            </a:r>
            <a:r>
              <a:rPr dirty="0"/>
              <a:t>, co w </a:t>
            </a:r>
            <a:r>
              <a:rPr dirty="0" err="1"/>
              <a:t>godzinie</a:t>
            </a:r>
            <a:r>
              <a:rPr dirty="0"/>
              <a:t> </a:t>
            </a:r>
            <a:r>
              <a:rPr dirty="0" err="1"/>
              <a:t>szczytu</a:t>
            </a:r>
            <a:r>
              <a:rPr dirty="0"/>
              <a:t> </a:t>
            </a:r>
            <a:r>
              <a:rPr dirty="0" err="1"/>
              <a:t>popołudniowego</a:t>
            </a:r>
            <a:r>
              <a:rPr dirty="0"/>
              <a:t> </a:t>
            </a:r>
            <a:r>
              <a:rPr dirty="0" err="1"/>
              <a:t>powoduje</a:t>
            </a:r>
            <a:r>
              <a:rPr dirty="0"/>
              <a:t> </a:t>
            </a:r>
            <a:r>
              <a:rPr dirty="0" err="1"/>
              <a:t>ruch</a:t>
            </a:r>
            <a:r>
              <a:rPr dirty="0"/>
              <a:t> do 800 </a:t>
            </a:r>
            <a:r>
              <a:rPr dirty="0" err="1"/>
              <a:t>pojazdów</a:t>
            </a:r>
            <a:r>
              <a:rPr dirty="0"/>
              <a:t>).</a:t>
            </a:r>
          </a:p>
          <a:p>
            <a:pPr algn="just" defTabSz="457200">
              <a:spcBef>
                <a:spcPts val="1800"/>
              </a:spcBef>
              <a:defRPr sz="2500" b="0">
                <a:latin typeface="Sora Regular Regular"/>
                <a:ea typeface="Sora Regular Regular"/>
                <a:cs typeface="Sora Regular Regular"/>
                <a:sym typeface="Sora Regular Regular"/>
              </a:defRPr>
            </a:pPr>
            <a:r>
              <a:rPr dirty="0"/>
              <a:t>Na </a:t>
            </a:r>
            <a:r>
              <a:rPr dirty="0" err="1"/>
              <a:t>ulicy</a:t>
            </a:r>
            <a:r>
              <a:rPr dirty="0"/>
              <a:t> 11 </a:t>
            </a:r>
            <a:r>
              <a:rPr dirty="0" err="1"/>
              <a:t>Listopada</a:t>
            </a:r>
            <a:r>
              <a:rPr dirty="0"/>
              <a:t> </a:t>
            </a:r>
            <a:r>
              <a:rPr dirty="0" err="1"/>
              <a:t>i</a:t>
            </a:r>
            <a:r>
              <a:rPr dirty="0"/>
              <a:t> na </a:t>
            </a:r>
            <a:r>
              <a:rPr dirty="0" err="1"/>
              <a:t>ulicy</a:t>
            </a:r>
            <a:r>
              <a:rPr dirty="0"/>
              <a:t> </a:t>
            </a:r>
            <a:r>
              <a:rPr dirty="0" err="1"/>
              <a:t>Wojska</a:t>
            </a:r>
            <a:r>
              <a:rPr dirty="0"/>
              <a:t> </a:t>
            </a:r>
            <a:r>
              <a:rPr dirty="0" err="1"/>
              <a:t>Polskiego</a:t>
            </a:r>
            <a:r>
              <a:rPr dirty="0"/>
              <a:t> </a:t>
            </a:r>
            <a:r>
              <a:rPr dirty="0" err="1"/>
              <a:t>prognozuje</a:t>
            </a:r>
            <a:r>
              <a:rPr dirty="0"/>
              <a:t> </a:t>
            </a:r>
            <a:r>
              <a:rPr dirty="0" err="1"/>
              <a:t>się</a:t>
            </a:r>
            <a:r>
              <a:rPr dirty="0"/>
              <a:t> </a:t>
            </a:r>
            <a:r>
              <a:rPr dirty="0" err="1"/>
              <a:t>wzrost</a:t>
            </a:r>
            <a:r>
              <a:rPr dirty="0"/>
              <a:t> </a:t>
            </a:r>
            <a:r>
              <a:rPr dirty="0" err="1"/>
              <a:t>natężenia</a:t>
            </a:r>
            <a:r>
              <a:rPr dirty="0"/>
              <a:t> </a:t>
            </a:r>
            <a:r>
              <a:rPr dirty="0" err="1"/>
              <a:t>ruchu</a:t>
            </a:r>
            <a:r>
              <a:rPr dirty="0"/>
              <a:t> do ok. 20 </a:t>
            </a:r>
            <a:r>
              <a:rPr dirty="0" err="1"/>
              <a:t>tysięcy</a:t>
            </a:r>
            <a:r>
              <a:rPr dirty="0"/>
              <a:t> </a:t>
            </a:r>
            <a:r>
              <a:rPr dirty="0" err="1"/>
              <a:t>pojazdów</a:t>
            </a:r>
            <a:r>
              <a:rPr dirty="0"/>
              <a:t>, co w </a:t>
            </a:r>
            <a:r>
              <a:rPr dirty="0" err="1"/>
              <a:t>godzinie</a:t>
            </a:r>
            <a:r>
              <a:rPr dirty="0"/>
              <a:t> </a:t>
            </a:r>
            <a:r>
              <a:rPr dirty="0" err="1"/>
              <a:t>szczytu</a:t>
            </a:r>
            <a:r>
              <a:rPr dirty="0"/>
              <a:t> </a:t>
            </a:r>
            <a:r>
              <a:rPr dirty="0" err="1"/>
              <a:t>popołudniowego</a:t>
            </a:r>
            <a:r>
              <a:rPr dirty="0"/>
              <a:t> </a:t>
            </a:r>
            <a:r>
              <a:rPr dirty="0" err="1"/>
              <a:t>spowoduje</a:t>
            </a:r>
            <a:r>
              <a:rPr dirty="0"/>
              <a:t> </a:t>
            </a:r>
            <a:r>
              <a:rPr dirty="0" err="1"/>
              <a:t>ruch</a:t>
            </a:r>
            <a:r>
              <a:rPr dirty="0"/>
              <a:t> na </a:t>
            </a:r>
            <a:r>
              <a:rPr dirty="0" err="1"/>
              <a:t>poziomie</a:t>
            </a:r>
            <a:r>
              <a:rPr dirty="0"/>
              <a:t> 1400 </a:t>
            </a:r>
            <a:r>
              <a:rPr dirty="0" err="1"/>
              <a:t>pojazdów</a:t>
            </a:r>
            <a:r>
              <a:rPr dirty="0"/>
              <a:t>.</a:t>
            </a:r>
          </a:p>
          <a:p>
            <a:pPr algn="just" defTabSz="457200">
              <a:spcBef>
                <a:spcPts val="1800"/>
              </a:spcBef>
              <a:defRPr sz="2500" b="0">
                <a:latin typeface="Sora Regular Regular"/>
                <a:ea typeface="Sora Regular Regular"/>
                <a:cs typeface="Sora Regular Regular"/>
                <a:sym typeface="Sora Regular Regular"/>
              </a:defRPr>
            </a:pPr>
            <a:r>
              <a:rPr dirty="0"/>
              <a:t>W </a:t>
            </a:r>
            <a:r>
              <a:rPr dirty="0" err="1"/>
              <a:t>wyniku</a:t>
            </a:r>
            <a:r>
              <a:rPr dirty="0"/>
              <a:t> </a:t>
            </a:r>
            <a:r>
              <a:rPr dirty="0" err="1"/>
              <a:t>wybudowania</a:t>
            </a:r>
            <a:r>
              <a:rPr dirty="0"/>
              <a:t> </a:t>
            </a:r>
            <a:r>
              <a:rPr dirty="0" err="1"/>
              <a:t>obwodnicy</a:t>
            </a:r>
            <a:r>
              <a:rPr dirty="0"/>
              <a:t> </a:t>
            </a:r>
            <a:r>
              <a:rPr dirty="0" err="1"/>
              <a:t>wschodniej</a:t>
            </a:r>
            <a:r>
              <a:rPr dirty="0"/>
              <a:t> </a:t>
            </a:r>
            <a:r>
              <a:rPr dirty="0" err="1"/>
              <a:t>oraz</a:t>
            </a:r>
            <a:r>
              <a:rPr dirty="0"/>
              <a:t> </a:t>
            </a:r>
            <a:r>
              <a:rPr dirty="0" err="1"/>
              <a:t>rozbudowy</a:t>
            </a:r>
            <a:r>
              <a:rPr dirty="0"/>
              <a:t> </a:t>
            </a:r>
            <a:r>
              <a:rPr dirty="0" err="1"/>
              <a:t>ulicy</a:t>
            </a:r>
            <a:r>
              <a:rPr dirty="0"/>
              <a:t> </a:t>
            </a:r>
            <a:r>
              <a:rPr dirty="0" err="1"/>
              <a:t>Karsiborskiej</a:t>
            </a:r>
            <a:r>
              <a:rPr dirty="0"/>
              <a:t>, </a:t>
            </a:r>
            <a:r>
              <a:rPr dirty="0" err="1"/>
              <a:t>prognozowany</a:t>
            </a:r>
            <a:r>
              <a:rPr dirty="0"/>
              <a:t> </a:t>
            </a:r>
            <a:r>
              <a:rPr dirty="0" err="1"/>
              <a:t>ruch</a:t>
            </a:r>
            <a:r>
              <a:rPr dirty="0"/>
              <a:t> na </a:t>
            </a:r>
            <a:r>
              <a:rPr dirty="0" err="1"/>
              <a:t>ulicy</a:t>
            </a:r>
            <a:r>
              <a:rPr dirty="0"/>
              <a:t> </a:t>
            </a:r>
            <a:r>
              <a:rPr dirty="0" err="1"/>
              <a:t>Grunwaldzkiej</a:t>
            </a:r>
            <a:r>
              <a:rPr dirty="0"/>
              <a:t> w </a:t>
            </a:r>
            <a:r>
              <a:rPr dirty="0" err="1"/>
              <a:t>kierunku</a:t>
            </a:r>
            <a:r>
              <a:rPr dirty="0"/>
              <a:t> centrum </a:t>
            </a:r>
            <a:r>
              <a:rPr dirty="0" err="1"/>
              <a:t>ulegnie</a:t>
            </a:r>
            <a:r>
              <a:rPr dirty="0"/>
              <a:t> </a:t>
            </a:r>
            <a:r>
              <a:rPr dirty="0" err="1"/>
              <a:t>zmniejszeniu</a:t>
            </a:r>
            <a:r>
              <a:rPr dirty="0"/>
              <a:t> o </a:t>
            </a:r>
            <a:r>
              <a:rPr dirty="0" err="1"/>
              <a:t>około</a:t>
            </a:r>
            <a:r>
              <a:rPr dirty="0"/>
              <a:t> 8 </a:t>
            </a:r>
            <a:r>
              <a:rPr dirty="0" err="1"/>
              <a:t>tysięcy</a:t>
            </a:r>
            <a:r>
              <a:rPr dirty="0"/>
              <a:t> </a:t>
            </a:r>
            <a:r>
              <a:rPr dirty="0" err="1"/>
              <a:t>pojazdów</a:t>
            </a:r>
            <a:r>
              <a:rPr dirty="0"/>
              <a:t> na </a:t>
            </a:r>
            <a:r>
              <a:rPr dirty="0" err="1"/>
              <a:t>dobę</a:t>
            </a:r>
            <a:r>
              <a:rPr dirty="0"/>
              <a:t> w </a:t>
            </a:r>
            <a:r>
              <a:rPr dirty="0" err="1"/>
              <a:t>prognozie</a:t>
            </a:r>
            <a:r>
              <a:rPr dirty="0"/>
              <a:t> 20 </a:t>
            </a:r>
            <a:r>
              <a:rPr dirty="0" err="1"/>
              <a:t>lat</a:t>
            </a:r>
            <a:r>
              <a:rPr dirty="0"/>
              <a:t> po </a:t>
            </a:r>
            <a:r>
              <a:rPr dirty="0" err="1"/>
              <a:t>wybudowaniu</a:t>
            </a:r>
            <a:r>
              <a:rPr dirty="0"/>
              <a:t> tunelu. </a:t>
            </a:r>
          </a:p>
          <a:p>
            <a:pPr algn="just" defTabSz="457200">
              <a:spcBef>
                <a:spcPts val="1800"/>
              </a:spcBef>
              <a:defRPr sz="2500" b="0">
                <a:latin typeface="Sora Regular Regular"/>
                <a:ea typeface="Sora Regular Regular"/>
                <a:cs typeface="Sora Regular Regular"/>
                <a:sym typeface="Sora Regular Regular"/>
              </a:defRPr>
            </a:pPr>
            <a:r>
              <a:rPr dirty="0"/>
              <a:t>Z </a:t>
            </a:r>
            <a:r>
              <a:rPr dirty="0" err="1"/>
              <a:t>prognoz</a:t>
            </a:r>
            <a:r>
              <a:rPr dirty="0"/>
              <a:t> </a:t>
            </a:r>
            <a:r>
              <a:rPr dirty="0" err="1"/>
              <a:t>ruchu</a:t>
            </a:r>
            <a:r>
              <a:rPr dirty="0"/>
              <a:t> </a:t>
            </a:r>
            <a:r>
              <a:rPr dirty="0" err="1"/>
              <a:t>wynika</a:t>
            </a:r>
            <a:r>
              <a:rPr dirty="0"/>
              <a:t>, że </a:t>
            </a:r>
            <a:r>
              <a:rPr dirty="0" err="1"/>
              <a:t>za</a:t>
            </a:r>
            <a:r>
              <a:rPr dirty="0"/>
              <a:t> 20 </a:t>
            </a:r>
            <a:r>
              <a:rPr dirty="0" err="1"/>
              <a:t>lat</a:t>
            </a:r>
            <a:r>
              <a:rPr dirty="0"/>
              <a:t> </a:t>
            </a:r>
            <a:r>
              <a:rPr dirty="0" err="1"/>
              <a:t>odcinkiem</a:t>
            </a:r>
            <a:r>
              <a:rPr dirty="0"/>
              <a:t> </a:t>
            </a:r>
            <a:r>
              <a:rPr dirty="0" err="1"/>
              <a:t>sieci</a:t>
            </a:r>
            <a:r>
              <a:rPr dirty="0"/>
              <a:t> </a:t>
            </a:r>
            <a:r>
              <a:rPr dirty="0" err="1"/>
              <a:t>drogowej</a:t>
            </a:r>
            <a:r>
              <a:rPr dirty="0"/>
              <a:t> </a:t>
            </a:r>
            <a:r>
              <a:rPr dirty="0" err="1"/>
              <a:t>najbardziej</a:t>
            </a:r>
            <a:r>
              <a:rPr dirty="0"/>
              <a:t> </a:t>
            </a:r>
            <a:r>
              <a:rPr dirty="0" err="1"/>
              <a:t>obciążonym</a:t>
            </a:r>
            <a:r>
              <a:rPr dirty="0"/>
              <a:t> w </a:t>
            </a:r>
            <a:r>
              <a:rPr dirty="0" err="1"/>
              <a:t>mieście</a:t>
            </a:r>
            <a:r>
              <a:rPr dirty="0"/>
              <a:t> (</a:t>
            </a:r>
            <a:r>
              <a:rPr dirty="0" err="1"/>
              <a:t>oczywiście</a:t>
            </a:r>
            <a:r>
              <a:rPr dirty="0"/>
              <a:t> </a:t>
            </a:r>
            <a:r>
              <a:rPr dirty="0" err="1"/>
              <a:t>poza</a:t>
            </a:r>
            <a:r>
              <a:rPr dirty="0"/>
              <a:t> </a:t>
            </a:r>
            <a:r>
              <a:rPr dirty="0" err="1"/>
              <a:t>drogą</a:t>
            </a:r>
            <a:r>
              <a:rPr dirty="0"/>
              <a:t> </a:t>
            </a:r>
            <a:r>
              <a:rPr dirty="0" err="1"/>
              <a:t>ekspresową</a:t>
            </a:r>
            <a:r>
              <a:rPr dirty="0"/>
              <a:t> S3) </a:t>
            </a:r>
            <a:r>
              <a:rPr dirty="0" err="1"/>
              <a:t>może</a:t>
            </a:r>
            <a:r>
              <a:rPr dirty="0"/>
              <a:t> </a:t>
            </a:r>
            <a:r>
              <a:rPr dirty="0" err="1"/>
              <a:t>być</a:t>
            </a:r>
            <a:r>
              <a:rPr dirty="0"/>
              <a:t> </a:t>
            </a:r>
            <a:r>
              <a:rPr dirty="0" err="1"/>
              <a:t>odcinek</a:t>
            </a:r>
            <a:r>
              <a:rPr dirty="0"/>
              <a:t> </a:t>
            </a:r>
            <a:r>
              <a:rPr dirty="0" err="1"/>
              <a:t>drogi</a:t>
            </a:r>
            <a:r>
              <a:rPr dirty="0"/>
              <a:t> </a:t>
            </a:r>
            <a:r>
              <a:rPr dirty="0" err="1"/>
              <a:t>krajowej</a:t>
            </a:r>
            <a:r>
              <a:rPr dirty="0"/>
              <a:t> </a:t>
            </a:r>
            <a:r>
              <a:rPr dirty="0" err="1"/>
              <a:t>nr</a:t>
            </a:r>
            <a:r>
              <a:rPr dirty="0"/>
              <a:t> 93, w </a:t>
            </a:r>
            <a:r>
              <a:rPr dirty="0" err="1"/>
              <a:t>ciągu</a:t>
            </a:r>
            <a:r>
              <a:rPr dirty="0"/>
              <a:t> </a:t>
            </a:r>
            <a:r>
              <a:rPr dirty="0" err="1"/>
              <a:t>którego</a:t>
            </a:r>
            <a:r>
              <a:rPr dirty="0"/>
              <a:t> </a:t>
            </a:r>
            <a:r>
              <a:rPr dirty="0" err="1"/>
              <a:t>budowany</a:t>
            </a:r>
            <a:r>
              <a:rPr dirty="0"/>
              <a:t> jest </a:t>
            </a:r>
            <a:r>
              <a:rPr dirty="0" err="1"/>
              <a:t>tunel</a:t>
            </a:r>
            <a:r>
              <a:rPr dirty="0"/>
              <a:t> </a:t>
            </a:r>
            <a:r>
              <a:rPr dirty="0" err="1"/>
              <a:t>łączący</a:t>
            </a:r>
            <a:r>
              <a:rPr dirty="0"/>
              <a:t> </a:t>
            </a:r>
            <a:r>
              <a:rPr dirty="0" err="1"/>
              <a:t>wyspy</a:t>
            </a:r>
            <a:r>
              <a:rPr dirty="0"/>
              <a:t> </a:t>
            </a:r>
            <a:r>
              <a:rPr dirty="0" err="1"/>
              <a:t>Uznam</a:t>
            </a:r>
            <a:r>
              <a:rPr dirty="0"/>
              <a:t> </a:t>
            </a:r>
            <a:r>
              <a:rPr dirty="0" err="1"/>
              <a:t>i</a:t>
            </a:r>
            <a:r>
              <a:rPr dirty="0"/>
              <a:t> </a:t>
            </a:r>
            <a:r>
              <a:rPr dirty="0" err="1"/>
              <a:t>Wolin</a:t>
            </a:r>
            <a:r>
              <a:rPr dirty="0"/>
              <a:t>.</a:t>
            </a:r>
          </a:p>
          <a:p>
            <a:pPr algn="just" defTabSz="457200">
              <a:spcBef>
                <a:spcPts val="1800"/>
              </a:spcBef>
              <a:defRPr sz="2500" b="0">
                <a:latin typeface="Sora Regular Regular"/>
                <a:ea typeface="Sora Regular Regular"/>
                <a:cs typeface="Sora Regular Regular"/>
                <a:sym typeface="Sora Regular Regular"/>
              </a:defRPr>
            </a:pPr>
            <a:r>
              <a:rPr dirty="0" err="1"/>
              <a:t>Przygotowując</a:t>
            </a:r>
            <a:r>
              <a:rPr dirty="0"/>
              <a:t> </a:t>
            </a:r>
            <a:r>
              <a:rPr dirty="0" err="1"/>
              <a:t>i</a:t>
            </a:r>
            <a:r>
              <a:rPr dirty="0"/>
              <a:t> </a:t>
            </a:r>
            <a:r>
              <a:rPr dirty="0" err="1"/>
              <a:t>planując</a:t>
            </a:r>
            <a:r>
              <a:rPr dirty="0"/>
              <a:t> </a:t>
            </a:r>
            <a:r>
              <a:rPr dirty="0" err="1"/>
              <a:t>modernizację</a:t>
            </a:r>
            <a:r>
              <a:rPr dirty="0"/>
              <a:t> </a:t>
            </a:r>
            <a:r>
              <a:rPr dirty="0" err="1"/>
              <a:t>i</a:t>
            </a:r>
            <a:r>
              <a:rPr dirty="0"/>
              <a:t> </a:t>
            </a:r>
            <a:r>
              <a:rPr dirty="0" err="1"/>
              <a:t>rozwój</a:t>
            </a:r>
            <a:r>
              <a:rPr dirty="0"/>
              <a:t> </a:t>
            </a:r>
            <a:r>
              <a:rPr dirty="0" err="1"/>
              <a:t>sieci</a:t>
            </a:r>
            <a:r>
              <a:rPr dirty="0"/>
              <a:t> </a:t>
            </a:r>
            <a:r>
              <a:rPr dirty="0" err="1"/>
              <a:t>drogowej</a:t>
            </a:r>
            <a:r>
              <a:rPr dirty="0"/>
              <a:t> stale </a:t>
            </a:r>
            <a:r>
              <a:rPr dirty="0" err="1"/>
              <a:t>pracujemy</a:t>
            </a:r>
            <a:r>
              <a:rPr dirty="0"/>
              <a:t> </a:t>
            </a:r>
            <a:r>
              <a:rPr dirty="0" err="1"/>
              <a:t>nad</a:t>
            </a:r>
            <a:r>
              <a:rPr dirty="0"/>
              <a:t> </a:t>
            </a:r>
            <a:r>
              <a:rPr dirty="0" err="1"/>
              <a:t>niwelowaniem</a:t>
            </a:r>
            <a:r>
              <a:rPr dirty="0"/>
              <a:t> </a:t>
            </a:r>
            <a:r>
              <a:rPr dirty="0" err="1"/>
              <a:t>negatywnych</a:t>
            </a:r>
            <a:r>
              <a:rPr dirty="0"/>
              <a:t> </a:t>
            </a:r>
            <a:r>
              <a:rPr dirty="0" err="1"/>
              <a:t>oddziaływań</a:t>
            </a:r>
            <a:r>
              <a:rPr dirty="0"/>
              <a:t> </a:t>
            </a:r>
            <a:r>
              <a:rPr dirty="0" err="1"/>
              <a:t>spowodowanych</a:t>
            </a:r>
            <a:r>
              <a:rPr dirty="0"/>
              <a:t> </a:t>
            </a:r>
            <a:r>
              <a:rPr dirty="0" err="1"/>
              <a:t>przez</a:t>
            </a:r>
            <a:r>
              <a:rPr dirty="0"/>
              <a:t> </a:t>
            </a:r>
            <a:r>
              <a:rPr dirty="0" err="1"/>
              <a:t>wzrastający</a:t>
            </a:r>
            <a:r>
              <a:rPr dirty="0"/>
              <a:t> </a:t>
            </a:r>
            <a:r>
              <a:rPr dirty="0" err="1"/>
              <a:t>ruch</a:t>
            </a:r>
            <a:r>
              <a:rPr dirty="0"/>
              <a:t> </a:t>
            </a:r>
            <a:r>
              <a:rPr dirty="0" err="1"/>
              <a:t>drogowy</a:t>
            </a:r>
            <a:r>
              <a:rPr dirty="0"/>
              <a:t>. W </a:t>
            </a:r>
            <a:r>
              <a:rPr dirty="0" err="1"/>
              <a:t>tym</a:t>
            </a:r>
            <a:r>
              <a:rPr dirty="0"/>
              <a:t> </a:t>
            </a:r>
            <a:r>
              <a:rPr dirty="0" err="1"/>
              <a:t>celu</a:t>
            </a:r>
            <a:r>
              <a:rPr dirty="0"/>
              <a:t> </a:t>
            </a:r>
            <a:r>
              <a:rPr dirty="0" err="1"/>
              <a:t>planowane</a:t>
            </a:r>
            <a:r>
              <a:rPr dirty="0"/>
              <a:t> jest w Świnoujściu </a:t>
            </a:r>
            <a:r>
              <a:rPr dirty="0" err="1"/>
              <a:t>wprowadzenie</a:t>
            </a:r>
            <a:r>
              <a:rPr dirty="0"/>
              <a:t> </a:t>
            </a:r>
            <a:r>
              <a:rPr dirty="0" err="1"/>
              <a:t>dodatkowych</a:t>
            </a:r>
            <a:r>
              <a:rPr dirty="0"/>
              <a:t> </a:t>
            </a:r>
            <a:r>
              <a:rPr dirty="0" err="1"/>
              <a:t>narzędzi</a:t>
            </a:r>
            <a:r>
              <a:rPr dirty="0"/>
              <a:t> </a:t>
            </a:r>
            <a:r>
              <a:rPr dirty="0" err="1"/>
              <a:t>pozwalających</a:t>
            </a:r>
            <a:r>
              <a:rPr dirty="0"/>
              <a:t> </a:t>
            </a:r>
            <a:r>
              <a:rPr dirty="0" err="1"/>
              <a:t>zarządzać</a:t>
            </a:r>
            <a:r>
              <a:rPr dirty="0"/>
              <a:t> </a:t>
            </a:r>
            <a:r>
              <a:rPr dirty="0" err="1"/>
              <a:t>ruchem</a:t>
            </a:r>
            <a:r>
              <a:rPr dirty="0"/>
              <a:t> w </a:t>
            </a:r>
            <a:r>
              <a:rPr dirty="0" err="1"/>
              <a:t>mieście</a:t>
            </a:r>
            <a:r>
              <a:rPr dirty="0"/>
              <a:t>, </a:t>
            </a:r>
            <a:r>
              <a:rPr dirty="0" err="1"/>
              <a:t>takich</a:t>
            </a:r>
            <a:r>
              <a:rPr dirty="0"/>
              <a:t> </a:t>
            </a:r>
            <a:r>
              <a:rPr dirty="0" err="1"/>
              <a:t>jak</a:t>
            </a:r>
            <a:r>
              <a:rPr dirty="0"/>
              <a:t> </a:t>
            </a:r>
            <a:r>
              <a:rPr dirty="0" err="1"/>
              <a:t>inteligentne</a:t>
            </a:r>
            <a:r>
              <a:rPr dirty="0"/>
              <a:t> </a:t>
            </a:r>
            <a:r>
              <a:rPr dirty="0" err="1"/>
              <a:t>systemy</a:t>
            </a:r>
            <a:r>
              <a:rPr dirty="0"/>
              <a:t> </a:t>
            </a:r>
            <a:r>
              <a:rPr dirty="0" err="1"/>
              <a:t>sterowania</a:t>
            </a:r>
            <a:r>
              <a:rPr dirty="0"/>
              <a:t> </a:t>
            </a:r>
            <a:r>
              <a:rPr dirty="0" err="1"/>
              <a:t>ruchem</a:t>
            </a:r>
            <a:r>
              <a:rPr dirty="0"/>
              <a:t> </a:t>
            </a:r>
            <a:r>
              <a:rPr dirty="0" err="1"/>
              <a:t>drogowym</a:t>
            </a:r>
            <a:r>
              <a:rPr dirty="0"/>
              <a:t> (ITS), </a:t>
            </a:r>
            <a:r>
              <a:rPr dirty="0" err="1"/>
              <a:t>systemy</a:t>
            </a:r>
            <a:r>
              <a:rPr dirty="0"/>
              <a:t> </a:t>
            </a:r>
            <a:r>
              <a:rPr dirty="0" err="1"/>
              <a:t>parkingowe</a:t>
            </a:r>
            <a:r>
              <a:rPr dirty="0"/>
              <a:t> </a:t>
            </a:r>
            <a:r>
              <a:rPr dirty="0" err="1"/>
              <a:t>naprowadzające</a:t>
            </a:r>
            <a:r>
              <a:rPr dirty="0"/>
              <a:t> na </a:t>
            </a:r>
            <a:r>
              <a:rPr dirty="0" err="1"/>
              <a:t>wolne</a:t>
            </a:r>
            <a:r>
              <a:rPr dirty="0"/>
              <a:t> </a:t>
            </a:r>
            <a:r>
              <a:rPr dirty="0" err="1"/>
              <a:t>miejsca</a:t>
            </a:r>
            <a:r>
              <a:rPr dirty="0"/>
              <a:t> </a:t>
            </a:r>
            <a:r>
              <a:rPr dirty="0" err="1"/>
              <a:t>czy</a:t>
            </a:r>
            <a:r>
              <a:rPr dirty="0"/>
              <a:t> </a:t>
            </a:r>
            <a:r>
              <a:rPr dirty="0" err="1"/>
              <a:t>systemy</a:t>
            </a:r>
            <a:r>
              <a:rPr dirty="0"/>
              <a:t> </a:t>
            </a:r>
            <a:r>
              <a:rPr dirty="0" err="1"/>
              <a:t>wspierające</a:t>
            </a:r>
            <a:r>
              <a:rPr dirty="0"/>
              <a:t> </a:t>
            </a:r>
            <a:r>
              <a:rPr dirty="0" err="1"/>
              <a:t>komunikację</a:t>
            </a:r>
            <a:r>
              <a:rPr dirty="0"/>
              <a:t> </a:t>
            </a:r>
            <a:r>
              <a:rPr dirty="0" err="1"/>
              <a:t>zbiorową</a:t>
            </a:r>
            <a:r>
              <a:rPr dirty="0"/>
              <a:t>. O </a:t>
            </a:r>
            <a:r>
              <a:rPr dirty="0" err="1"/>
              <a:t>zarządzaniu</a:t>
            </a:r>
            <a:r>
              <a:rPr dirty="0"/>
              <a:t> </a:t>
            </a:r>
            <a:r>
              <a:rPr dirty="0" err="1"/>
              <a:t>ruchem</a:t>
            </a:r>
            <a:r>
              <a:rPr dirty="0"/>
              <a:t>, </a:t>
            </a:r>
            <a:r>
              <a:rPr dirty="0" err="1"/>
              <a:t>zmianie</a:t>
            </a:r>
            <a:r>
              <a:rPr dirty="0"/>
              <a:t> </a:t>
            </a:r>
            <a:r>
              <a:rPr dirty="0" err="1"/>
              <a:t>zachowań</a:t>
            </a:r>
            <a:r>
              <a:rPr dirty="0"/>
              <a:t> komunikacyjnych </a:t>
            </a:r>
            <a:r>
              <a:rPr dirty="0" err="1"/>
              <a:t>i</a:t>
            </a:r>
            <a:r>
              <a:rPr dirty="0"/>
              <a:t> </a:t>
            </a:r>
            <a:r>
              <a:rPr dirty="0" err="1"/>
              <a:t>bezpieczeństwie</a:t>
            </a:r>
            <a:r>
              <a:rPr dirty="0"/>
              <a:t> </a:t>
            </a:r>
            <a:r>
              <a:rPr dirty="0" err="1"/>
              <a:t>użytkowników</a:t>
            </a:r>
            <a:r>
              <a:rPr dirty="0"/>
              <a:t> </a:t>
            </a:r>
            <a:r>
              <a:rPr dirty="0" err="1"/>
              <a:t>dróg</a:t>
            </a:r>
            <a:r>
              <a:rPr dirty="0"/>
              <a:t> </a:t>
            </a:r>
            <a:r>
              <a:rPr dirty="0" err="1"/>
              <a:t>napiszemy</a:t>
            </a:r>
            <a:r>
              <a:rPr dirty="0"/>
              <a:t> w </a:t>
            </a:r>
            <a:r>
              <a:rPr dirty="0" err="1"/>
              <a:t>kolejnym</a:t>
            </a:r>
            <a:r>
              <a:rPr dirty="0"/>
              <a:t> </a:t>
            </a:r>
            <a:r>
              <a:rPr dirty="0" err="1"/>
              <a:t>artykule</a:t>
            </a:r>
            <a:r>
              <a:rPr dirty="0"/>
              <a:t>.</a:t>
            </a:r>
            <a:endParaRPr dirty="0">
              <a:latin typeface="Sora Regular ExtraLight"/>
              <a:ea typeface="Sora Regular ExtraLight"/>
              <a:cs typeface="Sora Regular ExtraLight"/>
              <a:sym typeface="Sora Regular ExtraLight"/>
            </a:endParaRPr>
          </a:p>
          <a:p>
            <a:pPr algn="just" defTabSz="457200">
              <a:defRPr sz="2500" b="0">
                <a:latin typeface="Sora Regular ExtraLight"/>
                <a:ea typeface="Sora Regular ExtraLight"/>
                <a:cs typeface="Sora Regular ExtraLight"/>
                <a:sym typeface="Sora Regular ExtraLight"/>
              </a:defRPr>
            </a:pPr>
            <a:endParaRPr lang="pl-PL" dirty="0" smtClean="0"/>
          </a:p>
          <a:p>
            <a:pPr algn="just" defTabSz="457200">
              <a:defRPr sz="2500" b="0">
                <a:latin typeface="Sora Regular ExtraLight"/>
                <a:ea typeface="Sora Regular ExtraLight"/>
                <a:cs typeface="Sora Regular ExtraLight"/>
                <a:sym typeface="Sora Regular ExtraLight"/>
              </a:defRPr>
            </a:pPr>
            <a:r>
              <a:rPr dirty="0" smtClean="0"/>
              <a:t>Data </a:t>
            </a:r>
            <a:r>
              <a:rPr dirty="0" err="1"/>
              <a:t>publikacji</a:t>
            </a:r>
            <a:r>
              <a:rPr dirty="0"/>
              <a:t>: 27.08.2021 </a:t>
            </a:r>
          </a:p>
        </p:txBody>
      </p:sp>
    </p:spTree>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308" name="Publikacja artykułów…"/>
          <p:cNvSpPr txBox="1">
            <a:spLocks noGrp="1"/>
          </p:cNvSpPr>
          <p:nvPr>
            <p:ph type="title"/>
          </p:nvPr>
        </p:nvSpPr>
        <p:spPr>
          <a:xfrm>
            <a:off x="942082" y="1077359"/>
            <a:ext cx="22606614" cy="2202884"/>
          </a:xfrm>
          <a:prstGeom prst="rect">
            <a:avLst/>
          </a:prstGeom>
        </p:spPr>
        <p:txBody>
          <a:bodyPr/>
          <a:lstStyle/>
          <a:p>
            <a:pPr>
              <a:defRPr sz="7500" b="0" spc="-200">
                <a:solidFill>
                  <a:srgbClr val="ED7052"/>
                </a:solidFill>
                <a:latin typeface="Sora Regular Bold"/>
                <a:ea typeface="Sora Regular Bold"/>
                <a:cs typeface="Sora Regular Bold"/>
                <a:sym typeface="Sora Regular Bold"/>
              </a:defRPr>
            </a:pPr>
            <a:r>
              <a:t>Publikacja artykułów</a:t>
            </a:r>
            <a:endParaRPr spc="-150"/>
          </a:p>
          <a:p>
            <a:pPr>
              <a:defRPr sz="5000" b="0" spc="-100">
                <a:solidFill>
                  <a:srgbClr val="ED7052"/>
                </a:solidFill>
                <a:latin typeface="Sora Regular Bold"/>
                <a:ea typeface="Sora Regular Bold"/>
                <a:cs typeface="Sora Regular Bold"/>
                <a:sym typeface="Sora Regular Bold"/>
              </a:defRPr>
            </a:pPr>
            <a:r>
              <a:t>Przykłady</a:t>
            </a:r>
          </a:p>
        </p:txBody>
      </p:sp>
      <p:sp>
        <p:nvSpPr>
          <p:cNvPr id="309" name="26"/>
          <p:cNvSpPr txBox="1"/>
          <p:nvPr/>
        </p:nvSpPr>
        <p:spPr>
          <a:xfrm>
            <a:off x="23360181" y="12729956"/>
            <a:ext cx="568403"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26</a:t>
            </a:r>
          </a:p>
        </p:txBody>
      </p:sp>
      <p:sp>
        <p:nvSpPr>
          <p:cNvPr id="311" name="cd. na następnej stronie"/>
          <p:cNvSpPr txBox="1">
            <a:spLocks noGrp="1"/>
          </p:cNvSpPr>
          <p:nvPr>
            <p:ph type="body" sz="quarter" idx="1"/>
          </p:nvPr>
        </p:nvSpPr>
        <p:spPr>
          <a:xfrm>
            <a:off x="19142636" y="10868273"/>
            <a:ext cx="4319822" cy="1694274"/>
          </a:xfrm>
          <a:prstGeom prst="rect">
            <a:avLst/>
          </a:prstGeom>
        </p:spPr>
        <p:txBody>
          <a:bodyPr lIns="50800" tIns="50800" rIns="50800" bIns="50800"/>
          <a:lstStyle/>
          <a:p>
            <a:pPr defTabSz="449580">
              <a:spcBef>
                <a:spcPts val="500"/>
              </a:spcBef>
              <a:defRPr sz="2500" b="0">
                <a:uFill>
                  <a:solidFill>
                    <a:srgbClr val="000000"/>
                  </a:solidFill>
                </a:uFill>
                <a:latin typeface="Sora Regular Regular"/>
                <a:ea typeface="Sora Regular Regular"/>
                <a:cs typeface="Sora Regular Regular"/>
                <a:sym typeface="Sora Regular Regular"/>
              </a:defRPr>
            </a:pPr>
            <a:endParaRPr/>
          </a:p>
          <a:p>
            <a:pPr defTabSz="449580">
              <a:spcBef>
                <a:spcPts val="500"/>
              </a:spcBef>
              <a:defRPr sz="2500" b="0">
                <a:uFill>
                  <a:solidFill>
                    <a:srgbClr val="000000"/>
                  </a:solidFill>
                </a:uFill>
                <a:latin typeface="Sora Regular ExtraLight"/>
                <a:ea typeface="Sora Regular ExtraLight"/>
                <a:cs typeface="Sora Regular ExtraLight"/>
                <a:sym typeface="Sora Regular ExtraLight"/>
              </a:defRPr>
            </a:pPr>
            <a:r>
              <a:t>cd. na następnej stronie</a:t>
            </a:r>
          </a:p>
        </p:txBody>
      </p:sp>
      <p:pic>
        <p:nvPicPr>
          <p:cNvPr id="8" name="Obraz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1965" y="3155035"/>
            <a:ext cx="16639100" cy="8450811"/>
          </a:xfrm>
          <a:prstGeom prst="rect">
            <a:avLst/>
          </a:prstGeom>
        </p:spPr>
      </p:pic>
    </p:spTree>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314" name="Publikacja artykułów…"/>
          <p:cNvSpPr txBox="1">
            <a:spLocks noGrp="1"/>
          </p:cNvSpPr>
          <p:nvPr>
            <p:ph type="title"/>
          </p:nvPr>
        </p:nvSpPr>
        <p:spPr>
          <a:xfrm>
            <a:off x="942082" y="1077359"/>
            <a:ext cx="22606614" cy="2202884"/>
          </a:xfrm>
          <a:prstGeom prst="rect">
            <a:avLst/>
          </a:prstGeom>
        </p:spPr>
        <p:txBody>
          <a:bodyPr/>
          <a:lstStyle/>
          <a:p>
            <a:pPr>
              <a:defRPr sz="7500" b="0" spc="-200">
                <a:solidFill>
                  <a:srgbClr val="ED7052"/>
                </a:solidFill>
                <a:latin typeface="Sora Regular Bold"/>
                <a:ea typeface="Sora Regular Bold"/>
                <a:cs typeface="Sora Regular Bold"/>
                <a:sym typeface="Sora Regular Bold"/>
              </a:defRPr>
            </a:pPr>
            <a:r>
              <a:t>Publikacja artykułów</a:t>
            </a:r>
            <a:endParaRPr spc="-150"/>
          </a:p>
          <a:p>
            <a:pPr>
              <a:defRPr sz="5000" b="0" spc="-100">
                <a:solidFill>
                  <a:srgbClr val="ED7052"/>
                </a:solidFill>
                <a:latin typeface="Sora Regular Bold"/>
                <a:ea typeface="Sora Regular Bold"/>
                <a:cs typeface="Sora Regular Bold"/>
                <a:sym typeface="Sora Regular Bold"/>
              </a:defRPr>
            </a:pPr>
            <a:r>
              <a:t>Przykłady</a:t>
            </a:r>
          </a:p>
        </p:txBody>
      </p:sp>
      <p:sp>
        <p:nvSpPr>
          <p:cNvPr id="315" name="27"/>
          <p:cNvSpPr txBox="1"/>
          <p:nvPr/>
        </p:nvSpPr>
        <p:spPr>
          <a:xfrm>
            <a:off x="23375295" y="12729956"/>
            <a:ext cx="538176"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27</a:t>
            </a:r>
          </a:p>
        </p:txBody>
      </p:sp>
      <p:sp>
        <p:nvSpPr>
          <p:cNvPr id="317" name="cd. na następnej stronie"/>
          <p:cNvSpPr txBox="1">
            <a:spLocks noGrp="1"/>
          </p:cNvSpPr>
          <p:nvPr>
            <p:ph type="body" sz="quarter" idx="1"/>
          </p:nvPr>
        </p:nvSpPr>
        <p:spPr>
          <a:xfrm>
            <a:off x="19142636" y="10868273"/>
            <a:ext cx="4319822" cy="1694274"/>
          </a:xfrm>
          <a:prstGeom prst="rect">
            <a:avLst/>
          </a:prstGeom>
        </p:spPr>
        <p:txBody>
          <a:bodyPr lIns="50800" tIns="50800" rIns="50800" bIns="50800"/>
          <a:lstStyle/>
          <a:p>
            <a:pPr defTabSz="449580">
              <a:spcBef>
                <a:spcPts val="500"/>
              </a:spcBef>
              <a:defRPr sz="2500" b="0">
                <a:uFill>
                  <a:solidFill>
                    <a:srgbClr val="000000"/>
                  </a:solidFill>
                </a:uFill>
                <a:latin typeface="Sora Regular Regular"/>
                <a:ea typeface="Sora Regular Regular"/>
                <a:cs typeface="Sora Regular Regular"/>
                <a:sym typeface="Sora Regular Regular"/>
              </a:defRPr>
            </a:pPr>
            <a:endParaRPr/>
          </a:p>
          <a:p>
            <a:pPr defTabSz="449580">
              <a:spcBef>
                <a:spcPts val="500"/>
              </a:spcBef>
              <a:defRPr sz="2500" b="0">
                <a:uFill>
                  <a:solidFill>
                    <a:srgbClr val="000000"/>
                  </a:solidFill>
                </a:uFill>
                <a:latin typeface="Sora Regular ExtraLight"/>
                <a:ea typeface="Sora Regular ExtraLight"/>
                <a:cs typeface="Sora Regular ExtraLight"/>
                <a:sym typeface="Sora Regular ExtraLight"/>
              </a:defRPr>
            </a:pPr>
            <a:r>
              <a:t>cd. na następnej stronie</a:t>
            </a:r>
          </a:p>
        </p:txBody>
      </p:sp>
      <p:pic>
        <p:nvPicPr>
          <p:cNvPr id="7" name="Obraz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4330" y="3155035"/>
            <a:ext cx="16676735" cy="8573903"/>
          </a:xfrm>
          <a:prstGeom prst="rect">
            <a:avLst/>
          </a:prstGeom>
        </p:spPr>
      </p:pic>
    </p:spTree>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325" name="Publikacja artykułów…"/>
          <p:cNvSpPr txBox="1">
            <a:spLocks noGrp="1"/>
          </p:cNvSpPr>
          <p:nvPr>
            <p:ph type="title"/>
          </p:nvPr>
        </p:nvSpPr>
        <p:spPr>
          <a:xfrm>
            <a:off x="942082" y="1077359"/>
            <a:ext cx="22606614" cy="2202884"/>
          </a:xfrm>
          <a:prstGeom prst="rect">
            <a:avLst/>
          </a:prstGeom>
        </p:spPr>
        <p:txBody>
          <a:bodyPr/>
          <a:lstStyle/>
          <a:p>
            <a:pPr>
              <a:defRPr sz="7500" b="0" spc="-200">
                <a:solidFill>
                  <a:srgbClr val="ED7052"/>
                </a:solidFill>
                <a:latin typeface="Sora Regular Bold"/>
                <a:ea typeface="Sora Regular Bold"/>
                <a:cs typeface="Sora Regular Bold"/>
                <a:sym typeface="Sora Regular Bold"/>
              </a:defRPr>
            </a:pPr>
            <a:r>
              <a:t>Publikacja artykułów</a:t>
            </a:r>
            <a:endParaRPr spc="-150"/>
          </a:p>
          <a:p>
            <a:pPr>
              <a:defRPr sz="5000" b="0" spc="-100">
                <a:solidFill>
                  <a:srgbClr val="ED7052"/>
                </a:solidFill>
                <a:latin typeface="Sora Regular Bold"/>
                <a:ea typeface="Sora Regular Bold"/>
                <a:cs typeface="Sora Regular Bold"/>
                <a:sym typeface="Sora Regular Bold"/>
              </a:defRPr>
            </a:pPr>
            <a:r>
              <a:t>Przykłady</a:t>
            </a:r>
          </a:p>
        </p:txBody>
      </p:sp>
      <p:sp>
        <p:nvSpPr>
          <p:cNvPr id="326" name="29"/>
          <p:cNvSpPr txBox="1"/>
          <p:nvPr/>
        </p:nvSpPr>
        <p:spPr>
          <a:xfrm>
            <a:off x="23360181" y="12729956"/>
            <a:ext cx="568403"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29</a:t>
            </a:r>
          </a:p>
        </p:txBody>
      </p:sp>
      <p:sp>
        <p:nvSpPr>
          <p:cNvPr id="327" name="Ruch samochodowy w Świnoujściu – część 2…"/>
          <p:cNvSpPr txBox="1">
            <a:spLocks noGrp="1"/>
          </p:cNvSpPr>
          <p:nvPr>
            <p:ph type="body" idx="1"/>
          </p:nvPr>
        </p:nvSpPr>
        <p:spPr>
          <a:xfrm>
            <a:off x="1032417" y="3220786"/>
            <a:ext cx="22609008" cy="8724622"/>
          </a:xfrm>
          <a:prstGeom prst="rect">
            <a:avLst/>
          </a:prstGeom>
        </p:spPr>
        <p:txBody>
          <a:bodyPr lIns="50800" tIns="50800" rIns="50800" bIns="50800" numCol="2" spcCol="1130449"/>
          <a:lstStyle/>
          <a:p>
            <a:pPr defTabSz="457200">
              <a:spcBef>
                <a:spcPts val="1800"/>
              </a:spcBef>
              <a:defRPr sz="5000" b="0">
                <a:latin typeface="Sora Regular Bold"/>
                <a:ea typeface="Sora Regular Bold"/>
                <a:cs typeface="Sora Regular Bold"/>
                <a:sym typeface="Sora Regular Bold"/>
              </a:defRPr>
            </a:pPr>
            <a:r>
              <a:rPr dirty="0" err="1"/>
              <a:t>Ruch</a:t>
            </a:r>
            <a:r>
              <a:rPr dirty="0"/>
              <a:t> </a:t>
            </a:r>
            <a:r>
              <a:rPr dirty="0" err="1"/>
              <a:t>samochodowy</a:t>
            </a:r>
            <a:r>
              <a:rPr dirty="0"/>
              <a:t> w Świnoujściu – </a:t>
            </a:r>
            <a:r>
              <a:rPr dirty="0" err="1"/>
              <a:t>część</a:t>
            </a:r>
            <a:r>
              <a:rPr dirty="0"/>
              <a:t> 2</a:t>
            </a:r>
            <a:endParaRPr dirty="0">
              <a:latin typeface="Sora Regular Regular"/>
              <a:ea typeface="Sora Regular Regular"/>
              <a:cs typeface="Sora Regular Regular"/>
              <a:sym typeface="Sora Regular Regular"/>
            </a:endParaRPr>
          </a:p>
          <a:p>
            <a:pPr algn="just" defTabSz="457200">
              <a:spcBef>
                <a:spcPts val="1800"/>
              </a:spcBef>
              <a:defRPr sz="2500" b="0">
                <a:latin typeface="Sora Regular Regular"/>
                <a:ea typeface="Sora Regular Regular"/>
                <a:cs typeface="Sora Regular Regular"/>
                <a:sym typeface="Sora Regular Regular"/>
              </a:defRPr>
            </a:pPr>
            <a:r>
              <a:rPr dirty="0" err="1"/>
              <a:t>Planując</a:t>
            </a:r>
            <a:r>
              <a:rPr dirty="0"/>
              <a:t> </a:t>
            </a:r>
            <a:r>
              <a:rPr dirty="0" err="1"/>
              <a:t>modernizację</a:t>
            </a:r>
            <a:r>
              <a:rPr dirty="0"/>
              <a:t> </a:t>
            </a:r>
            <a:r>
              <a:rPr dirty="0" err="1"/>
              <a:t>i</a:t>
            </a:r>
            <a:r>
              <a:rPr dirty="0"/>
              <a:t> </a:t>
            </a:r>
            <a:r>
              <a:rPr dirty="0" err="1"/>
              <a:t>rozwój</a:t>
            </a:r>
            <a:r>
              <a:rPr dirty="0"/>
              <a:t> </a:t>
            </a:r>
            <a:r>
              <a:rPr dirty="0" err="1"/>
              <a:t>sieci</a:t>
            </a:r>
            <a:r>
              <a:rPr dirty="0"/>
              <a:t> </a:t>
            </a:r>
            <a:r>
              <a:rPr dirty="0" err="1"/>
              <a:t>drogowej</a:t>
            </a:r>
            <a:r>
              <a:rPr dirty="0"/>
              <a:t> </a:t>
            </a:r>
            <a:r>
              <a:rPr dirty="0" err="1"/>
              <a:t>należy</a:t>
            </a:r>
            <a:r>
              <a:rPr dirty="0"/>
              <a:t> </a:t>
            </a:r>
            <a:r>
              <a:rPr dirty="0" err="1"/>
              <a:t>mieć</a:t>
            </a:r>
            <a:r>
              <a:rPr dirty="0"/>
              <a:t> na </a:t>
            </a:r>
            <a:r>
              <a:rPr dirty="0" err="1"/>
              <a:t>uwadze</a:t>
            </a:r>
            <a:r>
              <a:rPr dirty="0"/>
              <a:t> </a:t>
            </a:r>
            <a:r>
              <a:rPr dirty="0" err="1"/>
              <a:t>wiele</a:t>
            </a:r>
            <a:r>
              <a:rPr dirty="0"/>
              <a:t> </a:t>
            </a:r>
            <a:r>
              <a:rPr dirty="0" err="1"/>
              <a:t>czynników</a:t>
            </a:r>
            <a:r>
              <a:rPr dirty="0"/>
              <a:t> </a:t>
            </a:r>
            <a:r>
              <a:rPr dirty="0" err="1"/>
              <a:t>wpływających</a:t>
            </a:r>
            <a:r>
              <a:rPr dirty="0"/>
              <a:t> na </a:t>
            </a:r>
            <a:r>
              <a:rPr dirty="0" err="1"/>
              <a:t>ruch</a:t>
            </a:r>
            <a:r>
              <a:rPr dirty="0"/>
              <a:t> </a:t>
            </a:r>
            <a:r>
              <a:rPr dirty="0" err="1"/>
              <a:t>drogowy</a:t>
            </a:r>
            <a:r>
              <a:rPr dirty="0"/>
              <a:t>, </a:t>
            </a:r>
            <a:r>
              <a:rPr dirty="0" err="1"/>
              <a:t>jego</a:t>
            </a:r>
            <a:r>
              <a:rPr dirty="0"/>
              <a:t> </a:t>
            </a:r>
            <a:r>
              <a:rPr dirty="0" err="1"/>
              <a:t>natężenie</a:t>
            </a:r>
            <a:r>
              <a:rPr dirty="0"/>
              <a:t> </a:t>
            </a:r>
            <a:r>
              <a:rPr dirty="0" err="1"/>
              <a:t>oraz</a:t>
            </a:r>
            <a:r>
              <a:rPr dirty="0"/>
              <a:t> </a:t>
            </a:r>
            <a:r>
              <a:rPr dirty="0" err="1"/>
              <a:t>rozkład</a:t>
            </a:r>
            <a:r>
              <a:rPr dirty="0"/>
              <a:t> </a:t>
            </a:r>
            <a:r>
              <a:rPr dirty="0" err="1"/>
              <a:t>przestrzenny</a:t>
            </a:r>
            <a:r>
              <a:rPr dirty="0"/>
              <a:t>. </a:t>
            </a:r>
            <a:r>
              <a:rPr dirty="0" err="1" smtClean="0"/>
              <a:t>Jednym</a:t>
            </a:r>
            <a:r>
              <a:rPr lang="pl-PL" dirty="0" smtClean="0"/>
              <a:t> </a:t>
            </a:r>
            <a:r>
              <a:rPr dirty="0" smtClean="0"/>
              <a:t>z </a:t>
            </a:r>
            <a:r>
              <a:rPr dirty="0" err="1"/>
              <a:t>istotniejszych</a:t>
            </a:r>
            <a:r>
              <a:rPr dirty="0"/>
              <a:t> jest </a:t>
            </a:r>
            <a:r>
              <a:rPr dirty="0" err="1"/>
              <a:t>rosnąca</a:t>
            </a:r>
            <a:r>
              <a:rPr dirty="0"/>
              <a:t> </a:t>
            </a:r>
            <a:r>
              <a:rPr dirty="0" err="1"/>
              <a:t>mobilność</a:t>
            </a:r>
            <a:r>
              <a:rPr dirty="0"/>
              <a:t> </a:t>
            </a:r>
            <a:r>
              <a:rPr dirty="0" err="1"/>
              <a:t>społeczeństwa</a:t>
            </a:r>
            <a:r>
              <a:rPr dirty="0"/>
              <a:t>, </a:t>
            </a:r>
            <a:r>
              <a:rPr dirty="0" err="1"/>
              <a:t>spowodowana</a:t>
            </a:r>
            <a:r>
              <a:rPr dirty="0"/>
              <a:t> </a:t>
            </a:r>
            <a:r>
              <a:rPr dirty="0" err="1"/>
              <a:t>coraz</a:t>
            </a:r>
            <a:r>
              <a:rPr dirty="0"/>
              <a:t> </a:t>
            </a:r>
            <a:r>
              <a:rPr dirty="0" err="1"/>
              <a:t>łatwiejszym</a:t>
            </a:r>
            <a:r>
              <a:rPr dirty="0"/>
              <a:t> </a:t>
            </a:r>
            <a:r>
              <a:rPr dirty="0" err="1"/>
              <a:t>dostępem</a:t>
            </a:r>
            <a:r>
              <a:rPr dirty="0"/>
              <a:t> do </a:t>
            </a:r>
            <a:r>
              <a:rPr dirty="0" err="1"/>
              <a:t>samochodu</a:t>
            </a:r>
            <a:r>
              <a:rPr dirty="0"/>
              <a:t>.</a:t>
            </a:r>
          </a:p>
          <a:p>
            <a:pPr algn="just" defTabSz="457200">
              <a:spcBef>
                <a:spcPts val="1800"/>
              </a:spcBef>
              <a:defRPr sz="2500" b="0">
                <a:latin typeface="Sora Regular Regular"/>
                <a:ea typeface="Sora Regular Regular"/>
                <a:cs typeface="Sora Regular Regular"/>
                <a:sym typeface="Sora Regular Regular"/>
              </a:defRPr>
            </a:pPr>
            <a:r>
              <a:rPr dirty="0" err="1"/>
              <a:t>Wzrastająca</a:t>
            </a:r>
            <a:r>
              <a:rPr dirty="0"/>
              <a:t> </a:t>
            </a:r>
            <a:r>
              <a:rPr dirty="0" err="1"/>
              <a:t>mobilność</a:t>
            </a:r>
            <a:r>
              <a:rPr dirty="0"/>
              <a:t> </a:t>
            </a:r>
            <a:r>
              <a:rPr dirty="0" err="1"/>
              <a:t>może</a:t>
            </a:r>
            <a:r>
              <a:rPr dirty="0"/>
              <a:t> </a:t>
            </a:r>
            <a:r>
              <a:rPr dirty="0" err="1"/>
              <a:t>powodować</a:t>
            </a:r>
            <a:r>
              <a:rPr dirty="0"/>
              <a:t> </a:t>
            </a:r>
            <a:r>
              <a:rPr dirty="0" err="1"/>
              <a:t>negatywne</a:t>
            </a:r>
            <a:r>
              <a:rPr dirty="0"/>
              <a:t> </a:t>
            </a:r>
            <a:r>
              <a:rPr dirty="0" err="1"/>
              <a:t>skutki</a:t>
            </a:r>
            <a:r>
              <a:rPr dirty="0"/>
              <a:t> dla miasta </a:t>
            </a:r>
            <a:r>
              <a:rPr dirty="0" err="1"/>
              <a:t>lub</a:t>
            </a:r>
            <a:r>
              <a:rPr dirty="0"/>
              <a:t> </a:t>
            </a:r>
            <a:r>
              <a:rPr dirty="0" err="1"/>
              <a:t>niektórych</a:t>
            </a:r>
            <a:r>
              <a:rPr dirty="0"/>
              <a:t> </a:t>
            </a:r>
            <a:r>
              <a:rPr dirty="0" err="1"/>
              <a:t>jego</a:t>
            </a:r>
            <a:r>
              <a:rPr dirty="0"/>
              <a:t> </a:t>
            </a:r>
            <a:r>
              <a:rPr dirty="0" err="1"/>
              <a:t>obszarów</a:t>
            </a:r>
            <a:r>
              <a:rPr dirty="0"/>
              <a:t> </a:t>
            </a:r>
            <a:r>
              <a:rPr dirty="0" err="1"/>
              <a:t>tj</a:t>
            </a:r>
            <a:r>
              <a:rPr dirty="0"/>
              <a:t>. </a:t>
            </a:r>
            <a:r>
              <a:rPr dirty="0" err="1"/>
              <a:t>występowanie</a:t>
            </a:r>
            <a:r>
              <a:rPr dirty="0"/>
              <a:t> </a:t>
            </a:r>
            <a:r>
              <a:rPr dirty="0" err="1"/>
              <a:t>stanów</a:t>
            </a:r>
            <a:r>
              <a:rPr dirty="0"/>
              <a:t> </a:t>
            </a:r>
            <a:r>
              <a:rPr dirty="0" err="1"/>
              <a:t>przeciążenia</a:t>
            </a:r>
            <a:r>
              <a:rPr dirty="0"/>
              <a:t> </a:t>
            </a:r>
            <a:r>
              <a:rPr dirty="0" err="1"/>
              <a:t>sieci</a:t>
            </a:r>
            <a:r>
              <a:rPr dirty="0"/>
              <a:t> </a:t>
            </a:r>
            <a:r>
              <a:rPr dirty="0" err="1"/>
              <a:t>drogowej</a:t>
            </a:r>
            <a:r>
              <a:rPr dirty="0"/>
              <a:t> (</a:t>
            </a:r>
            <a:r>
              <a:rPr dirty="0" err="1"/>
              <a:t>tzw</a:t>
            </a:r>
            <a:r>
              <a:rPr dirty="0"/>
              <a:t>. </a:t>
            </a:r>
            <a:r>
              <a:rPr dirty="0" err="1"/>
              <a:t>kongestii</a:t>
            </a:r>
            <a:r>
              <a:rPr dirty="0"/>
              <a:t>), </a:t>
            </a:r>
            <a:r>
              <a:rPr dirty="0" err="1"/>
              <a:t>wydłużanie</a:t>
            </a:r>
            <a:r>
              <a:rPr dirty="0"/>
              <a:t> </a:t>
            </a:r>
            <a:r>
              <a:rPr dirty="0" err="1"/>
              <a:t>się</a:t>
            </a:r>
            <a:r>
              <a:rPr dirty="0"/>
              <a:t> </a:t>
            </a:r>
            <a:r>
              <a:rPr dirty="0" err="1"/>
              <a:t>czasów</a:t>
            </a:r>
            <a:r>
              <a:rPr dirty="0"/>
              <a:t> </a:t>
            </a:r>
            <a:r>
              <a:rPr dirty="0" err="1"/>
              <a:t>przejazdu</a:t>
            </a:r>
            <a:r>
              <a:rPr dirty="0"/>
              <a:t>, </a:t>
            </a:r>
            <a:r>
              <a:rPr dirty="0" err="1"/>
              <a:t>wzrost</a:t>
            </a:r>
            <a:r>
              <a:rPr dirty="0"/>
              <a:t> </a:t>
            </a:r>
            <a:r>
              <a:rPr dirty="0" err="1"/>
              <a:t>kosztów</a:t>
            </a:r>
            <a:r>
              <a:rPr dirty="0"/>
              <a:t> </a:t>
            </a:r>
            <a:r>
              <a:rPr dirty="0" err="1"/>
              <a:t>transportu</a:t>
            </a:r>
            <a:r>
              <a:rPr dirty="0"/>
              <a:t> </a:t>
            </a:r>
            <a:r>
              <a:rPr dirty="0" err="1"/>
              <a:t>i</a:t>
            </a:r>
            <a:r>
              <a:rPr dirty="0"/>
              <a:t> </a:t>
            </a:r>
            <a:r>
              <a:rPr dirty="0" err="1"/>
              <a:t>zużycia</a:t>
            </a:r>
            <a:r>
              <a:rPr dirty="0"/>
              <a:t> </a:t>
            </a:r>
            <a:r>
              <a:rPr dirty="0" err="1"/>
              <a:t>energii</a:t>
            </a:r>
            <a:r>
              <a:rPr dirty="0"/>
              <a:t>, </a:t>
            </a:r>
            <a:r>
              <a:rPr dirty="0" err="1"/>
              <a:t>pogarszanie</a:t>
            </a:r>
            <a:r>
              <a:rPr dirty="0"/>
              <a:t> </a:t>
            </a:r>
            <a:r>
              <a:rPr dirty="0" err="1"/>
              <a:t>się</a:t>
            </a:r>
            <a:r>
              <a:rPr dirty="0"/>
              <a:t> </a:t>
            </a:r>
            <a:r>
              <a:rPr dirty="0" err="1"/>
              <a:t>jakości</a:t>
            </a:r>
            <a:r>
              <a:rPr dirty="0"/>
              <a:t> </a:t>
            </a:r>
            <a:r>
              <a:rPr dirty="0" err="1"/>
              <a:t>środowiska</a:t>
            </a:r>
            <a:r>
              <a:rPr dirty="0"/>
              <a:t> </a:t>
            </a:r>
            <a:r>
              <a:rPr dirty="0" err="1"/>
              <a:t>miejskiego</a:t>
            </a:r>
            <a:r>
              <a:rPr dirty="0"/>
              <a:t>, </a:t>
            </a:r>
            <a:r>
              <a:rPr dirty="0" err="1"/>
              <a:t>wymuszanie</a:t>
            </a:r>
            <a:r>
              <a:rPr dirty="0"/>
              <a:t> </a:t>
            </a:r>
            <a:r>
              <a:rPr dirty="0" err="1"/>
              <a:t>przeznaczania</a:t>
            </a:r>
            <a:r>
              <a:rPr dirty="0"/>
              <a:t> dla </a:t>
            </a:r>
            <a:r>
              <a:rPr dirty="0" err="1"/>
              <a:t>ruchu</a:t>
            </a:r>
            <a:r>
              <a:rPr dirty="0"/>
              <a:t> </a:t>
            </a:r>
            <a:r>
              <a:rPr dirty="0" err="1"/>
              <a:t>i</a:t>
            </a:r>
            <a:r>
              <a:rPr dirty="0"/>
              <a:t> </a:t>
            </a:r>
            <a:r>
              <a:rPr dirty="0" err="1"/>
              <a:t>postoju</a:t>
            </a:r>
            <a:r>
              <a:rPr dirty="0"/>
              <a:t> </a:t>
            </a:r>
            <a:r>
              <a:rPr dirty="0" err="1"/>
              <a:t>pojazdów</a:t>
            </a:r>
            <a:r>
              <a:rPr dirty="0"/>
              <a:t> </a:t>
            </a:r>
            <a:r>
              <a:rPr dirty="0" err="1"/>
              <a:t>coraz</a:t>
            </a:r>
            <a:r>
              <a:rPr dirty="0"/>
              <a:t> </a:t>
            </a:r>
            <a:r>
              <a:rPr dirty="0" err="1"/>
              <a:t>większej</a:t>
            </a:r>
            <a:r>
              <a:rPr dirty="0"/>
              <a:t> </a:t>
            </a:r>
            <a:r>
              <a:rPr dirty="0" err="1"/>
              <a:t>ilości</a:t>
            </a:r>
            <a:r>
              <a:rPr dirty="0"/>
              <a:t> </a:t>
            </a:r>
            <a:r>
              <a:rPr dirty="0" err="1"/>
              <a:t>miejsca</a:t>
            </a:r>
            <a:r>
              <a:rPr dirty="0"/>
              <a:t>, </a:t>
            </a:r>
            <a:r>
              <a:rPr dirty="0" err="1"/>
              <a:t>zwiększanie</a:t>
            </a:r>
            <a:r>
              <a:rPr dirty="0"/>
              <a:t> </a:t>
            </a:r>
            <a:r>
              <a:rPr dirty="0" err="1"/>
              <a:t>emisje</a:t>
            </a:r>
            <a:r>
              <a:rPr dirty="0"/>
              <a:t> </a:t>
            </a:r>
            <a:r>
              <a:rPr dirty="0" err="1"/>
              <a:t>zanieczyszczeń</a:t>
            </a:r>
            <a:r>
              <a:rPr dirty="0"/>
              <a:t>, a </a:t>
            </a:r>
            <a:r>
              <a:rPr dirty="0" err="1"/>
              <a:t>także</a:t>
            </a:r>
            <a:r>
              <a:rPr dirty="0"/>
              <a:t> </a:t>
            </a:r>
            <a:r>
              <a:rPr dirty="0" err="1"/>
              <a:t>obniżenie</a:t>
            </a:r>
            <a:r>
              <a:rPr dirty="0"/>
              <a:t> </a:t>
            </a:r>
            <a:r>
              <a:rPr dirty="0" err="1"/>
              <a:t>konkurencyjności</a:t>
            </a:r>
            <a:r>
              <a:rPr dirty="0"/>
              <a:t> </a:t>
            </a:r>
            <a:r>
              <a:rPr dirty="0" err="1"/>
              <a:t>transportu</a:t>
            </a:r>
            <a:r>
              <a:rPr dirty="0"/>
              <a:t> </a:t>
            </a:r>
            <a:r>
              <a:rPr dirty="0" err="1"/>
              <a:t>zbiorowego</a:t>
            </a:r>
            <a:r>
              <a:rPr dirty="0"/>
              <a:t>.</a:t>
            </a:r>
          </a:p>
          <a:p>
            <a:pPr algn="just" defTabSz="457200">
              <a:spcBef>
                <a:spcPts val="1800"/>
              </a:spcBef>
              <a:defRPr sz="2500" b="0">
                <a:latin typeface="Sora Regular Regular"/>
                <a:ea typeface="Sora Regular Regular"/>
                <a:cs typeface="Sora Regular Regular"/>
                <a:sym typeface="Sora Regular Regular"/>
              </a:defRPr>
            </a:pPr>
            <a:r>
              <a:rPr dirty="0" err="1"/>
              <a:t>Dlatego</a:t>
            </a:r>
            <a:r>
              <a:rPr dirty="0"/>
              <a:t> </a:t>
            </a:r>
            <a:r>
              <a:rPr dirty="0" err="1"/>
              <a:t>tak</a:t>
            </a:r>
            <a:r>
              <a:rPr dirty="0"/>
              <a:t> </a:t>
            </a:r>
            <a:r>
              <a:rPr dirty="0" err="1"/>
              <a:t>ważne</a:t>
            </a:r>
            <a:r>
              <a:rPr dirty="0"/>
              <a:t> jest </a:t>
            </a:r>
            <a:r>
              <a:rPr dirty="0" err="1"/>
              <a:t>zrozumienie</a:t>
            </a:r>
            <a:r>
              <a:rPr dirty="0"/>
              <a:t> </a:t>
            </a:r>
            <a:r>
              <a:rPr dirty="0" err="1"/>
              <a:t>występujących</a:t>
            </a:r>
            <a:r>
              <a:rPr dirty="0"/>
              <a:t> </a:t>
            </a:r>
            <a:r>
              <a:rPr dirty="0" err="1"/>
              <a:t>zagrożeń</a:t>
            </a:r>
            <a:r>
              <a:rPr dirty="0"/>
              <a:t> </a:t>
            </a:r>
            <a:r>
              <a:rPr dirty="0" err="1"/>
              <a:t>i</a:t>
            </a:r>
            <a:r>
              <a:rPr dirty="0"/>
              <a:t> </a:t>
            </a:r>
            <a:r>
              <a:rPr dirty="0" err="1"/>
              <a:t>zdecydowanie</a:t>
            </a:r>
            <a:r>
              <a:rPr dirty="0"/>
              <a:t> </a:t>
            </a:r>
            <a:r>
              <a:rPr dirty="0" err="1"/>
              <a:t>się</a:t>
            </a:r>
            <a:r>
              <a:rPr dirty="0"/>
              <a:t> na </a:t>
            </a:r>
            <a:r>
              <a:rPr dirty="0" err="1"/>
              <a:t>stosowanie</a:t>
            </a:r>
            <a:r>
              <a:rPr dirty="0"/>
              <a:t> </a:t>
            </a:r>
            <a:r>
              <a:rPr dirty="0" err="1"/>
              <a:t>mechanizmów</a:t>
            </a:r>
            <a:r>
              <a:rPr dirty="0"/>
              <a:t> </a:t>
            </a:r>
            <a:r>
              <a:rPr dirty="0" err="1"/>
              <a:t>wpływających</a:t>
            </a:r>
            <a:r>
              <a:rPr dirty="0"/>
              <a:t> na </a:t>
            </a:r>
            <a:r>
              <a:rPr dirty="0" err="1"/>
              <a:t>zachowania</a:t>
            </a:r>
            <a:r>
              <a:rPr dirty="0"/>
              <a:t> </a:t>
            </a:r>
            <a:r>
              <a:rPr dirty="0" err="1"/>
              <a:t>wszystkich</a:t>
            </a:r>
            <a:r>
              <a:rPr dirty="0"/>
              <a:t> </a:t>
            </a:r>
            <a:r>
              <a:rPr dirty="0" err="1"/>
              <a:t>użytkowników</a:t>
            </a:r>
            <a:r>
              <a:rPr dirty="0"/>
              <a:t> </a:t>
            </a:r>
            <a:r>
              <a:rPr dirty="0" err="1"/>
              <a:t>systemu</a:t>
            </a:r>
            <a:r>
              <a:rPr dirty="0"/>
              <a:t> </a:t>
            </a:r>
            <a:r>
              <a:rPr dirty="0" err="1"/>
              <a:t>transportowego</a:t>
            </a:r>
            <a:r>
              <a:rPr dirty="0"/>
              <a:t>.</a:t>
            </a:r>
          </a:p>
          <a:p>
            <a:pPr algn="just" defTabSz="457200">
              <a:spcBef>
                <a:spcPts val="1800"/>
              </a:spcBef>
              <a:defRPr sz="2500" b="0">
                <a:latin typeface="Sora Regular Regular"/>
                <a:ea typeface="Sora Regular Regular"/>
                <a:cs typeface="Sora Regular Regular"/>
                <a:sym typeface="Sora Regular Regular"/>
              </a:defRPr>
            </a:pPr>
            <a:r>
              <a:rPr dirty="0" err="1"/>
              <a:t>Zmiana</a:t>
            </a:r>
            <a:r>
              <a:rPr dirty="0"/>
              <a:t> </a:t>
            </a:r>
            <a:r>
              <a:rPr dirty="0" err="1"/>
              <a:t>zachowań</a:t>
            </a:r>
            <a:r>
              <a:rPr dirty="0"/>
              <a:t> komunikacyjnych </a:t>
            </a:r>
            <a:r>
              <a:rPr dirty="0" err="1"/>
              <a:t>użytkowników</a:t>
            </a:r>
            <a:r>
              <a:rPr dirty="0"/>
              <a:t> </a:t>
            </a:r>
            <a:r>
              <a:rPr dirty="0" err="1"/>
              <a:t>systemu</a:t>
            </a:r>
            <a:r>
              <a:rPr dirty="0"/>
              <a:t> </a:t>
            </a:r>
            <a:r>
              <a:rPr dirty="0" err="1"/>
              <a:t>transportowego</a:t>
            </a:r>
            <a:r>
              <a:rPr dirty="0"/>
              <a:t> </a:t>
            </a:r>
            <a:r>
              <a:rPr dirty="0" err="1"/>
              <a:t>powinna</a:t>
            </a:r>
            <a:r>
              <a:rPr dirty="0"/>
              <a:t> </a:t>
            </a:r>
            <a:r>
              <a:rPr dirty="0" err="1"/>
              <a:t>być</a:t>
            </a:r>
            <a:r>
              <a:rPr dirty="0"/>
              <a:t> </a:t>
            </a:r>
            <a:r>
              <a:rPr dirty="0" err="1"/>
              <a:t>wynikiem</a:t>
            </a:r>
            <a:r>
              <a:rPr dirty="0"/>
              <a:t> </a:t>
            </a:r>
            <a:r>
              <a:rPr dirty="0" err="1"/>
              <a:t>stosowania</a:t>
            </a:r>
            <a:r>
              <a:rPr dirty="0"/>
              <a:t> </a:t>
            </a:r>
            <a:r>
              <a:rPr dirty="0" err="1"/>
              <a:t>określonej</a:t>
            </a:r>
            <a:r>
              <a:rPr dirty="0"/>
              <a:t> </a:t>
            </a:r>
            <a:r>
              <a:rPr dirty="0" err="1"/>
              <a:t>polityki</a:t>
            </a:r>
            <a:r>
              <a:rPr dirty="0"/>
              <a:t> </a:t>
            </a:r>
            <a:r>
              <a:rPr dirty="0" err="1"/>
              <a:t>transportowej</a:t>
            </a:r>
            <a:r>
              <a:rPr dirty="0"/>
              <a:t> miasta. </a:t>
            </a:r>
            <a:r>
              <a:rPr dirty="0" err="1"/>
              <a:t>Użytkownik</a:t>
            </a:r>
            <a:r>
              <a:rPr dirty="0"/>
              <a:t> </a:t>
            </a:r>
            <a:r>
              <a:rPr dirty="0" err="1"/>
              <a:t>powinien</a:t>
            </a:r>
            <a:r>
              <a:rPr dirty="0"/>
              <a:t> </a:t>
            </a:r>
            <a:r>
              <a:rPr dirty="0" err="1"/>
              <a:t>podejmować</a:t>
            </a:r>
            <a:r>
              <a:rPr dirty="0"/>
              <a:t> </a:t>
            </a:r>
            <a:r>
              <a:rPr dirty="0" err="1"/>
              <a:t>świadomą</a:t>
            </a:r>
            <a:r>
              <a:rPr dirty="0"/>
              <a:t> </a:t>
            </a:r>
            <a:r>
              <a:rPr dirty="0" err="1"/>
              <a:t>decyzję</a:t>
            </a:r>
            <a:r>
              <a:rPr dirty="0"/>
              <a:t> </a:t>
            </a:r>
            <a:r>
              <a:rPr dirty="0" err="1"/>
              <a:t>ukształtowaną</a:t>
            </a:r>
            <a:r>
              <a:rPr dirty="0"/>
              <a:t> </a:t>
            </a:r>
            <a:r>
              <a:rPr dirty="0" err="1"/>
              <a:t>przez</a:t>
            </a:r>
            <a:r>
              <a:rPr dirty="0"/>
              <a:t> </a:t>
            </a:r>
            <a:r>
              <a:rPr dirty="0" err="1"/>
              <a:t>stosowanie</a:t>
            </a:r>
            <a:r>
              <a:rPr dirty="0"/>
              <a:t> </a:t>
            </a:r>
            <a:r>
              <a:rPr dirty="0" err="1"/>
              <a:t>polityki</a:t>
            </a:r>
            <a:r>
              <a:rPr dirty="0"/>
              <a:t> </a:t>
            </a:r>
            <a:r>
              <a:rPr dirty="0" err="1" smtClean="0"/>
              <a:t>transportowej</a:t>
            </a:r>
            <a:r>
              <a:rPr lang="pl-PL" dirty="0" smtClean="0"/>
              <a:t> </a:t>
            </a:r>
            <a:r>
              <a:rPr dirty="0" err="1" smtClean="0"/>
              <a:t>i</a:t>
            </a:r>
            <a:r>
              <a:rPr dirty="0" smtClean="0"/>
              <a:t> </a:t>
            </a:r>
            <a:r>
              <a:rPr dirty="0" err="1"/>
              <a:t>wpajanie</a:t>
            </a:r>
            <a:r>
              <a:rPr dirty="0"/>
              <a:t> </a:t>
            </a:r>
            <a:r>
              <a:rPr dirty="0" err="1"/>
              <a:t>wiedzy</a:t>
            </a:r>
            <a:r>
              <a:rPr dirty="0"/>
              <a:t> </a:t>
            </a:r>
            <a:r>
              <a:rPr dirty="0" err="1"/>
              <a:t>dotyczącej</a:t>
            </a:r>
            <a:r>
              <a:rPr dirty="0"/>
              <a:t> </a:t>
            </a:r>
            <a:r>
              <a:rPr dirty="0" err="1"/>
              <a:t>skutków</a:t>
            </a:r>
            <a:r>
              <a:rPr dirty="0"/>
              <a:t> </a:t>
            </a:r>
            <a:r>
              <a:rPr dirty="0" err="1"/>
              <a:t>i</a:t>
            </a:r>
            <a:r>
              <a:rPr dirty="0"/>
              <a:t> </a:t>
            </a:r>
            <a:r>
              <a:rPr dirty="0" err="1"/>
              <a:t>następstw</a:t>
            </a:r>
            <a:r>
              <a:rPr dirty="0"/>
              <a:t> </a:t>
            </a:r>
            <a:r>
              <a:rPr dirty="0" err="1"/>
              <a:t>wynikających</a:t>
            </a:r>
            <a:r>
              <a:rPr dirty="0"/>
              <a:t> z </a:t>
            </a:r>
            <a:r>
              <a:rPr dirty="0" err="1"/>
              <a:t>korzystania</a:t>
            </a:r>
            <a:r>
              <a:rPr dirty="0"/>
              <a:t> z </a:t>
            </a:r>
            <a:r>
              <a:rPr dirty="0" err="1"/>
              <a:t>poszczególnych</a:t>
            </a:r>
            <a:r>
              <a:rPr dirty="0"/>
              <a:t> form </a:t>
            </a:r>
            <a:r>
              <a:rPr dirty="0" err="1"/>
              <a:t>transportu</a:t>
            </a:r>
            <a:r>
              <a:rPr dirty="0"/>
              <a:t> w </a:t>
            </a:r>
            <a:r>
              <a:rPr dirty="0" err="1"/>
              <a:t>perspektywie</a:t>
            </a:r>
            <a:r>
              <a:rPr dirty="0"/>
              <a:t> </a:t>
            </a:r>
            <a:r>
              <a:rPr dirty="0" err="1"/>
              <a:t>długoczasowej</a:t>
            </a:r>
            <a:r>
              <a:rPr dirty="0"/>
              <a:t>.</a:t>
            </a:r>
          </a:p>
          <a:p>
            <a:pPr algn="just" defTabSz="457200">
              <a:spcBef>
                <a:spcPts val="1800"/>
              </a:spcBef>
              <a:defRPr sz="2500" b="0">
                <a:latin typeface="Sora Regular Regular"/>
                <a:ea typeface="Sora Regular Regular"/>
                <a:cs typeface="Sora Regular Regular"/>
                <a:sym typeface="Sora Regular Regular"/>
              </a:defRPr>
            </a:pPr>
            <a:r>
              <a:rPr dirty="0" err="1"/>
              <a:t>Szczególne</a:t>
            </a:r>
            <a:r>
              <a:rPr dirty="0"/>
              <a:t> </a:t>
            </a:r>
            <a:r>
              <a:rPr dirty="0" err="1"/>
              <a:t>znaczenie</a:t>
            </a:r>
            <a:r>
              <a:rPr dirty="0"/>
              <a:t> </a:t>
            </a:r>
            <a:r>
              <a:rPr dirty="0" err="1"/>
              <a:t>mają</a:t>
            </a:r>
            <a:r>
              <a:rPr dirty="0"/>
              <a:t> </a:t>
            </a:r>
            <a:r>
              <a:rPr dirty="0" err="1"/>
              <a:t>działania</a:t>
            </a:r>
            <a:r>
              <a:rPr dirty="0"/>
              <a:t> </a:t>
            </a:r>
            <a:r>
              <a:rPr dirty="0" err="1"/>
              <a:t>zmierzające</a:t>
            </a:r>
            <a:r>
              <a:rPr dirty="0"/>
              <a:t> do </a:t>
            </a:r>
            <a:r>
              <a:rPr dirty="0" err="1"/>
              <a:t>zmiany</a:t>
            </a:r>
            <a:r>
              <a:rPr dirty="0"/>
              <a:t> </a:t>
            </a:r>
            <a:r>
              <a:rPr dirty="0" err="1"/>
              <a:t>sposobu</a:t>
            </a:r>
            <a:r>
              <a:rPr dirty="0"/>
              <a:t> </a:t>
            </a:r>
            <a:r>
              <a:rPr dirty="0" err="1"/>
              <a:t>przemieszczania</a:t>
            </a:r>
            <a:r>
              <a:rPr dirty="0"/>
              <a:t> </a:t>
            </a:r>
            <a:r>
              <a:rPr dirty="0" err="1"/>
              <a:t>się</a:t>
            </a:r>
            <a:r>
              <a:rPr dirty="0"/>
              <a:t> do </a:t>
            </a:r>
            <a:r>
              <a:rPr dirty="0" err="1"/>
              <a:t>obszarów</a:t>
            </a:r>
            <a:r>
              <a:rPr dirty="0"/>
              <a:t> </a:t>
            </a:r>
            <a:r>
              <a:rPr dirty="0" err="1"/>
              <a:t>śródmiejskich</a:t>
            </a:r>
            <a:r>
              <a:rPr dirty="0"/>
              <a:t> </a:t>
            </a:r>
            <a:r>
              <a:rPr dirty="0" err="1"/>
              <a:t>i</a:t>
            </a:r>
            <a:r>
              <a:rPr dirty="0"/>
              <a:t> </a:t>
            </a:r>
            <a:r>
              <a:rPr dirty="0" err="1"/>
              <a:t>uzdrowiskowych</a:t>
            </a:r>
            <a:r>
              <a:rPr dirty="0"/>
              <a:t> </a:t>
            </a:r>
            <a:r>
              <a:rPr dirty="0" err="1"/>
              <a:t>oraz</a:t>
            </a:r>
            <a:r>
              <a:rPr dirty="0"/>
              <a:t> </a:t>
            </a:r>
            <a:r>
              <a:rPr dirty="0" err="1"/>
              <a:t>wewnątrz</a:t>
            </a:r>
            <a:r>
              <a:rPr dirty="0"/>
              <a:t> </a:t>
            </a:r>
            <a:r>
              <a:rPr dirty="0" err="1"/>
              <a:t>tych</a:t>
            </a:r>
            <a:r>
              <a:rPr dirty="0"/>
              <a:t> </a:t>
            </a:r>
            <a:r>
              <a:rPr dirty="0" err="1"/>
              <a:t>obszarów</a:t>
            </a:r>
            <a:r>
              <a:rPr dirty="0"/>
              <a:t>, </a:t>
            </a:r>
            <a:r>
              <a:rPr dirty="0" err="1"/>
              <a:t>czyli</a:t>
            </a:r>
            <a:r>
              <a:rPr dirty="0"/>
              <a:t> tam, </a:t>
            </a:r>
            <a:r>
              <a:rPr dirty="0" err="1"/>
              <a:t>gdzie</a:t>
            </a:r>
            <a:r>
              <a:rPr dirty="0"/>
              <a:t> </a:t>
            </a:r>
            <a:r>
              <a:rPr dirty="0" err="1"/>
              <a:t>koncentrują</a:t>
            </a:r>
            <a:r>
              <a:rPr dirty="0"/>
              <a:t> </a:t>
            </a:r>
            <a:r>
              <a:rPr dirty="0" err="1"/>
              <a:t>się</a:t>
            </a:r>
            <a:r>
              <a:rPr dirty="0"/>
              <a:t> </a:t>
            </a:r>
            <a:r>
              <a:rPr dirty="0" err="1"/>
              <a:t>cele</a:t>
            </a:r>
            <a:r>
              <a:rPr dirty="0"/>
              <a:t> </a:t>
            </a:r>
            <a:r>
              <a:rPr dirty="0" err="1"/>
              <a:t>podroży</a:t>
            </a:r>
            <a:r>
              <a:rPr dirty="0"/>
              <a:t>. Na </a:t>
            </a:r>
            <a:r>
              <a:rPr dirty="0" err="1"/>
              <a:t>przykład</a:t>
            </a:r>
            <a:r>
              <a:rPr dirty="0"/>
              <a:t> </a:t>
            </a:r>
            <a:r>
              <a:rPr dirty="0" err="1"/>
              <a:t>dojazdy</a:t>
            </a:r>
            <a:r>
              <a:rPr dirty="0"/>
              <a:t> samochodem do </a:t>
            </a:r>
            <a:r>
              <a:rPr dirty="0" err="1"/>
              <a:t>takich</a:t>
            </a:r>
            <a:r>
              <a:rPr dirty="0"/>
              <a:t> </a:t>
            </a:r>
            <a:r>
              <a:rPr dirty="0" err="1"/>
              <a:t>obszarów</a:t>
            </a:r>
            <a:r>
              <a:rPr dirty="0"/>
              <a:t> </a:t>
            </a:r>
            <a:r>
              <a:rPr dirty="0" err="1"/>
              <a:t>są</a:t>
            </a:r>
            <a:r>
              <a:rPr dirty="0"/>
              <a:t> </a:t>
            </a:r>
            <a:r>
              <a:rPr dirty="0" err="1"/>
              <a:t>najmniej</a:t>
            </a:r>
            <a:r>
              <a:rPr dirty="0"/>
              <a:t> </a:t>
            </a:r>
            <a:r>
              <a:rPr dirty="0" err="1"/>
              <a:t>efektywne</a:t>
            </a:r>
            <a:r>
              <a:rPr dirty="0"/>
              <a:t> z </a:t>
            </a:r>
            <a:r>
              <a:rPr dirty="0" err="1"/>
              <a:t>punktu</a:t>
            </a:r>
            <a:r>
              <a:rPr dirty="0"/>
              <a:t> </a:t>
            </a:r>
            <a:r>
              <a:rPr dirty="0" err="1"/>
              <a:t>widzenia</a:t>
            </a:r>
            <a:r>
              <a:rPr dirty="0"/>
              <a:t> </a:t>
            </a:r>
            <a:r>
              <a:rPr dirty="0" err="1"/>
              <a:t>całego</a:t>
            </a:r>
            <a:r>
              <a:rPr dirty="0"/>
              <a:t> </a:t>
            </a:r>
            <a:r>
              <a:rPr dirty="0" err="1"/>
              <a:t>systemu</a:t>
            </a:r>
            <a:r>
              <a:rPr dirty="0"/>
              <a:t> </a:t>
            </a:r>
            <a:r>
              <a:rPr dirty="0" err="1"/>
              <a:t>transportowego</a:t>
            </a:r>
            <a:r>
              <a:rPr dirty="0"/>
              <a:t> </a:t>
            </a:r>
            <a:r>
              <a:rPr dirty="0" err="1"/>
              <a:t>i</a:t>
            </a:r>
            <a:r>
              <a:rPr dirty="0"/>
              <a:t> </a:t>
            </a:r>
            <a:r>
              <a:rPr dirty="0" err="1"/>
              <a:t>bardzo</a:t>
            </a:r>
            <a:r>
              <a:rPr dirty="0"/>
              <a:t> </a:t>
            </a:r>
            <a:r>
              <a:rPr dirty="0" err="1"/>
              <a:t>kosztowne</a:t>
            </a:r>
            <a:r>
              <a:rPr dirty="0"/>
              <a:t> dla </a:t>
            </a:r>
            <a:r>
              <a:rPr dirty="0" err="1"/>
              <a:t>pojedynczego</a:t>
            </a:r>
            <a:r>
              <a:rPr dirty="0"/>
              <a:t> </a:t>
            </a:r>
            <a:r>
              <a:rPr dirty="0" err="1"/>
              <a:t>użytkownika</a:t>
            </a:r>
            <a:r>
              <a:rPr dirty="0"/>
              <a:t>. </a:t>
            </a:r>
            <a:r>
              <a:rPr dirty="0" err="1">
                <a:latin typeface="Sora Regular Bold"/>
                <a:ea typeface="Sora Regular Bold"/>
                <a:cs typeface="Sora Regular Bold"/>
                <a:sym typeface="Sora Regular Bold"/>
              </a:rPr>
              <a:t>Warto</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wiedzieć</a:t>
            </a:r>
            <a:r>
              <a:rPr dirty="0">
                <a:latin typeface="Sora Regular Bold"/>
                <a:ea typeface="Sora Regular Bold"/>
                <a:cs typeface="Sora Regular Bold"/>
                <a:sym typeface="Sora Regular Bold"/>
              </a:rPr>
              <a:t>, że </a:t>
            </a:r>
            <a:r>
              <a:rPr dirty="0" err="1">
                <a:latin typeface="Sora Regular Bold"/>
                <a:ea typeface="Sora Regular Bold"/>
                <a:cs typeface="Sora Regular Bold"/>
                <a:sym typeface="Sora Regular Bold"/>
              </a:rPr>
              <a:t>zmiana</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środka</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transportu</a:t>
            </a:r>
            <a:r>
              <a:rPr dirty="0">
                <a:latin typeface="Sora Regular Bold"/>
                <a:ea typeface="Sora Regular Bold"/>
                <a:cs typeface="Sora Regular Bold"/>
                <a:sym typeface="Sora Regular Bold"/>
              </a:rPr>
              <a:t> z </a:t>
            </a:r>
            <a:r>
              <a:rPr dirty="0" err="1">
                <a:latin typeface="Sora Regular Bold"/>
                <a:ea typeface="Sora Regular Bold"/>
                <a:cs typeface="Sora Regular Bold"/>
                <a:sym typeface="Sora Regular Bold"/>
              </a:rPr>
              <a:t>samochodu</a:t>
            </a:r>
            <a:r>
              <a:rPr dirty="0">
                <a:latin typeface="Sora Regular Bold"/>
                <a:ea typeface="Sora Regular Bold"/>
                <a:cs typeface="Sora Regular Bold"/>
                <a:sym typeface="Sora Regular Bold"/>
              </a:rPr>
              <a:t> na transport </a:t>
            </a:r>
            <a:r>
              <a:rPr dirty="0" err="1">
                <a:latin typeface="Sora Regular Bold"/>
                <a:ea typeface="Sora Regular Bold"/>
                <a:cs typeface="Sora Regular Bold"/>
                <a:sym typeface="Sora Regular Bold"/>
              </a:rPr>
              <a:t>zbiorowy</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powoduje</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trzy</a:t>
            </a:r>
            <a:r>
              <a:rPr dirty="0">
                <a:latin typeface="Sora Regular Bold"/>
                <a:ea typeface="Sora Regular Bold"/>
                <a:cs typeface="Sora Regular Bold"/>
                <a:sym typeface="Sora Regular Bold"/>
              </a:rPr>
              <a:t>, a w </a:t>
            </a:r>
            <a:r>
              <a:rPr dirty="0" err="1">
                <a:latin typeface="Sora Regular Bold"/>
                <a:ea typeface="Sora Regular Bold"/>
                <a:cs typeface="Sora Regular Bold"/>
                <a:sym typeface="Sora Regular Bold"/>
              </a:rPr>
              <a:t>niektórych</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przypadkach</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czterokrotne</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zmniejszenie</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zużycia</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energii</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pierwotnej</a:t>
            </a:r>
            <a:r>
              <a:rPr dirty="0">
                <a:latin typeface="Sora Regular Bold"/>
                <a:ea typeface="Sora Regular Bold"/>
                <a:cs typeface="Sora Regular Bold"/>
                <a:sym typeface="Sora Regular Bold"/>
              </a:rPr>
              <a:t> na </a:t>
            </a:r>
            <a:r>
              <a:rPr dirty="0" err="1">
                <a:latin typeface="Sora Regular Bold"/>
                <a:ea typeface="Sora Regular Bold"/>
                <a:cs typeface="Sora Regular Bold"/>
                <a:sym typeface="Sora Regular Bold"/>
              </a:rPr>
              <a:t>jeden</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pasażerokilometr</a:t>
            </a:r>
            <a:r>
              <a:rPr dirty="0">
                <a:latin typeface="Sora Regular Bold"/>
                <a:ea typeface="Sora Regular Bold"/>
                <a:cs typeface="Sora Regular Bold"/>
                <a:sym typeface="Sora Regular Bold"/>
              </a:rPr>
              <a:t>*.</a:t>
            </a:r>
          </a:p>
          <a:p>
            <a:pPr algn="just" defTabSz="457200">
              <a:spcBef>
                <a:spcPts val="1800"/>
              </a:spcBef>
              <a:defRPr sz="2500" b="0">
                <a:latin typeface="Sora Regular ExtraLight"/>
                <a:ea typeface="Sora Regular ExtraLight"/>
                <a:cs typeface="Sora Regular ExtraLight"/>
                <a:sym typeface="Sora Regular ExtraLight"/>
              </a:defRPr>
            </a:pPr>
            <a:r>
              <a:rPr dirty="0"/>
              <a:t>cd. na </a:t>
            </a:r>
            <a:r>
              <a:rPr dirty="0" err="1"/>
              <a:t>następnej</a:t>
            </a:r>
            <a:r>
              <a:rPr dirty="0"/>
              <a:t> </a:t>
            </a:r>
            <a:r>
              <a:rPr dirty="0" err="1"/>
              <a:t>stronie</a:t>
            </a:r>
            <a:endParaRPr dirty="0"/>
          </a:p>
        </p:txBody>
      </p:sp>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177" name="Założenia konsultacji społecznych"/>
          <p:cNvSpPr txBox="1">
            <a:spLocks noGrp="1"/>
          </p:cNvSpPr>
          <p:nvPr>
            <p:ph type="title"/>
          </p:nvPr>
        </p:nvSpPr>
        <p:spPr>
          <a:xfrm>
            <a:off x="961373" y="1077359"/>
            <a:ext cx="21111338" cy="1433165"/>
          </a:xfrm>
          <a:prstGeom prst="rect">
            <a:avLst/>
          </a:prstGeom>
        </p:spPr>
        <p:txBody>
          <a:bodyPr>
            <a:normAutofit fontScale="90000"/>
          </a:bodyPr>
          <a:lstStyle>
            <a:lvl1pPr>
              <a:defRPr sz="7500" b="0" spc="-200">
                <a:solidFill>
                  <a:srgbClr val="ED7052"/>
                </a:solidFill>
                <a:latin typeface="Sora Regular Bold"/>
                <a:ea typeface="Sora Regular Bold"/>
                <a:cs typeface="Sora Regular Bold"/>
                <a:sym typeface="Sora Regular Bold"/>
              </a:defRPr>
            </a:lvl1pPr>
          </a:lstStyle>
          <a:p>
            <a:pPr>
              <a:lnSpc>
                <a:spcPct val="90000"/>
              </a:lnSpc>
              <a:spcBef>
                <a:spcPts val="4500"/>
              </a:spcBef>
              <a:defRPr sz="3500" b="0">
                <a:latin typeface="Sora Regular Regular"/>
                <a:ea typeface="Sora Regular Regular"/>
                <a:cs typeface="Sora Regular Regular"/>
                <a:sym typeface="Sora Regular Regular"/>
              </a:defRPr>
            </a:pPr>
            <a:r>
              <a:rPr lang="pl-PL" sz="8300" dirty="0" smtClean="0"/>
              <a:t>Trzy scenariusze rozwoju </a:t>
            </a:r>
            <a:br>
              <a:rPr lang="pl-PL" sz="8300" dirty="0" smtClean="0"/>
            </a:br>
            <a:r>
              <a:rPr lang="pl-PL" dirty="0"/>
              <a:t/>
            </a:r>
            <a:br>
              <a:rPr lang="pl-PL" dirty="0"/>
            </a:br>
            <a:r>
              <a:rPr lang="pl-PL" sz="3900" dirty="0" smtClean="0">
                <a:solidFill>
                  <a:schemeClr val="tx1"/>
                </a:solidFill>
              </a:rPr>
              <a:t>Na </a:t>
            </a:r>
            <a:r>
              <a:rPr lang="pl-PL" sz="3900" dirty="0">
                <a:solidFill>
                  <a:schemeClr val="tx1"/>
                </a:solidFill>
              </a:rPr>
              <a:t>podstawie prognoz dotyczących wzrostu ruchu wynikających z modelu ruchu oraz analiz dokumentów analiz strategicznych wyróżniono trzy scenariuszy rozwoju miasta</a:t>
            </a:r>
            <a:r>
              <a:rPr lang="pl-PL" sz="3900" dirty="0" smtClean="0">
                <a:solidFill>
                  <a:schemeClr val="tx1"/>
                </a:solidFill>
              </a:rPr>
              <a:t>:</a:t>
            </a:r>
            <a:br>
              <a:rPr lang="pl-PL" sz="3900" dirty="0" smtClean="0">
                <a:solidFill>
                  <a:schemeClr val="tx1"/>
                </a:solidFill>
              </a:rPr>
            </a:br>
            <a:r>
              <a:rPr lang="pl-PL" sz="2200" dirty="0" smtClean="0">
                <a:solidFill>
                  <a:schemeClr val="tx1"/>
                </a:solidFill>
              </a:rPr>
              <a:t/>
            </a:r>
            <a:br>
              <a:rPr lang="pl-PL" sz="2200" dirty="0" smtClean="0">
                <a:solidFill>
                  <a:schemeClr val="tx1"/>
                </a:solidFill>
              </a:rPr>
            </a:br>
            <a:r>
              <a:rPr lang="pl-PL" sz="3900" dirty="0" smtClean="0">
                <a:solidFill>
                  <a:schemeClr val="tx1"/>
                </a:solidFill>
              </a:rPr>
              <a:t>1</a:t>
            </a:r>
            <a:r>
              <a:rPr lang="pl-PL" sz="3900" dirty="0">
                <a:solidFill>
                  <a:schemeClr val="tx1"/>
                </a:solidFill>
              </a:rPr>
              <a:t>. Zachowawczy (scenariusz „A”) – bez dodatkowych zmian w odniesieniu do już planowanych i realizowanych inwestycji. Zakłada on priorytet dla komunikacji indywidualnej, w tym dla samochodów wykorzystywanych przez </a:t>
            </a:r>
            <a:r>
              <a:rPr lang="pl-PL" sz="3900" dirty="0" smtClean="0">
                <a:solidFill>
                  <a:schemeClr val="tx1"/>
                </a:solidFill>
              </a:rPr>
              <a:t>mieszkańców oraz marginalizację innych form transportu. Zakłada brak dodatkowych inwestycji w mieście poza tymi, które są w realizacji lub będą planowane.</a:t>
            </a:r>
            <a:br>
              <a:rPr lang="pl-PL" sz="3900" dirty="0" smtClean="0">
                <a:solidFill>
                  <a:schemeClr val="tx1"/>
                </a:solidFill>
              </a:rPr>
            </a:br>
            <a:r>
              <a:rPr lang="pl-PL" sz="3900" dirty="0">
                <a:solidFill>
                  <a:schemeClr val="tx1"/>
                </a:solidFill>
              </a:rPr>
              <a:t/>
            </a:r>
            <a:br>
              <a:rPr lang="pl-PL" sz="3900" dirty="0">
                <a:solidFill>
                  <a:schemeClr val="tx1"/>
                </a:solidFill>
              </a:rPr>
            </a:br>
            <a:r>
              <a:rPr lang="pl-PL" sz="3900" dirty="0" smtClean="0">
                <a:solidFill>
                  <a:schemeClr val="tx1"/>
                </a:solidFill>
              </a:rPr>
              <a:t>2. Zrównoważony (scenariusz „B”) – proponujący działania, mające na celu zrównoważenie wykorzystania środków transportu. Zakłada równomierne wykorzystanie wszystkich form transportu przez mieszkańców ze wskazaniem lekkiej przewagi dla samochodu osobowego, jako podstawowego środka transportu w podróżach. W scenariuszu tym należy wziąć pod uwagę konieczność inwestycji w transport zbiorowy i rowerowy, a także udogodnienia dla pieszych. </a:t>
            </a:r>
            <a:br>
              <a:rPr lang="pl-PL" sz="3900" dirty="0" smtClean="0">
                <a:solidFill>
                  <a:schemeClr val="tx1"/>
                </a:solidFill>
              </a:rPr>
            </a:br>
            <a:r>
              <a:rPr lang="pl-PL" sz="3900" dirty="0">
                <a:solidFill>
                  <a:schemeClr val="tx1"/>
                </a:solidFill>
              </a:rPr>
              <a:t/>
            </a:r>
            <a:br>
              <a:rPr lang="pl-PL" sz="3900" dirty="0">
                <a:solidFill>
                  <a:schemeClr val="tx1"/>
                </a:solidFill>
              </a:rPr>
            </a:br>
            <a:r>
              <a:rPr lang="pl-PL" sz="3900" dirty="0" smtClean="0">
                <a:solidFill>
                  <a:schemeClr val="tx1"/>
                </a:solidFill>
              </a:rPr>
              <a:t>3. Zorientowany na mieszkańców (scenariusz „C”) – proponujący zmiany korzystne dla mieszkańców. Scenariusz ten zakłada priorytet dla mieszkańców poruszających się po Świnoujściu. Dodatkowo proponuje działania inwestycyjne w transport alternatywny dla samochodu osobowego, dzięki czemu będą rozwijane i modernizowane ciągi piesze, rowerowe oraz transport zbiorowy. </a:t>
            </a:r>
            <a:br>
              <a:rPr lang="pl-PL" sz="3900" dirty="0" smtClean="0">
                <a:solidFill>
                  <a:schemeClr val="tx1"/>
                </a:solidFill>
              </a:rPr>
            </a:br>
            <a:r>
              <a:rPr lang="pl-PL" sz="2200" dirty="0">
                <a:solidFill>
                  <a:schemeClr val="tx1"/>
                </a:solidFill>
              </a:rPr>
              <a:t/>
            </a:r>
            <a:br>
              <a:rPr lang="pl-PL" sz="2200" dirty="0">
                <a:solidFill>
                  <a:schemeClr val="tx1"/>
                </a:solidFill>
              </a:rPr>
            </a:br>
            <a:r>
              <a:rPr lang="pl-PL" sz="3900" b="1" dirty="0" smtClean="0">
                <a:solidFill>
                  <a:schemeClr val="tx1"/>
                </a:solidFill>
              </a:rPr>
              <a:t>Scenariusze określają tylko główne kierunki. Wybór konkretnego scenariusza pozwoli na dalsze działania zmierzające do przygotowania i wdrożenia rozwiązań zgodnych z wybranym kierunkiem.         </a:t>
            </a:r>
            <a:r>
              <a:rPr lang="pl-PL" sz="3900" dirty="0">
                <a:solidFill>
                  <a:schemeClr val="tx1"/>
                </a:solidFill>
              </a:rPr>
              <a:t/>
            </a:r>
            <a:br>
              <a:rPr lang="pl-PL" sz="3900" dirty="0">
                <a:solidFill>
                  <a:schemeClr val="tx1"/>
                </a:solidFill>
              </a:rPr>
            </a:br>
            <a:endParaRPr sz="3900" dirty="0">
              <a:solidFill>
                <a:schemeClr val="tx1"/>
              </a:solidFill>
            </a:endParaRPr>
          </a:p>
        </p:txBody>
      </p:sp>
      <p:sp>
        <p:nvSpPr>
          <p:cNvPr id="179" name="2"/>
          <p:cNvSpPr txBox="1"/>
          <p:nvPr/>
        </p:nvSpPr>
        <p:spPr>
          <a:xfrm>
            <a:off x="23477351" y="12729956"/>
            <a:ext cx="334062"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2</a:t>
            </a:r>
          </a:p>
        </p:txBody>
      </p:sp>
    </p:spTree>
    <p:extLst>
      <p:ext uri="{BB962C8B-B14F-4D97-AF65-F5344CB8AC3E}">
        <p14:creationId xmlns:p14="http://schemas.microsoft.com/office/powerpoint/2010/main" val="3120041913"/>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330" name="Publikacja artykułów…"/>
          <p:cNvSpPr txBox="1">
            <a:spLocks noGrp="1"/>
          </p:cNvSpPr>
          <p:nvPr>
            <p:ph type="title"/>
          </p:nvPr>
        </p:nvSpPr>
        <p:spPr>
          <a:xfrm>
            <a:off x="942082" y="1077359"/>
            <a:ext cx="22606614" cy="2202884"/>
          </a:xfrm>
          <a:prstGeom prst="rect">
            <a:avLst/>
          </a:prstGeom>
        </p:spPr>
        <p:txBody>
          <a:bodyPr/>
          <a:lstStyle/>
          <a:p>
            <a:pPr>
              <a:defRPr sz="7500" b="0" spc="-200">
                <a:solidFill>
                  <a:srgbClr val="ED7052"/>
                </a:solidFill>
                <a:latin typeface="Sora Regular Bold"/>
                <a:ea typeface="Sora Regular Bold"/>
                <a:cs typeface="Sora Regular Bold"/>
                <a:sym typeface="Sora Regular Bold"/>
              </a:defRPr>
            </a:pPr>
            <a:r>
              <a:t>Publikacja artykułów</a:t>
            </a:r>
            <a:endParaRPr spc="-150"/>
          </a:p>
          <a:p>
            <a:pPr>
              <a:defRPr sz="5000" b="0" spc="-100">
                <a:solidFill>
                  <a:srgbClr val="ED7052"/>
                </a:solidFill>
                <a:latin typeface="Sora Regular Bold"/>
                <a:ea typeface="Sora Regular Bold"/>
                <a:cs typeface="Sora Regular Bold"/>
                <a:sym typeface="Sora Regular Bold"/>
              </a:defRPr>
            </a:pPr>
            <a:r>
              <a:t>Przykłady</a:t>
            </a:r>
          </a:p>
        </p:txBody>
      </p:sp>
      <p:sp>
        <p:nvSpPr>
          <p:cNvPr id="331" name="30"/>
          <p:cNvSpPr txBox="1"/>
          <p:nvPr/>
        </p:nvSpPr>
        <p:spPr>
          <a:xfrm>
            <a:off x="23345957" y="12729956"/>
            <a:ext cx="596851"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30</a:t>
            </a:r>
          </a:p>
        </p:txBody>
      </p:sp>
      <p:sp>
        <p:nvSpPr>
          <p:cNvPr id="332" name="Budowany obecnie w naszym mieście tunel, stanowiący usprawnienie połączenia drogowego pomiędzy wyspami Uznam i Wolin, sprawi, że podróżowanie samochodem będzie łatwiejsze niż dotychczas. Niestety istnieje również ryzyko zmian zachowań komunikacyjnych sku"/>
          <p:cNvSpPr txBox="1">
            <a:spLocks noGrp="1"/>
          </p:cNvSpPr>
          <p:nvPr>
            <p:ph type="body" idx="1"/>
          </p:nvPr>
        </p:nvSpPr>
        <p:spPr>
          <a:xfrm>
            <a:off x="1032417" y="3026381"/>
            <a:ext cx="22609008" cy="8919027"/>
          </a:xfrm>
          <a:prstGeom prst="rect">
            <a:avLst/>
          </a:prstGeom>
        </p:spPr>
        <p:txBody>
          <a:bodyPr lIns="50800" tIns="50800" rIns="50800" bIns="50800" numCol="2" spcCol="1130449"/>
          <a:lstStyle/>
          <a:p>
            <a:pPr algn="just" defTabSz="457200">
              <a:spcBef>
                <a:spcPts val="1800"/>
              </a:spcBef>
              <a:defRPr sz="2500" b="0">
                <a:latin typeface="Sora Regular Bold"/>
                <a:ea typeface="Sora Regular Bold"/>
                <a:cs typeface="Sora Regular Bold"/>
                <a:sym typeface="Sora Regular Bold"/>
              </a:defRPr>
            </a:pPr>
            <a:r>
              <a:rPr dirty="0" err="1"/>
              <a:t>Budowany</a:t>
            </a:r>
            <a:r>
              <a:rPr dirty="0"/>
              <a:t> </a:t>
            </a:r>
            <a:r>
              <a:rPr dirty="0" err="1"/>
              <a:t>obecnie</a:t>
            </a:r>
            <a:r>
              <a:rPr dirty="0"/>
              <a:t> w </a:t>
            </a:r>
            <a:r>
              <a:rPr dirty="0" err="1"/>
              <a:t>naszym</a:t>
            </a:r>
            <a:r>
              <a:rPr dirty="0"/>
              <a:t> </a:t>
            </a:r>
            <a:r>
              <a:rPr dirty="0" err="1"/>
              <a:t>mieście</a:t>
            </a:r>
            <a:r>
              <a:rPr dirty="0"/>
              <a:t> </a:t>
            </a:r>
            <a:r>
              <a:rPr dirty="0" err="1"/>
              <a:t>tunel</a:t>
            </a:r>
            <a:r>
              <a:rPr dirty="0"/>
              <a:t>, </a:t>
            </a:r>
            <a:r>
              <a:rPr dirty="0" err="1"/>
              <a:t>stanowiący</a:t>
            </a:r>
            <a:r>
              <a:rPr dirty="0"/>
              <a:t> </a:t>
            </a:r>
            <a:r>
              <a:rPr dirty="0" err="1"/>
              <a:t>usprawnienie</a:t>
            </a:r>
            <a:r>
              <a:rPr dirty="0"/>
              <a:t> </a:t>
            </a:r>
            <a:r>
              <a:rPr dirty="0" err="1"/>
              <a:t>połączenia</a:t>
            </a:r>
            <a:r>
              <a:rPr dirty="0"/>
              <a:t> </a:t>
            </a:r>
            <a:r>
              <a:rPr dirty="0" err="1"/>
              <a:t>drogowego</a:t>
            </a:r>
            <a:r>
              <a:rPr dirty="0"/>
              <a:t> </a:t>
            </a:r>
            <a:r>
              <a:rPr dirty="0" err="1"/>
              <a:t>pomiędzy</a:t>
            </a:r>
            <a:r>
              <a:rPr dirty="0"/>
              <a:t> </a:t>
            </a:r>
            <a:r>
              <a:rPr dirty="0" err="1"/>
              <a:t>wyspami</a:t>
            </a:r>
            <a:r>
              <a:rPr dirty="0"/>
              <a:t> </a:t>
            </a:r>
            <a:r>
              <a:rPr dirty="0" err="1"/>
              <a:t>Uznam</a:t>
            </a:r>
            <a:r>
              <a:rPr dirty="0"/>
              <a:t> </a:t>
            </a:r>
            <a:r>
              <a:rPr dirty="0" err="1"/>
              <a:t>i</a:t>
            </a:r>
            <a:r>
              <a:rPr dirty="0"/>
              <a:t> </a:t>
            </a:r>
            <a:r>
              <a:rPr dirty="0" err="1"/>
              <a:t>Wolin</a:t>
            </a:r>
            <a:r>
              <a:rPr dirty="0"/>
              <a:t>, </a:t>
            </a:r>
            <a:r>
              <a:rPr dirty="0" err="1"/>
              <a:t>sprawi</a:t>
            </a:r>
            <a:r>
              <a:rPr dirty="0"/>
              <a:t>, że </a:t>
            </a:r>
            <a:r>
              <a:rPr dirty="0" err="1"/>
              <a:t>podróżowanie</a:t>
            </a:r>
            <a:r>
              <a:rPr dirty="0"/>
              <a:t> samochodem </a:t>
            </a:r>
            <a:r>
              <a:rPr dirty="0" err="1"/>
              <a:t>będzie</a:t>
            </a:r>
            <a:r>
              <a:rPr dirty="0"/>
              <a:t> </a:t>
            </a:r>
            <a:r>
              <a:rPr dirty="0" err="1"/>
              <a:t>łatwiejsze</a:t>
            </a:r>
            <a:r>
              <a:rPr dirty="0"/>
              <a:t> </a:t>
            </a:r>
            <a:r>
              <a:rPr dirty="0" err="1"/>
              <a:t>niż</a:t>
            </a:r>
            <a:r>
              <a:rPr dirty="0"/>
              <a:t> </a:t>
            </a:r>
            <a:r>
              <a:rPr dirty="0" err="1"/>
              <a:t>dotychczas</a:t>
            </a:r>
            <a:r>
              <a:rPr dirty="0"/>
              <a:t>. </a:t>
            </a:r>
            <a:r>
              <a:rPr dirty="0" err="1">
                <a:latin typeface="Sora Regular Regular"/>
                <a:ea typeface="Sora Regular Regular"/>
                <a:cs typeface="Sora Regular Regular"/>
                <a:sym typeface="Sora Regular Regular"/>
              </a:rPr>
              <a:t>Niestety</a:t>
            </a:r>
            <a:r>
              <a:rPr dirty="0">
                <a:latin typeface="Sora Regular Regular"/>
                <a:ea typeface="Sora Regular Regular"/>
                <a:cs typeface="Sora Regular Regular"/>
                <a:sym typeface="Sora Regular Regular"/>
              </a:rPr>
              <a:t> istnieje </a:t>
            </a:r>
            <a:r>
              <a:rPr dirty="0" err="1">
                <a:latin typeface="Sora Regular Regular"/>
                <a:ea typeface="Sora Regular Regular"/>
                <a:cs typeface="Sora Regular Regular"/>
                <a:sym typeface="Sora Regular Regular"/>
              </a:rPr>
              <a:t>również</a:t>
            </a:r>
            <a:r>
              <a:rPr dirty="0">
                <a:latin typeface="Sora Regular Regular"/>
                <a:ea typeface="Sora Regular Regular"/>
                <a:cs typeface="Sora Regular Regular"/>
                <a:sym typeface="Sora Regular Regular"/>
              </a:rPr>
              <a:t> ryzyko </a:t>
            </a:r>
            <a:r>
              <a:rPr dirty="0" err="1">
                <a:latin typeface="Sora Regular Regular"/>
                <a:ea typeface="Sora Regular Regular"/>
                <a:cs typeface="Sora Regular Regular"/>
                <a:sym typeface="Sora Regular Regular"/>
              </a:rPr>
              <a:t>zmian</a:t>
            </a:r>
            <a:r>
              <a:rPr dirty="0">
                <a:latin typeface="Sora Regular Regular"/>
                <a:ea typeface="Sora Regular Regular"/>
                <a:cs typeface="Sora Regular Regular"/>
                <a:sym typeface="Sora Regular Regular"/>
              </a:rPr>
              <a:t> </a:t>
            </a:r>
            <a:r>
              <a:rPr dirty="0" err="1">
                <a:latin typeface="Sora Regular Regular"/>
                <a:ea typeface="Sora Regular Regular"/>
                <a:cs typeface="Sora Regular Regular"/>
                <a:sym typeface="Sora Regular Regular"/>
              </a:rPr>
              <a:t>zachowań</a:t>
            </a:r>
            <a:r>
              <a:rPr dirty="0">
                <a:latin typeface="Sora Regular Regular"/>
                <a:ea typeface="Sora Regular Regular"/>
                <a:cs typeface="Sora Regular Regular"/>
                <a:sym typeface="Sora Regular Regular"/>
              </a:rPr>
              <a:t> komunikacyjnych </a:t>
            </a:r>
            <a:r>
              <a:rPr dirty="0" err="1">
                <a:latin typeface="Sora Regular Regular"/>
                <a:ea typeface="Sora Regular Regular"/>
                <a:cs typeface="Sora Regular Regular"/>
                <a:sym typeface="Sora Regular Regular"/>
              </a:rPr>
              <a:t>skutkujących</a:t>
            </a:r>
            <a:r>
              <a:rPr dirty="0">
                <a:latin typeface="Sora Regular Regular"/>
                <a:ea typeface="Sora Regular Regular"/>
                <a:cs typeface="Sora Regular Regular"/>
                <a:sym typeface="Sora Regular Regular"/>
              </a:rPr>
              <a:t> </a:t>
            </a:r>
            <a:r>
              <a:rPr dirty="0" err="1">
                <a:latin typeface="Sora Regular Regular"/>
                <a:ea typeface="Sora Regular Regular"/>
                <a:cs typeface="Sora Regular Regular"/>
                <a:sym typeface="Sora Regular Regular"/>
              </a:rPr>
              <a:t>wzrostem</a:t>
            </a:r>
            <a:r>
              <a:rPr dirty="0">
                <a:latin typeface="Sora Regular Regular"/>
                <a:ea typeface="Sora Regular Regular"/>
                <a:cs typeface="Sora Regular Regular"/>
                <a:sym typeface="Sora Regular Regular"/>
              </a:rPr>
              <a:t> podróży </a:t>
            </a:r>
            <a:r>
              <a:rPr dirty="0" err="1">
                <a:latin typeface="Sora Regular Regular"/>
                <a:ea typeface="Sora Regular Regular"/>
                <a:cs typeface="Sora Regular Regular"/>
                <a:sym typeface="Sora Regular Regular"/>
              </a:rPr>
              <a:t>odbywanych</a:t>
            </a:r>
            <a:r>
              <a:rPr dirty="0">
                <a:latin typeface="Sora Regular Regular"/>
                <a:ea typeface="Sora Regular Regular"/>
                <a:cs typeface="Sora Regular Regular"/>
                <a:sym typeface="Sora Regular Regular"/>
              </a:rPr>
              <a:t> samochodem. </a:t>
            </a:r>
            <a:r>
              <a:rPr dirty="0" err="1">
                <a:latin typeface="Sora Regular Regular"/>
                <a:ea typeface="Sora Regular Regular"/>
                <a:cs typeface="Sora Regular Regular"/>
                <a:sym typeface="Sora Regular Regular"/>
              </a:rPr>
              <a:t>Może</a:t>
            </a:r>
            <a:r>
              <a:rPr dirty="0">
                <a:latin typeface="Sora Regular Regular"/>
                <a:ea typeface="Sora Regular Regular"/>
                <a:cs typeface="Sora Regular Regular"/>
                <a:sym typeface="Sora Regular Regular"/>
              </a:rPr>
              <a:t> </a:t>
            </a:r>
            <a:r>
              <a:rPr dirty="0" err="1">
                <a:latin typeface="Sora Regular Regular"/>
                <a:ea typeface="Sora Regular Regular"/>
                <a:cs typeface="Sora Regular Regular"/>
                <a:sym typeface="Sora Regular Regular"/>
              </a:rPr>
              <a:t>się</a:t>
            </a:r>
            <a:r>
              <a:rPr dirty="0">
                <a:latin typeface="Sora Regular Regular"/>
                <a:ea typeface="Sora Regular Regular"/>
                <a:cs typeface="Sora Regular Regular"/>
                <a:sym typeface="Sora Regular Regular"/>
              </a:rPr>
              <a:t> to </a:t>
            </a:r>
            <a:r>
              <a:rPr dirty="0" err="1">
                <a:latin typeface="Sora Regular Regular"/>
                <a:ea typeface="Sora Regular Regular"/>
                <a:cs typeface="Sora Regular Regular"/>
                <a:sym typeface="Sora Regular Regular"/>
              </a:rPr>
              <a:t>przełożyć</a:t>
            </a:r>
            <a:r>
              <a:rPr dirty="0">
                <a:latin typeface="Sora Regular Regular"/>
                <a:ea typeface="Sora Regular Regular"/>
                <a:cs typeface="Sora Regular Regular"/>
                <a:sym typeface="Sora Regular Regular"/>
              </a:rPr>
              <a:t> na </a:t>
            </a:r>
            <a:r>
              <a:rPr dirty="0" err="1"/>
              <a:t>zwiększenie</a:t>
            </a:r>
            <a:r>
              <a:rPr dirty="0"/>
              <a:t> </a:t>
            </a:r>
            <a:r>
              <a:rPr dirty="0" err="1"/>
              <a:t>natężenia</a:t>
            </a:r>
            <a:r>
              <a:rPr dirty="0"/>
              <a:t> </a:t>
            </a:r>
            <a:r>
              <a:rPr dirty="0" err="1"/>
              <a:t>ruchu</a:t>
            </a:r>
            <a:r>
              <a:rPr dirty="0"/>
              <a:t> na </a:t>
            </a:r>
            <a:r>
              <a:rPr dirty="0" err="1"/>
              <a:t>ulicach</a:t>
            </a:r>
            <a:r>
              <a:rPr dirty="0"/>
              <a:t> </a:t>
            </a:r>
            <a:r>
              <a:rPr dirty="0" err="1"/>
              <a:t>i</a:t>
            </a:r>
            <a:r>
              <a:rPr dirty="0">
                <a:latin typeface="Sora Regular Regular"/>
                <a:ea typeface="Sora Regular Regular"/>
                <a:cs typeface="Sora Regular Regular"/>
                <a:sym typeface="Sora Regular Regular"/>
              </a:rPr>
              <a:t> </a:t>
            </a:r>
            <a:r>
              <a:rPr dirty="0" err="1"/>
              <a:t>pogorszenie</a:t>
            </a:r>
            <a:r>
              <a:rPr dirty="0"/>
              <a:t> </a:t>
            </a:r>
            <a:r>
              <a:rPr dirty="0" err="1"/>
              <a:t>jakości</a:t>
            </a:r>
            <a:r>
              <a:rPr dirty="0"/>
              <a:t> </a:t>
            </a:r>
            <a:r>
              <a:rPr dirty="0" err="1"/>
              <a:t>życia</a:t>
            </a:r>
            <a:r>
              <a:rPr dirty="0"/>
              <a:t> </a:t>
            </a:r>
            <a:r>
              <a:rPr dirty="0" err="1"/>
              <a:t>mieszkańców</a:t>
            </a:r>
            <a:r>
              <a:rPr dirty="0">
                <a:latin typeface="Sora Regular Regular"/>
                <a:ea typeface="Sora Regular Regular"/>
                <a:cs typeface="Sora Regular Regular"/>
                <a:sym typeface="Sora Regular Regular"/>
              </a:rPr>
              <a:t>. </a:t>
            </a:r>
            <a:r>
              <a:rPr dirty="0" smtClean="0">
                <a:latin typeface="Sora Regular Regular"/>
                <a:ea typeface="Sora Regular Regular"/>
                <a:cs typeface="Sora Regular Regular"/>
                <a:sym typeface="Sora Regular Regular"/>
              </a:rPr>
              <a:t>W </a:t>
            </a:r>
            <a:r>
              <a:rPr dirty="0" err="1">
                <a:latin typeface="Sora Regular Regular"/>
                <a:ea typeface="Sora Regular Regular"/>
                <a:cs typeface="Sora Regular Regular"/>
                <a:sym typeface="Sora Regular Regular"/>
              </a:rPr>
              <a:t>takich</a:t>
            </a:r>
            <a:r>
              <a:rPr dirty="0">
                <a:latin typeface="Sora Regular Regular"/>
                <a:ea typeface="Sora Regular Regular"/>
                <a:cs typeface="Sora Regular Regular"/>
                <a:sym typeface="Sora Regular Regular"/>
              </a:rPr>
              <a:t> </a:t>
            </a:r>
            <a:r>
              <a:rPr dirty="0" err="1">
                <a:latin typeface="Sora Regular Regular"/>
                <a:ea typeface="Sora Regular Regular"/>
                <a:cs typeface="Sora Regular Regular"/>
                <a:sym typeface="Sora Regular Regular"/>
              </a:rPr>
              <a:t>sytuacjach</a:t>
            </a:r>
            <a:r>
              <a:rPr dirty="0">
                <a:latin typeface="Sora Regular Regular"/>
                <a:ea typeface="Sora Regular Regular"/>
                <a:cs typeface="Sora Regular Regular"/>
                <a:sym typeface="Sora Regular Regular"/>
              </a:rPr>
              <a:t> </a:t>
            </a:r>
            <a:r>
              <a:rPr dirty="0" err="1">
                <a:latin typeface="Sora Regular Regular"/>
                <a:ea typeface="Sora Regular Regular"/>
                <a:cs typeface="Sora Regular Regular"/>
                <a:sym typeface="Sora Regular Regular"/>
              </a:rPr>
              <a:t>niezwykle</a:t>
            </a:r>
            <a:r>
              <a:rPr dirty="0">
                <a:latin typeface="Sora Regular Regular"/>
                <a:ea typeface="Sora Regular Regular"/>
                <a:cs typeface="Sora Regular Regular"/>
                <a:sym typeface="Sora Regular Regular"/>
              </a:rPr>
              <a:t> </a:t>
            </a:r>
            <a:r>
              <a:rPr dirty="0" err="1">
                <a:latin typeface="Sora Regular Regular"/>
                <a:ea typeface="Sora Regular Regular"/>
                <a:cs typeface="Sora Regular Regular"/>
                <a:sym typeface="Sora Regular Regular"/>
              </a:rPr>
              <a:t>istotne</a:t>
            </a:r>
            <a:r>
              <a:rPr dirty="0">
                <a:latin typeface="Sora Regular Regular"/>
                <a:ea typeface="Sora Regular Regular"/>
                <a:cs typeface="Sora Regular Regular"/>
                <a:sym typeface="Sora Regular Regular"/>
              </a:rPr>
              <a:t> </a:t>
            </a:r>
            <a:r>
              <a:rPr dirty="0" err="1">
                <a:latin typeface="Sora Regular Regular"/>
                <a:ea typeface="Sora Regular Regular"/>
                <a:cs typeface="Sora Regular Regular"/>
                <a:sym typeface="Sora Regular Regular"/>
              </a:rPr>
              <a:t>i</a:t>
            </a:r>
            <a:r>
              <a:rPr dirty="0">
                <a:latin typeface="Sora Regular Regular"/>
                <a:ea typeface="Sora Regular Regular"/>
                <a:cs typeface="Sora Regular Regular"/>
                <a:sym typeface="Sora Regular Regular"/>
              </a:rPr>
              <a:t> </a:t>
            </a:r>
            <a:r>
              <a:rPr dirty="0" err="1">
                <a:latin typeface="Sora Regular Regular"/>
                <a:ea typeface="Sora Regular Regular"/>
                <a:cs typeface="Sora Regular Regular"/>
                <a:sym typeface="Sora Regular Regular"/>
              </a:rPr>
              <a:t>ważne</a:t>
            </a:r>
            <a:r>
              <a:rPr dirty="0">
                <a:latin typeface="Sora Regular Regular"/>
                <a:ea typeface="Sora Regular Regular"/>
                <a:cs typeface="Sora Regular Regular"/>
                <a:sym typeface="Sora Regular Regular"/>
              </a:rPr>
              <a:t> jest </a:t>
            </a:r>
            <a:r>
              <a:rPr dirty="0" err="1">
                <a:latin typeface="Sora Regular Regular"/>
                <a:ea typeface="Sora Regular Regular"/>
                <a:cs typeface="Sora Regular Regular"/>
                <a:sym typeface="Sora Regular Regular"/>
              </a:rPr>
              <a:t>zarządzanie</a:t>
            </a:r>
            <a:r>
              <a:rPr dirty="0">
                <a:latin typeface="Sora Regular Regular"/>
                <a:ea typeface="Sora Regular Regular"/>
                <a:cs typeface="Sora Regular Regular"/>
                <a:sym typeface="Sora Regular Regular"/>
              </a:rPr>
              <a:t> </a:t>
            </a:r>
            <a:r>
              <a:rPr dirty="0" err="1">
                <a:latin typeface="Sora Regular Regular"/>
                <a:ea typeface="Sora Regular Regular"/>
                <a:cs typeface="Sora Regular Regular"/>
                <a:sym typeface="Sora Regular Regular"/>
              </a:rPr>
              <a:t>ruchem</a:t>
            </a:r>
            <a:r>
              <a:rPr dirty="0">
                <a:latin typeface="Sora Regular Regular"/>
                <a:ea typeface="Sora Regular Regular"/>
                <a:cs typeface="Sora Regular Regular"/>
                <a:sym typeface="Sora Regular Regular"/>
              </a:rPr>
              <a:t> w </a:t>
            </a:r>
            <a:r>
              <a:rPr dirty="0" err="1">
                <a:latin typeface="Sora Regular Regular"/>
                <a:ea typeface="Sora Regular Regular"/>
                <a:cs typeface="Sora Regular Regular"/>
                <a:sym typeface="Sora Regular Regular"/>
              </a:rPr>
              <a:t>oparciu</a:t>
            </a:r>
            <a:r>
              <a:rPr dirty="0">
                <a:latin typeface="Sora Regular Regular"/>
                <a:ea typeface="Sora Regular Regular"/>
                <a:cs typeface="Sora Regular Regular"/>
                <a:sym typeface="Sora Regular Regular"/>
              </a:rPr>
              <a:t> o </a:t>
            </a:r>
            <a:r>
              <a:rPr dirty="0" err="1">
                <a:latin typeface="Sora Regular Regular"/>
                <a:ea typeface="Sora Regular Regular"/>
                <a:cs typeface="Sora Regular Regular"/>
                <a:sym typeface="Sora Regular Regular"/>
              </a:rPr>
              <a:t>przyjętą</a:t>
            </a:r>
            <a:r>
              <a:rPr dirty="0">
                <a:latin typeface="Sora Regular Regular"/>
                <a:ea typeface="Sora Regular Regular"/>
                <a:cs typeface="Sora Regular Regular"/>
                <a:sym typeface="Sora Regular Regular"/>
              </a:rPr>
              <a:t> </a:t>
            </a:r>
            <a:r>
              <a:rPr dirty="0" err="1">
                <a:latin typeface="Sora Regular Regular"/>
                <a:ea typeface="Sora Regular Regular"/>
                <a:cs typeface="Sora Regular Regular"/>
                <a:sym typeface="Sora Regular Regular"/>
              </a:rPr>
              <a:t>politykę</a:t>
            </a:r>
            <a:r>
              <a:rPr dirty="0">
                <a:latin typeface="Sora Regular Regular"/>
                <a:ea typeface="Sora Regular Regular"/>
                <a:cs typeface="Sora Regular Regular"/>
                <a:sym typeface="Sora Regular Regular"/>
              </a:rPr>
              <a:t> </a:t>
            </a:r>
            <a:r>
              <a:rPr dirty="0" err="1">
                <a:latin typeface="Sora Regular Regular"/>
                <a:ea typeface="Sora Regular Regular"/>
                <a:cs typeface="Sora Regular Regular"/>
                <a:sym typeface="Sora Regular Regular"/>
              </a:rPr>
              <a:t>transportową</a:t>
            </a:r>
            <a:r>
              <a:rPr dirty="0">
                <a:latin typeface="Sora Regular Regular"/>
                <a:ea typeface="Sora Regular Regular"/>
                <a:cs typeface="Sora Regular Regular"/>
                <a:sym typeface="Sora Regular Regular"/>
              </a:rPr>
              <a:t> </a:t>
            </a:r>
            <a:r>
              <a:rPr dirty="0" err="1">
                <a:latin typeface="Sora Regular Regular"/>
                <a:ea typeface="Sora Regular Regular"/>
                <a:cs typeface="Sora Regular Regular"/>
                <a:sym typeface="Sora Regular Regular"/>
              </a:rPr>
              <a:t>akceptowaną</a:t>
            </a:r>
            <a:r>
              <a:rPr dirty="0">
                <a:latin typeface="Sora Regular Regular"/>
                <a:ea typeface="Sora Regular Regular"/>
                <a:cs typeface="Sora Regular Regular"/>
                <a:sym typeface="Sora Regular Regular"/>
              </a:rPr>
              <a:t> </a:t>
            </a:r>
            <a:r>
              <a:rPr dirty="0" err="1">
                <a:latin typeface="Sora Regular Regular"/>
                <a:ea typeface="Sora Regular Regular"/>
                <a:cs typeface="Sora Regular Regular"/>
                <a:sym typeface="Sora Regular Regular"/>
              </a:rPr>
              <a:t>przez</a:t>
            </a:r>
            <a:r>
              <a:rPr dirty="0">
                <a:latin typeface="Sora Regular Regular"/>
                <a:ea typeface="Sora Regular Regular"/>
                <a:cs typeface="Sora Regular Regular"/>
                <a:sym typeface="Sora Regular Regular"/>
              </a:rPr>
              <a:t> </a:t>
            </a:r>
            <a:r>
              <a:rPr dirty="0" err="1">
                <a:latin typeface="Sora Regular Regular"/>
                <a:ea typeface="Sora Regular Regular"/>
                <a:cs typeface="Sora Regular Regular"/>
                <a:sym typeface="Sora Regular Regular"/>
              </a:rPr>
              <a:t>większość</a:t>
            </a:r>
            <a:r>
              <a:rPr dirty="0">
                <a:latin typeface="Sora Regular Regular"/>
                <a:ea typeface="Sora Regular Regular"/>
                <a:cs typeface="Sora Regular Regular"/>
                <a:sym typeface="Sora Regular Regular"/>
              </a:rPr>
              <a:t> </a:t>
            </a:r>
            <a:r>
              <a:rPr dirty="0" err="1">
                <a:latin typeface="Sora Regular Regular"/>
                <a:ea typeface="Sora Regular Regular"/>
                <a:cs typeface="Sora Regular Regular"/>
                <a:sym typeface="Sora Regular Regular"/>
              </a:rPr>
              <a:t>mieszkańców</a:t>
            </a:r>
            <a:r>
              <a:rPr dirty="0">
                <a:latin typeface="Sora Regular Regular"/>
                <a:ea typeface="Sora Regular Regular"/>
                <a:cs typeface="Sora Regular Regular"/>
                <a:sym typeface="Sora Regular Regular"/>
              </a:rPr>
              <a:t>.</a:t>
            </a:r>
          </a:p>
          <a:p>
            <a:pPr algn="just" defTabSz="457200">
              <a:spcBef>
                <a:spcPts val="1800"/>
              </a:spcBef>
              <a:defRPr sz="2500" b="0">
                <a:latin typeface="Sora Regular Regular"/>
                <a:ea typeface="Sora Regular Regular"/>
                <a:cs typeface="Sora Regular Regular"/>
                <a:sym typeface="Sora Regular Regular"/>
              </a:defRPr>
            </a:pPr>
            <a:r>
              <a:rPr dirty="0"/>
              <a:t>W Świnoujściu </a:t>
            </a:r>
            <a:r>
              <a:rPr dirty="0" err="1"/>
              <a:t>elementy</a:t>
            </a:r>
            <a:r>
              <a:rPr dirty="0"/>
              <a:t> </a:t>
            </a:r>
            <a:r>
              <a:rPr dirty="0" err="1"/>
              <a:t>zarządzania</a:t>
            </a:r>
            <a:r>
              <a:rPr dirty="0"/>
              <a:t> </a:t>
            </a:r>
            <a:r>
              <a:rPr dirty="0" err="1"/>
              <a:t>ruchem</a:t>
            </a:r>
            <a:r>
              <a:rPr dirty="0"/>
              <a:t> </a:t>
            </a:r>
            <a:r>
              <a:rPr dirty="0" err="1"/>
              <a:t>są</a:t>
            </a:r>
            <a:r>
              <a:rPr dirty="0"/>
              <a:t> </a:t>
            </a:r>
            <a:r>
              <a:rPr dirty="0" err="1"/>
              <a:t>wprowadzane</a:t>
            </a:r>
            <a:r>
              <a:rPr dirty="0"/>
              <a:t> </a:t>
            </a:r>
            <a:r>
              <a:rPr dirty="0" err="1"/>
              <a:t>już</a:t>
            </a:r>
            <a:r>
              <a:rPr dirty="0"/>
              <a:t> od 2005 roku. </a:t>
            </a:r>
            <a:r>
              <a:rPr dirty="0" err="1"/>
              <a:t>Wówczas</a:t>
            </a:r>
            <a:r>
              <a:rPr dirty="0"/>
              <a:t> </a:t>
            </a:r>
            <a:r>
              <a:rPr dirty="0" err="1"/>
              <a:t>zaczęła</a:t>
            </a:r>
            <a:r>
              <a:rPr dirty="0"/>
              <a:t> </a:t>
            </a:r>
            <a:r>
              <a:rPr dirty="0" err="1"/>
              <a:t>obwiązywać</a:t>
            </a:r>
            <a:r>
              <a:rPr dirty="0"/>
              <a:t> </a:t>
            </a:r>
            <a:r>
              <a:rPr dirty="0" err="1"/>
              <a:t>strefa</a:t>
            </a:r>
            <a:r>
              <a:rPr dirty="0"/>
              <a:t> </a:t>
            </a:r>
            <a:r>
              <a:rPr dirty="0" err="1"/>
              <a:t>płatnego</a:t>
            </a:r>
            <a:r>
              <a:rPr dirty="0"/>
              <a:t> </a:t>
            </a:r>
            <a:r>
              <a:rPr dirty="0" err="1"/>
              <a:t>parkowania</a:t>
            </a:r>
            <a:r>
              <a:rPr dirty="0"/>
              <a:t> w </a:t>
            </a:r>
            <a:r>
              <a:rPr dirty="0" err="1"/>
              <a:t>Dzielnicy</a:t>
            </a:r>
            <a:r>
              <a:rPr dirty="0"/>
              <a:t> </a:t>
            </a:r>
            <a:r>
              <a:rPr dirty="0" err="1"/>
              <a:t>Nadmorskiej</a:t>
            </a:r>
            <a:r>
              <a:rPr dirty="0"/>
              <a:t>. </a:t>
            </a:r>
            <a:r>
              <a:rPr dirty="0" err="1"/>
              <a:t>Obecnie</a:t>
            </a:r>
            <a:r>
              <a:rPr dirty="0"/>
              <a:t> jest </a:t>
            </a:r>
            <a:r>
              <a:rPr dirty="0" err="1"/>
              <a:t>ona</a:t>
            </a:r>
            <a:r>
              <a:rPr dirty="0"/>
              <a:t> </a:t>
            </a:r>
            <a:r>
              <a:rPr dirty="0" err="1"/>
              <a:t>obszarowo</a:t>
            </a:r>
            <a:r>
              <a:rPr dirty="0"/>
              <a:t> </a:t>
            </a:r>
            <a:r>
              <a:rPr dirty="0" err="1"/>
              <a:t>rozszerzona</a:t>
            </a:r>
            <a:r>
              <a:rPr dirty="0"/>
              <a:t>, a </a:t>
            </a:r>
            <a:r>
              <a:rPr dirty="0" err="1"/>
              <a:t>dodatkowo</a:t>
            </a:r>
            <a:r>
              <a:rPr dirty="0"/>
              <a:t> od 2021 roku </a:t>
            </a:r>
            <a:r>
              <a:rPr dirty="0" err="1"/>
              <a:t>obowiązuje</a:t>
            </a:r>
            <a:r>
              <a:rPr dirty="0"/>
              <a:t> </a:t>
            </a:r>
            <a:r>
              <a:rPr dirty="0" err="1"/>
              <a:t>również</a:t>
            </a:r>
            <a:r>
              <a:rPr dirty="0"/>
              <a:t> w </a:t>
            </a:r>
            <a:r>
              <a:rPr dirty="0" err="1"/>
              <a:t>strefie</a:t>
            </a:r>
            <a:r>
              <a:rPr dirty="0"/>
              <a:t> </a:t>
            </a:r>
            <a:r>
              <a:rPr dirty="0" err="1"/>
              <a:t>śródmiejskiej</a:t>
            </a:r>
            <a:r>
              <a:rPr dirty="0"/>
              <a:t>. </a:t>
            </a:r>
            <a:r>
              <a:rPr dirty="0" err="1"/>
              <a:t>Strefa</a:t>
            </a:r>
            <a:r>
              <a:rPr dirty="0"/>
              <a:t> </a:t>
            </a:r>
            <a:r>
              <a:rPr dirty="0" err="1"/>
              <a:t>płatnego</a:t>
            </a:r>
            <a:r>
              <a:rPr dirty="0"/>
              <a:t> </a:t>
            </a:r>
            <a:r>
              <a:rPr dirty="0" err="1"/>
              <a:t>parkowania</a:t>
            </a:r>
            <a:r>
              <a:rPr dirty="0"/>
              <a:t> </a:t>
            </a:r>
            <a:r>
              <a:rPr dirty="0" err="1"/>
              <a:t>porządkuje</a:t>
            </a:r>
            <a:r>
              <a:rPr dirty="0"/>
              <a:t> </a:t>
            </a:r>
            <a:r>
              <a:rPr dirty="0" err="1"/>
              <a:t>parkowanie</a:t>
            </a:r>
            <a:r>
              <a:rPr dirty="0"/>
              <a:t> na </a:t>
            </a:r>
            <a:r>
              <a:rPr dirty="0" err="1"/>
              <a:t>ulicach</a:t>
            </a:r>
            <a:r>
              <a:rPr dirty="0"/>
              <a:t> w </a:t>
            </a:r>
            <a:r>
              <a:rPr dirty="0" err="1"/>
              <a:t>tych</a:t>
            </a:r>
            <a:r>
              <a:rPr dirty="0"/>
              <a:t> </a:t>
            </a:r>
            <a:r>
              <a:rPr dirty="0" err="1"/>
              <a:t>obszarach</a:t>
            </a:r>
            <a:r>
              <a:rPr dirty="0"/>
              <a:t> </a:t>
            </a:r>
            <a:r>
              <a:rPr dirty="0" err="1"/>
              <a:t>Świnoujścia</a:t>
            </a:r>
            <a:r>
              <a:rPr dirty="0"/>
              <a:t>, </a:t>
            </a:r>
            <a:r>
              <a:rPr dirty="0" err="1"/>
              <a:t>wymusza</a:t>
            </a:r>
            <a:r>
              <a:rPr dirty="0"/>
              <a:t> </a:t>
            </a:r>
            <a:r>
              <a:rPr dirty="0" err="1"/>
              <a:t>rotację</a:t>
            </a:r>
            <a:r>
              <a:rPr dirty="0"/>
              <a:t> </a:t>
            </a:r>
            <a:r>
              <a:rPr dirty="0" err="1"/>
              <a:t>i</a:t>
            </a:r>
            <a:r>
              <a:rPr dirty="0"/>
              <a:t> </a:t>
            </a:r>
            <a:r>
              <a:rPr dirty="0" err="1"/>
              <a:t>ogranicza</a:t>
            </a:r>
            <a:r>
              <a:rPr dirty="0"/>
              <a:t> </a:t>
            </a:r>
            <a:r>
              <a:rPr dirty="0" err="1"/>
              <a:t>parkowanie</a:t>
            </a:r>
            <a:r>
              <a:rPr dirty="0"/>
              <a:t> </a:t>
            </a:r>
            <a:r>
              <a:rPr dirty="0" err="1"/>
              <a:t>długookresowe</a:t>
            </a:r>
            <a:r>
              <a:rPr dirty="0"/>
              <a:t>. </a:t>
            </a:r>
            <a:r>
              <a:rPr dirty="0" err="1"/>
              <a:t>Ponadto</a:t>
            </a:r>
            <a:r>
              <a:rPr dirty="0"/>
              <a:t> </a:t>
            </a:r>
            <a:r>
              <a:rPr dirty="0" err="1"/>
              <a:t>dzięki</a:t>
            </a:r>
            <a:r>
              <a:rPr dirty="0"/>
              <a:t> </a:t>
            </a:r>
            <a:r>
              <a:rPr dirty="0" err="1"/>
              <a:t>nie</a:t>
            </a:r>
            <a:r>
              <a:rPr dirty="0"/>
              <a:t> </a:t>
            </a:r>
            <a:r>
              <a:rPr dirty="0" err="1"/>
              <a:t>zwiększaniu</a:t>
            </a:r>
            <a:r>
              <a:rPr dirty="0"/>
              <a:t> </a:t>
            </a:r>
            <a:r>
              <a:rPr dirty="0" err="1"/>
              <a:t>powierzchni</a:t>
            </a:r>
            <a:r>
              <a:rPr dirty="0"/>
              <a:t> </a:t>
            </a:r>
            <a:r>
              <a:rPr dirty="0" err="1"/>
              <a:t>przeznaczonej</a:t>
            </a:r>
            <a:r>
              <a:rPr dirty="0"/>
              <a:t> do </a:t>
            </a:r>
            <a:r>
              <a:rPr dirty="0" err="1"/>
              <a:t>parkowania</a:t>
            </a:r>
            <a:r>
              <a:rPr dirty="0"/>
              <a:t> w </a:t>
            </a:r>
            <a:r>
              <a:rPr dirty="0" err="1"/>
              <a:t>przestrzeni</a:t>
            </a:r>
            <a:r>
              <a:rPr dirty="0"/>
              <a:t> </a:t>
            </a:r>
            <a:r>
              <a:rPr dirty="0" err="1"/>
              <a:t>ulicy</a:t>
            </a:r>
            <a:r>
              <a:rPr dirty="0"/>
              <a:t> </a:t>
            </a:r>
            <a:r>
              <a:rPr dirty="0" err="1"/>
              <a:t>wpływa</a:t>
            </a:r>
            <a:r>
              <a:rPr dirty="0"/>
              <a:t> na </a:t>
            </a:r>
            <a:r>
              <a:rPr dirty="0" err="1"/>
              <a:t>poprawę</a:t>
            </a:r>
            <a:r>
              <a:rPr dirty="0"/>
              <a:t> </a:t>
            </a:r>
            <a:r>
              <a:rPr dirty="0" err="1"/>
              <a:t>jakości</a:t>
            </a:r>
            <a:r>
              <a:rPr dirty="0"/>
              <a:t> </a:t>
            </a:r>
            <a:r>
              <a:rPr dirty="0" err="1"/>
              <a:t>środowiska</a:t>
            </a:r>
            <a:r>
              <a:rPr dirty="0"/>
              <a:t>  </a:t>
            </a:r>
            <a:r>
              <a:rPr dirty="0" err="1"/>
              <a:t>miejskiego</a:t>
            </a:r>
            <a:r>
              <a:rPr dirty="0"/>
              <a:t>, a </a:t>
            </a:r>
            <a:r>
              <a:rPr dirty="0" err="1"/>
              <a:t>także</a:t>
            </a:r>
            <a:r>
              <a:rPr dirty="0"/>
              <a:t> </a:t>
            </a:r>
            <a:r>
              <a:rPr dirty="0" err="1"/>
              <a:t>ogranicza</a:t>
            </a:r>
            <a:r>
              <a:rPr dirty="0"/>
              <a:t> </a:t>
            </a:r>
            <a:r>
              <a:rPr dirty="0" err="1"/>
              <a:t>hałas</a:t>
            </a:r>
            <a:r>
              <a:rPr dirty="0"/>
              <a:t> </a:t>
            </a:r>
            <a:r>
              <a:rPr dirty="0" err="1"/>
              <a:t>i</a:t>
            </a:r>
            <a:r>
              <a:rPr dirty="0"/>
              <a:t> </a:t>
            </a:r>
            <a:r>
              <a:rPr dirty="0" err="1"/>
              <a:t>emisję</a:t>
            </a:r>
            <a:r>
              <a:rPr dirty="0"/>
              <a:t> </a:t>
            </a:r>
            <a:r>
              <a:rPr dirty="0" err="1"/>
              <a:t>spalin</a:t>
            </a:r>
            <a:r>
              <a:rPr dirty="0"/>
              <a:t> </a:t>
            </a:r>
            <a:r>
              <a:rPr dirty="0" err="1"/>
              <a:t>powodowane</a:t>
            </a:r>
            <a:r>
              <a:rPr dirty="0"/>
              <a:t> </a:t>
            </a:r>
            <a:r>
              <a:rPr dirty="0" err="1"/>
              <a:t>przez</a:t>
            </a:r>
            <a:r>
              <a:rPr dirty="0"/>
              <a:t> </a:t>
            </a:r>
            <a:r>
              <a:rPr dirty="0" err="1"/>
              <a:t>poszukiwanie</a:t>
            </a:r>
            <a:r>
              <a:rPr dirty="0"/>
              <a:t> </a:t>
            </a:r>
            <a:r>
              <a:rPr dirty="0" err="1"/>
              <a:t>miejsc</a:t>
            </a:r>
            <a:r>
              <a:rPr dirty="0"/>
              <a:t> do </a:t>
            </a:r>
            <a:r>
              <a:rPr dirty="0" err="1"/>
              <a:t>parkowania</a:t>
            </a:r>
            <a:r>
              <a:rPr dirty="0"/>
              <a:t>.</a:t>
            </a:r>
          </a:p>
          <a:p>
            <a:pPr algn="just" defTabSz="457200">
              <a:spcBef>
                <a:spcPts val="1800"/>
              </a:spcBef>
              <a:defRPr sz="2500" b="0">
                <a:latin typeface="Sora Regular Regular"/>
                <a:ea typeface="Sora Regular Regular"/>
                <a:cs typeface="Sora Regular Regular"/>
                <a:sym typeface="Sora Regular Regular"/>
              </a:defRPr>
            </a:pPr>
            <a:r>
              <a:rPr dirty="0" err="1"/>
              <a:t>Kolejnym</a:t>
            </a:r>
            <a:r>
              <a:rPr dirty="0"/>
              <a:t> </a:t>
            </a:r>
            <a:r>
              <a:rPr dirty="0" err="1"/>
              <a:t>elementem</a:t>
            </a:r>
            <a:r>
              <a:rPr dirty="0"/>
              <a:t> </a:t>
            </a:r>
            <a:r>
              <a:rPr dirty="0" err="1"/>
              <a:t>zarządzania</a:t>
            </a:r>
            <a:r>
              <a:rPr dirty="0"/>
              <a:t> </a:t>
            </a:r>
            <a:r>
              <a:rPr dirty="0" err="1"/>
              <a:t>ruchem</a:t>
            </a:r>
            <a:r>
              <a:rPr dirty="0"/>
              <a:t> </a:t>
            </a:r>
            <a:r>
              <a:rPr dirty="0" err="1"/>
              <a:t>wprowadzonym</a:t>
            </a:r>
            <a:r>
              <a:rPr dirty="0"/>
              <a:t> w </a:t>
            </a:r>
            <a:r>
              <a:rPr dirty="0" err="1"/>
              <a:t>poprzednich</a:t>
            </a:r>
            <a:r>
              <a:rPr dirty="0"/>
              <a:t> </a:t>
            </a:r>
            <a:r>
              <a:rPr dirty="0" err="1"/>
              <a:t>latach</a:t>
            </a:r>
            <a:r>
              <a:rPr dirty="0"/>
              <a:t> było </a:t>
            </a:r>
            <a:r>
              <a:rPr dirty="0" err="1"/>
              <a:t>zamontowanie</a:t>
            </a:r>
            <a:r>
              <a:rPr dirty="0"/>
              <a:t> w roku 2008 na </a:t>
            </a:r>
            <a:r>
              <a:rPr dirty="0" err="1"/>
              <a:t>drodze</a:t>
            </a:r>
            <a:r>
              <a:rPr dirty="0"/>
              <a:t> </a:t>
            </a:r>
            <a:r>
              <a:rPr dirty="0" err="1"/>
              <a:t>krajowej</a:t>
            </a:r>
            <a:r>
              <a:rPr dirty="0"/>
              <a:t> </a:t>
            </a:r>
            <a:r>
              <a:rPr dirty="0" err="1"/>
              <a:t>nr</a:t>
            </a:r>
            <a:r>
              <a:rPr dirty="0"/>
              <a:t> 3, </a:t>
            </a:r>
            <a:r>
              <a:rPr dirty="0" err="1"/>
              <a:t>przed</a:t>
            </a:r>
            <a:r>
              <a:rPr dirty="0"/>
              <a:t> </a:t>
            </a:r>
            <a:r>
              <a:rPr dirty="0" err="1"/>
              <a:t>dojazdem</a:t>
            </a:r>
            <a:r>
              <a:rPr dirty="0"/>
              <a:t> do </a:t>
            </a:r>
            <a:r>
              <a:rPr dirty="0" err="1"/>
              <a:t>ronda</a:t>
            </a:r>
            <a:r>
              <a:rPr dirty="0"/>
              <a:t> w </a:t>
            </a:r>
            <a:r>
              <a:rPr dirty="0" err="1"/>
              <a:t>Łunowie</a:t>
            </a:r>
            <a:r>
              <a:rPr dirty="0"/>
              <a:t>, </a:t>
            </a:r>
            <a:r>
              <a:rPr dirty="0" err="1"/>
              <a:t>tablicy</a:t>
            </a:r>
            <a:r>
              <a:rPr dirty="0"/>
              <a:t> </a:t>
            </a:r>
            <a:r>
              <a:rPr dirty="0" err="1"/>
              <a:t>informującej</a:t>
            </a:r>
            <a:r>
              <a:rPr dirty="0"/>
              <a:t> o </a:t>
            </a:r>
            <a:r>
              <a:rPr dirty="0" err="1"/>
              <a:t>czasie</a:t>
            </a:r>
            <a:r>
              <a:rPr dirty="0"/>
              <a:t> </a:t>
            </a:r>
            <a:r>
              <a:rPr dirty="0" err="1"/>
              <a:t>oczekiwania</a:t>
            </a:r>
            <a:r>
              <a:rPr dirty="0"/>
              <a:t> na </a:t>
            </a:r>
            <a:r>
              <a:rPr dirty="0" err="1"/>
              <a:t>przeprawę</a:t>
            </a:r>
            <a:r>
              <a:rPr dirty="0"/>
              <a:t> </a:t>
            </a:r>
            <a:r>
              <a:rPr dirty="0" err="1"/>
              <a:t>promową</a:t>
            </a:r>
            <a:r>
              <a:rPr dirty="0"/>
              <a:t>. </a:t>
            </a:r>
            <a:r>
              <a:rPr dirty="0" err="1"/>
              <a:t>Podanie</a:t>
            </a:r>
            <a:r>
              <a:rPr dirty="0"/>
              <a:t> </a:t>
            </a:r>
            <a:r>
              <a:rPr dirty="0" err="1"/>
              <a:t>takiej</a:t>
            </a:r>
            <a:r>
              <a:rPr dirty="0"/>
              <a:t> </a:t>
            </a:r>
            <a:r>
              <a:rPr dirty="0" err="1"/>
              <a:t>informacji</a:t>
            </a:r>
            <a:r>
              <a:rPr dirty="0"/>
              <a:t> </a:t>
            </a:r>
            <a:r>
              <a:rPr dirty="0" err="1"/>
              <a:t>umożliwia</a:t>
            </a:r>
            <a:r>
              <a:rPr dirty="0"/>
              <a:t> </a:t>
            </a:r>
            <a:r>
              <a:rPr dirty="0" err="1"/>
              <a:t>użytkownikowi</a:t>
            </a:r>
            <a:r>
              <a:rPr dirty="0"/>
              <a:t> </a:t>
            </a:r>
            <a:r>
              <a:rPr dirty="0" err="1"/>
              <a:t>ruchu</a:t>
            </a:r>
            <a:r>
              <a:rPr dirty="0"/>
              <a:t> (w </a:t>
            </a:r>
            <a:r>
              <a:rPr dirty="0" err="1"/>
              <a:t>tym</a:t>
            </a:r>
            <a:r>
              <a:rPr dirty="0"/>
              <a:t> </a:t>
            </a:r>
            <a:r>
              <a:rPr dirty="0" err="1"/>
              <a:t>przypadku</a:t>
            </a:r>
            <a:r>
              <a:rPr dirty="0"/>
              <a:t> </a:t>
            </a:r>
            <a:r>
              <a:rPr dirty="0" err="1"/>
              <a:t>mieszkańcowi</a:t>
            </a:r>
            <a:r>
              <a:rPr dirty="0"/>
              <a:t> miasta) </a:t>
            </a:r>
            <a:r>
              <a:rPr dirty="0" err="1"/>
              <a:t>dokonanie</a:t>
            </a:r>
            <a:r>
              <a:rPr dirty="0"/>
              <a:t> </a:t>
            </a:r>
            <a:r>
              <a:rPr dirty="0" err="1"/>
              <a:t>wcześniejszego</a:t>
            </a:r>
            <a:r>
              <a:rPr dirty="0"/>
              <a:t> </a:t>
            </a:r>
            <a:r>
              <a:rPr dirty="0" err="1"/>
              <a:t>wyboru</a:t>
            </a:r>
            <a:r>
              <a:rPr dirty="0"/>
              <a:t> </a:t>
            </a:r>
            <a:r>
              <a:rPr dirty="0" err="1"/>
              <a:t>drogi</a:t>
            </a:r>
            <a:r>
              <a:rPr dirty="0"/>
              <a:t> </a:t>
            </a:r>
            <a:r>
              <a:rPr dirty="0" err="1"/>
              <a:t>dojazdowej</a:t>
            </a:r>
            <a:r>
              <a:rPr dirty="0"/>
              <a:t> do </a:t>
            </a:r>
            <a:r>
              <a:rPr dirty="0" err="1"/>
              <a:t>lewobrzeżnej</a:t>
            </a:r>
            <a:r>
              <a:rPr dirty="0"/>
              <a:t> </a:t>
            </a:r>
            <a:r>
              <a:rPr dirty="0" err="1"/>
              <a:t>części</a:t>
            </a:r>
            <a:r>
              <a:rPr dirty="0"/>
              <a:t> miasta.</a:t>
            </a:r>
          </a:p>
          <a:p>
            <a:pPr algn="just" defTabSz="457200">
              <a:spcBef>
                <a:spcPts val="1800"/>
              </a:spcBef>
              <a:defRPr sz="2500" b="0">
                <a:latin typeface="Sora Regular ExtraLight"/>
                <a:ea typeface="Sora Regular ExtraLight"/>
                <a:cs typeface="Sora Regular ExtraLight"/>
                <a:sym typeface="Sora Regular ExtraLight"/>
              </a:defRPr>
            </a:pPr>
            <a:r>
              <a:rPr dirty="0"/>
              <a:t>cd. na </a:t>
            </a:r>
            <a:r>
              <a:rPr dirty="0" err="1"/>
              <a:t>następnej</a:t>
            </a:r>
            <a:r>
              <a:rPr dirty="0"/>
              <a:t> </a:t>
            </a:r>
            <a:r>
              <a:rPr dirty="0" err="1"/>
              <a:t>stronie</a:t>
            </a:r>
            <a:endParaRPr dirty="0"/>
          </a:p>
        </p:txBody>
      </p:sp>
    </p:spTree>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335" name="Publikacja artykułów…"/>
          <p:cNvSpPr txBox="1">
            <a:spLocks noGrp="1"/>
          </p:cNvSpPr>
          <p:nvPr>
            <p:ph type="title"/>
          </p:nvPr>
        </p:nvSpPr>
        <p:spPr>
          <a:xfrm>
            <a:off x="942082" y="1077359"/>
            <a:ext cx="22606614" cy="2202884"/>
          </a:xfrm>
          <a:prstGeom prst="rect">
            <a:avLst/>
          </a:prstGeom>
        </p:spPr>
        <p:txBody>
          <a:bodyPr/>
          <a:lstStyle/>
          <a:p>
            <a:pPr>
              <a:defRPr sz="7500" b="0" spc="-200">
                <a:solidFill>
                  <a:srgbClr val="ED7052"/>
                </a:solidFill>
                <a:latin typeface="Sora Regular Bold"/>
                <a:ea typeface="Sora Regular Bold"/>
                <a:cs typeface="Sora Regular Bold"/>
                <a:sym typeface="Sora Regular Bold"/>
              </a:defRPr>
            </a:pPr>
            <a:r>
              <a:t>Publikacja artykułów</a:t>
            </a:r>
            <a:endParaRPr spc="-150"/>
          </a:p>
          <a:p>
            <a:pPr>
              <a:defRPr sz="5000" b="0" spc="-100">
                <a:solidFill>
                  <a:srgbClr val="ED7052"/>
                </a:solidFill>
                <a:latin typeface="Sora Regular Bold"/>
                <a:ea typeface="Sora Regular Bold"/>
                <a:cs typeface="Sora Regular Bold"/>
                <a:sym typeface="Sora Regular Bold"/>
              </a:defRPr>
            </a:pPr>
            <a:r>
              <a:t>Przykłady</a:t>
            </a:r>
          </a:p>
        </p:txBody>
      </p:sp>
      <p:sp>
        <p:nvSpPr>
          <p:cNvPr id="336" name="31"/>
          <p:cNvSpPr txBox="1"/>
          <p:nvPr/>
        </p:nvSpPr>
        <p:spPr>
          <a:xfrm>
            <a:off x="23403386" y="12729956"/>
            <a:ext cx="481992"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31</a:t>
            </a:r>
          </a:p>
        </p:txBody>
      </p:sp>
      <p:sp>
        <p:nvSpPr>
          <p:cNvPr id="337" name="Obecny zakres strefy płatnego parkowania w Świnoujściu.…"/>
          <p:cNvSpPr txBox="1">
            <a:spLocks noGrp="1"/>
          </p:cNvSpPr>
          <p:nvPr>
            <p:ph type="body" sz="quarter" idx="1"/>
          </p:nvPr>
        </p:nvSpPr>
        <p:spPr>
          <a:xfrm>
            <a:off x="9681650" y="10771599"/>
            <a:ext cx="7549738" cy="1573089"/>
          </a:xfrm>
          <a:prstGeom prst="rect">
            <a:avLst/>
          </a:prstGeom>
        </p:spPr>
        <p:txBody>
          <a:bodyPr lIns="50800" tIns="50800" rIns="50800" bIns="50800"/>
          <a:lstStyle/>
          <a:p>
            <a:pPr defTabSz="457200">
              <a:spcBef>
                <a:spcPts val="1800"/>
              </a:spcBef>
              <a:defRPr sz="1500" b="0">
                <a:latin typeface="Sora Regular ExtraLight"/>
                <a:ea typeface="Sora Regular ExtraLight"/>
                <a:cs typeface="Sora Regular ExtraLight"/>
                <a:sym typeface="Sora Regular ExtraLight"/>
              </a:defRPr>
            </a:pPr>
            <a:r>
              <a:t>Obecny zakres strefy płatnego parkowania w Świnoujściu. </a:t>
            </a:r>
          </a:p>
          <a:p>
            <a:pPr defTabSz="457200">
              <a:spcBef>
                <a:spcPts val="1800"/>
              </a:spcBef>
              <a:defRPr sz="2500" b="0">
                <a:latin typeface="Sora Regular ExtraLight"/>
                <a:ea typeface="Sora Regular ExtraLight"/>
                <a:cs typeface="Sora Regular ExtraLight"/>
                <a:sym typeface="Sora Regular ExtraLight"/>
              </a:defRPr>
            </a:pPr>
            <a:r>
              <a:t>cd. na następnej stronie</a:t>
            </a:r>
          </a:p>
        </p:txBody>
      </p:sp>
      <p:pic>
        <p:nvPicPr>
          <p:cNvPr id="338" name="0QofbYEstztxlhSxXKSLVJSEMgM4qpeVZp0-WlTXMUmR_v7gE92ep6T86Z5Z8ofmrB-P0YxjW67g5nJX2YSXwsZb4ewRcAiXU-cIsf_nV2ai1oK7MjlGuZkP6GNQGyQh554-pCw.jpg" descr="0QofbYEstztxlhSxXKSLVJSEMgM4qpeVZp0-WlTXMUmR_v7gE92ep6T86Z5Z8ofmrB-P0YxjW67g5nJX2YSXwsZb4ewRcAiXU-cIsf_nV2ai1oK7MjlGuZkP6GNQGyQh554-pCw.jpg"/>
          <p:cNvPicPr>
            <a:picLocks noChangeAspect="1"/>
          </p:cNvPicPr>
          <p:nvPr/>
        </p:nvPicPr>
        <p:blipFill>
          <a:blip r:embed="rId3">
            <a:extLst/>
          </a:blip>
          <a:stretch>
            <a:fillRect/>
          </a:stretch>
        </p:blipFill>
        <p:spPr>
          <a:xfrm>
            <a:off x="2121231" y="3871476"/>
            <a:ext cx="20613926" cy="630889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341" name="Publikacja artykułów…"/>
          <p:cNvSpPr txBox="1">
            <a:spLocks noGrp="1"/>
          </p:cNvSpPr>
          <p:nvPr>
            <p:ph type="title"/>
          </p:nvPr>
        </p:nvSpPr>
        <p:spPr>
          <a:xfrm>
            <a:off x="942082" y="1077359"/>
            <a:ext cx="22606614" cy="2202884"/>
          </a:xfrm>
          <a:prstGeom prst="rect">
            <a:avLst/>
          </a:prstGeom>
        </p:spPr>
        <p:txBody>
          <a:bodyPr/>
          <a:lstStyle/>
          <a:p>
            <a:pPr>
              <a:defRPr sz="7500" b="0" spc="-200">
                <a:solidFill>
                  <a:srgbClr val="ED7052"/>
                </a:solidFill>
                <a:latin typeface="Sora Regular Bold"/>
                <a:ea typeface="Sora Regular Bold"/>
                <a:cs typeface="Sora Regular Bold"/>
                <a:sym typeface="Sora Regular Bold"/>
              </a:defRPr>
            </a:pPr>
            <a:r>
              <a:t>Publikacja artykułów</a:t>
            </a:r>
            <a:endParaRPr spc="-150"/>
          </a:p>
          <a:p>
            <a:pPr>
              <a:defRPr sz="5000" b="0" spc="-100">
                <a:solidFill>
                  <a:srgbClr val="ED7052"/>
                </a:solidFill>
                <a:latin typeface="Sora Regular Bold"/>
                <a:ea typeface="Sora Regular Bold"/>
                <a:cs typeface="Sora Regular Bold"/>
                <a:sym typeface="Sora Regular Bold"/>
              </a:defRPr>
            </a:pPr>
            <a:r>
              <a:t>Przykłady</a:t>
            </a:r>
          </a:p>
        </p:txBody>
      </p:sp>
      <p:sp>
        <p:nvSpPr>
          <p:cNvPr id="342" name="32"/>
          <p:cNvSpPr txBox="1"/>
          <p:nvPr/>
        </p:nvSpPr>
        <p:spPr>
          <a:xfrm>
            <a:off x="23368182" y="12729956"/>
            <a:ext cx="552401"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32</a:t>
            </a:r>
          </a:p>
        </p:txBody>
      </p:sp>
      <p:pic>
        <p:nvPicPr>
          <p:cNvPr id="343" name="ztcYO_jRs3VbtrFEcUy_lELoToDBZwrX_YFrkSWDmjAafjanJXGsUeTXrwmve8iU6JOjBEKpaRpITGc1ky8b4-lBGlTKoJf8jhKIUXRWD4w7C1a4I7TyqEk62u1Vf-L_Z11tpS8.jpg" descr="ztcYO_jRs3VbtrFEcUy_lELoToDBZwrX_YFrkSWDmjAafjanJXGsUeTXrwmve8iU6JOjBEKpaRpITGc1ky8b4-lBGlTKoJf8jhKIUXRWD4w7C1a4I7TyqEk62u1Vf-L_Z11tpS8.jpg"/>
          <p:cNvPicPr>
            <a:picLocks noChangeAspect="1"/>
          </p:cNvPicPr>
          <p:nvPr/>
        </p:nvPicPr>
        <p:blipFill>
          <a:blip r:embed="rId3">
            <a:extLst/>
          </a:blip>
          <a:stretch>
            <a:fillRect/>
          </a:stretch>
        </p:blipFill>
        <p:spPr>
          <a:xfrm>
            <a:off x="2542819" y="3435119"/>
            <a:ext cx="19405139" cy="6820362"/>
          </a:xfrm>
          <a:prstGeom prst="rect">
            <a:avLst/>
          </a:prstGeom>
          <a:ln w="12700">
            <a:miter lim="400000"/>
          </a:ln>
        </p:spPr>
      </p:pic>
      <p:sp>
        <p:nvSpPr>
          <p:cNvPr id="344" name="Obecny zakres strefy płatnego parkowania w Świnoujściu.…"/>
          <p:cNvSpPr txBox="1">
            <a:spLocks noGrp="1"/>
          </p:cNvSpPr>
          <p:nvPr>
            <p:ph type="body" sz="quarter" idx="1"/>
          </p:nvPr>
        </p:nvSpPr>
        <p:spPr>
          <a:xfrm>
            <a:off x="9681650" y="10771599"/>
            <a:ext cx="7549738" cy="1573089"/>
          </a:xfrm>
          <a:prstGeom prst="rect">
            <a:avLst/>
          </a:prstGeom>
        </p:spPr>
        <p:txBody>
          <a:bodyPr lIns="50800" tIns="50800" rIns="50800" bIns="50800"/>
          <a:lstStyle/>
          <a:p>
            <a:pPr defTabSz="457200">
              <a:spcBef>
                <a:spcPts val="1800"/>
              </a:spcBef>
              <a:defRPr sz="1500" b="0">
                <a:latin typeface="Sora Regular ExtraLight"/>
                <a:ea typeface="Sora Regular ExtraLight"/>
                <a:cs typeface="Sora Regular ExtraLight"/>
                <a:sym typeface="Sora Regular ExtraLight"/>
              </a:defRPr>
            </a:pPr>
            <a:r>
              <a:t>Obecny zakres strefy płatnego parkowania w Świnoujściu. </a:t>
            </a:r>
          </a:p>
          <a:p>
            <a:pPr defTabSz="457200">
              <a:spcBef>
                <a:spcPts val="1800"/>
              </a:spcBef>
              <a:defRPr sz="2500" b="0">
                <a:latin typeface="Sora Regular ExtraLight"/>
                <a:ea typeface="Sora Regular ExtraLight"/>
                <a:cs typeface="Sora Regular ExtraLight"/>
                <a:sym typeface="Sora Regular ExtraLight"/>
              </a:defRPr>
            </a:pPr>
            <a:r>
              <a:t>cd. na następnej stronie</a:t>
            </a:r>
          </a:p>
        </p:txBody>
      </p:sp>
    </p:spTree>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347" name="Publikacja artykułów…"/>
          <p:cNvSpPr txBox="1">
            <a:spLocks noGrp="1"/>
          </p:cNvSpPr>
          <p:nvPr>
            <p:ph type="title"/>
          </p:nvPr>
        </p:nvSpPr>
        <p:spPr>
          <a:xfrm>
            <a:off x="942082" y="1077359"/>
            <a:ext cx="22606614" cy="2202884"/>
          </a:xfrm>
          <a:prstGeom prst="rect">
            <a:avLst/>
          </a:prstGeom>
        </p:spPr>
        <p:txBody>
          <a:bodyPr/>
          <a:lstStyle/>
          <a:p>
            <a:pPr>
              <a:defRPr sz="7500" b="0" spc="-200">
                <a:solidFill>
                  <a:srgbClr val="ED7052"/>
                </a:solidFill>
                <a:latin typeface="Sora Regular Bold"/>
                <a:ea typeface="Sora Regular Bold"/>
                <a:cs typeface="Sora Regular Bold"/>
                <a:sym typeface="Sora Regular Bold"/>
              </a:defRPr>
            </a:pPr>
            <a:r>
              <a:t>Publikacja artykułów</a:t>
            </a:r>
            <a:endParaRPr spc="-150"/>
          </a:p>
          <a:p>
            <a:pPr>
              <a:defRPr sz="5000" b="0" spc="-100">
                <a:solidFill>
                  <a:srgbClr val="ED7052"/>
                </a:solidFill>
                <a:latin typeface="Sora Regular Bold"/>
                <a:ea typeface="Sora Regular Bold"/>
                <a:cs typeface="Sora Regular Bold"/>
                <a:sym typeface="Sora Regular Bold"/>
              </a:defRPr>
            </a:pPr>
            <a:r>
              <a:t>Przykłady</a:t>
            </a:r>
          </a:p>
        </p:txBody>
      </p:sp>
      <p:sp>
        <p:nvSpPr>
          <p:cNvPr id="348" name="33"/>
          <p:cNvSpPr txBox="1"/>
          <p:nvPr/>
        </p:nvSpPr>
        <p:spPr>
          <a:xfrm>
            <a:off x="23368894" y="12729956"/>
            <a:ext cx="550978"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33</a:t>
            </a:r>
          </a:p>
        </p:txBody>
      </p:sp>
      <p:sp>
        <p:nvSpPr>
          <p:cNvPr id="349" name="Elementami zarządzania ruchem wprowadzonymi w latach poprzednich w naszym mieście są też nowoczesne sygnalizacje świetlne acykliczne Sygnalizacja taka jest w pełni zależna od ruchu. Fazy mogą być w niej tworzone na bieżąco, a czas ich trwania jest zmienn"/>
          <p:cNvSpPr txBox="1">
            <a:spLocks noGrp="1"/>
          </p:cNvSpPr>
          <p:nvPr>
            <p:ph type="body" idx="1"/>
          </p:nvPr>
        </p:nvSpPr>
        <p:spPr>
          <a:xfrm>
            <a:off x="940885" y="2949625"/>
            <a:ext cx="22609008" cy="9347804"/>
          </a:xfrm>
          <a:prstGeom prst="rect">
            <a:avLst/>
          </a:prstGeom>
        </p:spPr>
        <p:txBody>
          <a:bodyPr lIns="50800" tIns="50800" rIns="50800" bIns="50800" numCol="2" spcCol="1130449"/>
          <a:lstStyle/>
          <a:p>
            <a:pPr algn="just" defTabSz="457200">
              <a:spcBef>
                <a:spcPts val="1800"/>
              </a:spcBef>
              <a:defRPr sz="2500" b="0">
                <a:latin typeface="Sora Regular Regular"/>
                <a:ea typeface="Sora Regular Regular"/>
                <a:cs typeface="Sora Regular Regular"/>
                <a:sym typeface="Sora Regular Regular"/>
              </a:defRPr>
            </a:pPr>
            <a:r>
              <a:rPr dirty="0" err="1"/>
              <a:t>Elementami</a:t>
            </a:r>
            <a:r>
              <a:rPr dirty="0"/>
              <a:t> </a:t>
            </a:r>
            <a:r>
              <a:rPr dirty="0" err="1"/>
              <a:t>zarządzania</a:t>
            </a:r>
            <a:r>
              <a:rPr dirty="0"/>
              <a:t> </a:t>
            </a:r>
            <a:r>
              <a:rPr dirty="0" err="1"/>
              <a:t>ruchem</a:t>
            </a:r>
            <a:r>
              <a:rPr dirty="0"/>
              <a:t> </a:t>
            </a:r>
            <a:r>
              <a:rPr dirty="0" err="1"/>
              <a:t>wprowadzonymi</a:t>
            </a:r>
            <a:r>
              <a:rPr dirty="0"/>
              <a:t> w </a:t>
            </a:r>
            <a:r>
              <a:rPr dirty="0" err="1"/>
              <a:t>latach</a:t>
            </a:r>
            <a:r>
              <a:rPr dirty="0"/>
              <a:t> </a:t>
            </a:r>
            <a:r>
              <a:rPr dirty="0" err="1"/>
              <a:t>poprzednich</a:t>
            </a:r>
            <a:r>
              <a:rPr dirty="0"/>
              <a:t> w </a:t>
            </a:r>
            <a:r>
              <a:rPr dirty="0" err="1"/>
              <a:t>naszym</a:t>
            </a:r>
            <a:r>
              <a:rPr dirty="0"/>
              <a:t> </a:t>
            </a:r>
            <a:r>
              <a:rPr dirty="0" err="1"/>
              <a:t>mieście</a:t>
            </a:r>
            <a:r>
              <a:rPr dirty="0"/>
              <a:t> </a:t>
            </a:r>
            <a:r>
              <a:rPr dirty="0" err="1"/>
              <a:t>są</a:t>
            </a:r>
            <a:r>
              <a:rPr dirty="0"/>
              <a:t> </a:t>
            </a:r>
            <a:r>
              <a:rPr dirty="0" err="1"/>
              <a:t>też</a:t>
            </a:r>
            <a:r>
              <a:rPr dirty="0"/>
              <a:t> </a:t>
            </a:r>
            <a:r>
              <a:rPr dirty="0" err="1"/>
              <a:t>nowoczesne</a:t>
            </a:r>
            <a:r>
              <a:rPr dirty="0"/>
              <a:t> </a:t>
            </a:r>
            <a:r>
              <a:rPr dirty="0" err="1"/>
              <a:t>sygnalizacje</a:t>
            </a:r>
            <a:r>
              <a:rPr dirty="0"/>
              <a:t> </a:t>
            </a:r>
            <a:r>
              <a:rPr dirty="0" err="1"/>
              <a:t>świetlne</a:t>
            </a:r>
            <a:r>
              <a:rPr dirty="0"/>
              <a:t> </a:t>
            </a:r>
            <a:r>
              <a:rPr dirty="0" err="1"/>
              <a:t>acykliczne</a:t>
            </a:r>
            <a:r>
              <a:rPr dirty="0"/>
              <a:t> </a:t>
            </a:r>
            <a:r>
              <a:rPr dirty="0" err="1"/>
              <a:t>Sygnalizacja</a:t>
            </a:r>
            <a:r>
              <a:rPr dirty="0"/>
              <a:t> taka jest w </a:t>
            </a:r>
            <a:r>
              <a:rPr dirty="0" err="1"/>
              <a:t>pełni</a:t>
            </a:r>
            <a:r>
              <a:rPr dirty="0"/>
              <a:t> </a:t>
            </a:r>
            <a:r>
              <a:rPr dirty="0" err="1"/>
              <a:t>zależna</a:t>
            </a:r>
            <a:r>
              <a:rPr dirty="0"/>
              <a:t> od </a:t>
            </a:r>
            <a:r>
              <a:rPr dirty="0" err="1"/>
              <a:t>ruchu</a:t>
            </a:r>
            <a:r>
              <a:rPr dirty="0"/>
              <a:t>. </a:t>
            </a:r>
            <a:r>
              <a:rPr dirty="0" err="1"/>
              <a:t>Fazy</a:t>
            </a:r>
            <a:r>
              <a:rPr dirty="0"/>
              <a:t> </a:t>
            </a:r>
            <a:r>
              <a:rPr dirty="0" err="1"/>
              <a:t>mogą</a:t>
            </a:r>
            <a:r>
              <a:rPr dirty="0"/>
              <a:t> </a:t>
            </a:r>
            <a:r>
              <a:rPr dirty="0" err="1"/>
              <a:t>być</a:t>
            </a:r>
            <a:r>
              <a:rPr dirty="0"/>
              <a:t> w </a:t>
            </a:r>
            <a:r>
              <a:rPr dirty="0" err="1"/>
              <a:t>niej</a:t>
            </a:r>
            <a:r>
              <a:rPr dirty="0"/>
              <a:t> </a:t>
            </a:r>
            <a:r>
              <a:rPr dirty="0" err="1"/>
              <a:t>tworzone</a:t>
            </a:r>
            <a:r>
              <a:rPr dirty="0"/>
              <a:t> na </a:t>
            </a:r>
            <a:r>
              <a:rPr dirty="0" err="1"/>
              <a:t>bieżąco</a:t>
            </a:r>
            <a:r>
              <a:rPr dirty="0"/>
              <a:t>, a </a:t>
            </a:r>
            <a:r>
              <a:rPr dirty="0" err="1"/>
              <a:t>czas</a:t>
            </a:r>
            <a:r>
              <a:rPr dirty="0"/>
              <a:t> </a:t>
            </a:r>
            <a:r>
              <a:rPr dirty="0" err="1"/>
              <a:t>ich</a:t>
            </a:r>
            <a:r>
              <a:rPr dirty="0"/>
              <a:t> </a:t>
            </a:r>
            <a:r>
              <a:rPr dirty="0" err="1"/>
              <a:t>trwania</a:t>
            </a:r>
            <a:r>
              <a:rPr dirty="0"/>
              <a:t> jest </a:t>
            </a:r>
            <a:r>
              <a:rPr dirty="0" err="1"/>
              <a:t>zmienny</a:t>
            </a:r>
            <a:r>
              <a:rPr dirty="0"/>
              <a:t> </a:t>
            </a:r>
            <a:r>
              <a:rPr dirty="0" err="1"/>
              <a:t>i</a:t>
            </a:r>
            <a:r>
              <a:rPr dirty="0"/>
              <a:t> </a:t>
            </a:r>
            <a:r>
              <a:rPr dirty="0" err="1"/>
              <a:t>zależny</a:t>
            </a:r>
            <a:r>
              <a:rPr dirty="0"/>
              <a:t> od </a:t>
            </a:r>
            <a:r>
              <a:rPr dirty="0" err="1"/>
              <a:t>określonych</a:t>
            </a:r>
            <a:r>
              <a:rPr dirty="0"/>
              <a:t> </a:t>
            </a:r>
            <a:r>
              <a:rPr dirty="0" err="1"/>
              <a:t>charakterystyk</a:t>
            </a:r>
            <a:r>
              <a:rPr dirty="0"/>
              <a:t> </a:t>
            </a:r>
            <a:r>
              <a:rPr dirty="0" err="1"/>
              <a:t>ruchu</a:t>
            </a:r>
            <a:r>
              <a:rPr dirty="0"/>
              <a:t>.  W roku 2009 </a:t>
            </a:r>
            <a:r>
              <a:rPr dirty="0" err="1"/>
              <a:t>przebudowano</a:t>
            </a:r>
            <a:r>
              <a:rPr dirty="0"/>
              <a:t> </a:t>
            </a:r>
            <a:r>
              <a:rPr dirty="0" err="1"/>
              <a:t>i</a:t>
            </a:r>
            <a:r>
              <a:rPr dirty="0"/>
              <a:t> </a:t>
            </a:r>
            <a:r>
              <a:rPr dirty="0" err="1"/>
              <a:t>przeprogramowano</a:t>
            </a:r>
            <a:r>
              <a:rPr dirty="0"/>
              <a:t> </a:t>
            </a:r>
            <a:r>
              <a:rPr dirty="0" err="1"/>
              <a:t>sygnalizacje</a:t>
            </a:r>
            <a:r>
              <a:rPr dirty="0"/>
              <a:t> </a:t>
            </a:r>
            <a:r>
              <a:rPr dirty="0" err="1"/>
              <a:t>świetlne</a:t>
            </a:r>
            <a:r>
              <a:rPr dirty="0"/>
              <a:t> na </a:t>
            </a:r>
            <a:r>
              <a:rPr dirty="0" err="1"/>
              <a:t>ul</a:t>
            </a:r>
            <a:r>
              <a:rPr dirty="0"/>
              <a:t>. 11 </a:t>
            </a:r>
            <a:r>
              <a:rPr dirty="0" err="1"/>
              <a:t>Listopada</a:t>
            </a:r>
            <a:r>
              <a:rPr dirty="0"/>
              <a:t> na </a:t>
            </a:r>
            <a:r>
              <a:rPr dirty="0" err="1"/>
              <a:t>skrzyżowaniach</a:t>
            </a:r>
            <a:r>
              <a:rPr dirty="0"/>
              <a:t> z </a:t>
            </a:r>
            <a:r>
              <a:rPr dirty="0" err="1"/>
              <a:t>ulicami</a:t>
            </a:r>
            <a:r>
              <a:rPr dirty="0"/>
              <a:t> </a:t>
            </a:r>
            <a:r>
              <a:rPr dirty="0" err="1"/>
              <a:t>Grunwaldzką</a:t>
            </a:r>
            <a:r>
              <a:rPr dirty="0"/>
              <a:t>, </a:t>
            </a:r>
            <a:r>
              <a:rPr dirty="0" err="1"/>
              <a:t>Szkolną</a:t>
            </a:r>
            <a:r>
              <a:rPr dirty="0"/>
              <a:t> </a:t>
            </a:r>
            <a:r>
              <a:rPr dirty="0" err="1"/>
              <a:t>i</a:t>
            </a:r>
            <a:r>
              <a:rPr dirty="0"/>
              <a:t> </a:t>
            </a:r>
            <a:r>
              <a:rPr dirty="0" err="1"/>
              <a:t>Matejki</a:t>
            </a:r>
            <a:r>
              <a:rPr dirty="0"/>
              <a:t>. Na </a:t>
            </a:r>
            <a:r>
              <a:rPr dirty="0" err="1"/>
              <a:t>skrzyżowaniu</a:t>
            </a:r>
            <a:r>
              <a:rPr dirty="0"/>
              <a:t> </a:t>
            </a:r>
            <a:r>
              <a:rPr dirty="0" err="1"/>
              <a:t>ulicy</a:t>
            </a:r>
            <a:r>
              <a:rPr dirty="0"/>
              <a:t> 11 </a:t>
            </a:r>
            <a:r>
              <a:rPr dirty="0" err="1"/>
              <a:t>Listopada</a:t>
            </a:r>
            <a:r>
              <a:rPr dirty="0"/>
              <a:t> z </a:t>
            </a:r>
            <a:r>
              <a:rPr dirty="0" err="1"/>
              <a:t>ulicą</a:t>
            </a:r>
            <a:r>
              <a:rPr dirty="0"/>
              <a:t> </a:t>
            </a:r>
            <a:r>
              <a:rPr dirty="0" err="1"/>
              <a:t>Grunwaldzką</a:t>
            </a:r>
            <a:r>
              <a:rPr dirty="0"/>
              <a:t> </a:t>
            </a:r>
            <a:r>
              <a:rPr dirty="0" err="1"/>
              <a:t>powstawały</a:t>
            </a:r>
            <a:r>
              <a:rPr dirty="0"/>
              <a:t> </a:t>
            </a:r>
            <a:r>
              <a:rPr dirty="0" err="1"/>
              <a:t>duże</a:t>
            </a:r>
            <a:r>
              <a:rPr dirty="0"/>
              <a:t> </a:t>
            </a:r>
            <a:r>
              <a:rPr dirty="0" err="1"/>
              <a:t>kolejki</a:t>
            </a:r>
            <a:r>
              <a:rPr dirty="0"/>
              <a:t> </a:t>
            </a:r>
            <a:r>
              <a:rPr dirty="0" err="1"/>
              <a:t>pojazdów</a:t>
            </a:r>
            <a:r>
              <a:rPr dirty="0"/>
              <a:t> </a:t>
            </a:r>
            <a:r>
              <a:rPr dirty="0" err="1"/>
              <a:t>dojeżdżających</a:t>
            </a:r>
            <a:r>
              <a:rPr dirty="0"/>
              <a:t> do </a:t>
            </a:r>
            <a:r>
              <a:rPr dirty="0" err="1"/>
              <a:t>tego</a:t>
            </a:r>
            <a:r>
              <a:rPr dirty="0"/>
              <a:t> </a:t>
            </a:r>
            <a:r>
              <a:rPr dirty="0" err="1"/>
              <a:t>skrzyżowania</a:t>
            </a:r>
            <a:r>
              <a:rPr dirty="0"/>
              <a:t> od </a:t>
            </a:r>
            <a:r>
              <a:rPr dirty="0" err="1"/>
              <a:t>ulicy</a:t>
            </a:r>
            <a:r>
              <a:rPr dirty="0"/>
              <a:t> </a:t>
            </a:r>
            <a:r>
              <a:rPr dirty="0" err="1"/>
              <a:t>Nowokarsiborskiej</a:t>
            </a:r>
            <a:r>
              <a:rPr dirty="0"/>
              <a:t>. </a:t>
            </a:r>
            <a:r>
              <a:rPr dirty="0" err="1"/>
              <a:t>Zlikwidowano</a:t>
            </a:r>
            <a:r>
              <a:rPr dirty="0"/>
              <a:t> </a:t>
            </a:r>
            <a:r>
              <a:rPr dirty="0" err="1"/>
              <a:t>stałoczasową</a:t>
            </a:r>
            <a:r>
              <a:rPr dirty="0"/>
              <a:t> </a:t>
            </a:r>
            <a:r>
              <a:rPr dirty="0" err="1"/>
              <a:t>sygnalizację</a:t>
            </a:r>
            <a:r>
              <a:rPr dirty="0"/>
              <a:t> </a:t>
            </a:r>
            <a:r>
              <a:rPr dirty="0" err="1"/>
              <a:t>świetlną</a:t>
            </a:r>
            <a:r>
              <a:rPr dirty="0"/>
              <a:t> </a:t>
            </a:r>
            <a:r>
              <a:rPr dirty="0" err="1"/>
              <a:t>i</a:t>
            </a:r>
            <a:r>
              <a:rPr dirty="0"/>
              <a:t> </a:t>
            </a:r>
            <a:r>
              <a:rPr dirty="0" err="1"/>
              <a:t>zastąpiono</a:t>
            </a:r>
            <a:r>
              <a:rPr dirty="0"/>
              <a:t> </a:t>
            </a:r>
            <a:r>
              <a:rPr dirty="0" err="1"/>
              <a:t>ją</a:t>
            </a:r>
            <a:r>
              <a:rPr dirty="0"/>
              <a:t> </a:t>
            </a:r>
            <a:r>
              <a:rPr dirty="0" err="1"/>
              <a:t>acykliczną</a:t>
            </a:r>
            <a:r>
              <a:rPr dirty="0"/>
              <a:t> </a:t>
            </a:r>
            <a:r>
              <a:rPr dirty="0" err="1"/>
              <a:t>sygnalizacją</a:t>
            </a:r>
            <a:r>
              <a:rPr dirty="0"/>
              <a:t> </a:t>
            </a:r>
            <a:r>
              <a:rPr dirty="0" err="1"/>
              <a:t>oraz</a:t>
            </a:r>
            <a:r>
              <a:rPr dirty="0"/>
              <a:t> </a:t>
            </a:r>
            <a:r>
              <a:rPr dirty="0" err="1"/>
              <a:t>dobudowano</a:t>
            </a:r>
            <a:r>
              <a:rPr dirty="0"/>
              <a:t> </a:t>
            </a:r>
            <a:r>
              <a:rPr dirty="0" err="1"/>
              <a:t>detektory</a:t>
            </a:r>
            <a:r>
              <a:rPr dirty="0"/>
              <a:t> </a:t>
            </a:r>
            <a:r>
              <a:rPr dirty="0" err="1"/>
              <a:t>ruchu</a:t>
            </a:r>
            <a:r>
              <a:rPr dirty="0"/>
              <a:t> w </a:t>
            </a:r>
            <a:r>
              <a:rPr dirty="0" err="1"/>
              <a:t>postaci</a:t>
            </a:r>
            <a:r>
              <a:rPr dirty="0"/>
              <a:t> </a:t>
            </a:r>
            <a:r>
              <a:rPr dirty="0" err="1"/>
              <a:t>pętli</a:t>
            </a:r>
            <a:r>
              <a:rPr dirty="0"/>
              <a:t> </a:t>
            </a:r>
            <a:r>
              <a:rPr dirty="0" err="1"/>
              <a:t>indukcyjnych</a:t>
            </a:r>
            <a:r>
              <a:rPr dirty="0"/>
              <a:t>. </a:t>
            </a:r>
            <a:r>
              <a:rPr dirty="0" err="1"/>
              <a:t>Zwiększyło</a:t>
            </a:r>
            <a:r>
              <a:rPr dirty="0"/>
              <a:t> to </a:t>
            </a:r>
            <a:r>
              <a:rPr dirty="0" err="1"/>
              <a:t>efektywność</a:t>
            </a:r>
            <a:r>
              <a:rPr dirty="0"/>
              <a:t> </a:t>
            </a:r>
            <a:r>
              <a:rPr dirty="0" err="1"/>
              <a:t>sterowania</a:t>
            </a:r>
            <a:r>
              <a:rPr dirty="0"/>
              <a:t> </a:t>
            </a:r>
            <a:r>
              <a:rPr dirty="0" err="1"/>
              <a:t>poprzez</a:t>
            </a:r>
            <a:r>
              <a:rPr dirty="0"/>
              <a:t> </a:t>
            </a:r>
            <a:r>
              <a:rPr dirty="0" err="1"/>
              <a:t>dostosowanie</a:t>
            </a:r>
            <a:r>
              <a:rPr dirty="0"/>
              <a:t> </a:t>
            </a:r>
            <a:r>
              <a:rPr dirty="0" err="1"/>
              <a:t>wyświetlania</a:t>
            </a:r>
            <a:r>
              <a:rPr dirty="0"/>
              <a:t> </a:t>
            </a:r>
            <a:r>
              <a:rPr dirty="0" err="1"/>
              <a:t>sygnałów</a:t>
            </a:r>
            <a:r>
              <a:rPr dirty="0"/>
              <a:t> </a:t>
            </a:r>
            <a:r>
              <a:rPr dirty="0" err="1"/>
              <a:t>świetlnych</a:t>
            </a:r>
            <a:r>
              <a:rPr dirty="0"/>
              <a:t> do </a:t>
            </a:r>
            <a:r>
              <a:rPr dirty="0" err="1"/>
              <a:t>chwilowych</a:t>
            </a:r>
            <a:r>
              <a:rPr dirty="0"/>
              <a:t> </a:t>
            </a:r>
            <a:r>
              <a:rPr dirty="0" err="1"/>
              <a:t>wahań</a:t>
            </a:r>
            <a:r>
              <a:rPr dirty="0"/>
              <a:t> </a:t>
            </a:r>
            <a:r>
              <a:rPr dirty="0" err="1"/>
              <a:t>i</a:t>
            </a:r>
            <a:r>
              <a:rPr dirty="0"/>
              <a:t> </a:t>
            </a:r>
            <a:r>
              <a:rPr dirty="0" err="1"/>
              <a:t>zmian</a:t>
            </a:r>
            <a:r>
              <a:rPr dirty="0"/>
              <a:t> w </a:t>
            </a:r>
            <a:r>
              <a:rPr dirty="0" err="1"/>
              <a:t>ruchu</a:t>
            </a:r>
            <a:r>
              <a:rPr dirty="0"/>
              <a:t> </a:t>
            </a:r>
            <a:r>
              <a:rPr dirty="0" err="1"/>
              <a:t>spowodowanych</a:t>
            </a:r>
            <a:r>
              <a:rPr dirty="0"/>
              <a:t> </a:t>
            </a:r>
            <a:r>
              <a:rPr dirty="0" err="1"/>
              <a:t>przede</a:t>
            </a:r>
            <a:r>
              <a:rPr dirty="0"/>
              <a:t> </a:t>
            </a:r>
            <a:r>
              <a:rPr dirty="0" err="1"/>
              <a:t>wszystkim</a:t>
            </a:r>
            <a:r>
              <a:rPr dirty="0"/>
              <a:t> </a:t>
            </a:r>
            <a:r>
              <a:rPr dirty="0" err="1"/>
              <a:t>potokami</a:t>
            </a:r>
            <a:r>
              <a:rPr dirty="0"/>
              <a:t> </a:t>
            </a:r>
            <a:r>
              <a:rPr dirty="0" err="1"/>
              <a:t>ruchu</a:t>
            </a:r>
            <a:r>
              <a:rPr dirty="0"/>
              <a:t> z </a:t>
            </a:r>
            <a:r>
              <a:rPr dirty="0" err="1"/>
              <a:t>przeprawy</a:t>
            </a:r>
            <a:r>
              <a:rPr dirty="0"/>
              <a:t> </a:t>
            </a:r>
            <a:r>
              <a:rPr dirty="0" err="1"/>
              <a:t>promowej</a:t>
            </a:r>
            <a:r>
              <a:rPr dirty="0"/>
              <a:t>. W </a:t>
            </a:r>
            <a:r>
              <a:rPr dirty="0" err="1"/>
              <a:t>ramach</a:t>
            </a:r>
            <a:r>
              <a:rPr dirty="0"/>
              <a:t> </a:t>
            </a:r>
            <a:r>
              <a:rPr dirty="0" err="1"/>
              <a:t>tej</a:t>
            </a:r>
            <a:r>
              <a:rPr dirty="0"/>
              <a:t> </a:t>
            </a:r>
            <a:r>
              <a:rPr dirty="0" err="1"/>
              <a:t>optymalizacji</a:t>
            </a:r>
            <a:r>
              <a:rPr dirty="0"/>
              <a:t> </a:t>
            </a:r>
            <a:r>
              <a:rPr dirty="0" err="1"/>
              <a:t>ponadto</a:t>
            </a:r>
            <a:r>
              <a:rPr dirty="0"/>
              <a:t> </a:t>
            </a:r>
            <a:r>
              <a:rPr dirty="0" err="1"/>
              <a:t>dokonano</a:t>
            </a:r>
            <a:r>
              <a:rPr dirty="0"/>
              <a:t> </a:t>
            </a:r>
            <a:r>
              <a:rPr dirty="0" err="1"/>
              <a:t>skoordynowania</a:t>
            </a:r>
            <a:r>
              <a:rPr dirty="0"/>
              <a:t> </a:t>
            </a:r>
            <a:r>
              <a:rPr dirty="0" err="1"/>
              <a:t>sygnalizacji</a:t>
            </a:r>
            <a:r>
              <a:rPr dirty="0"/>
              <a:t> </a:t>
            </a:r>
            <a:r>
              <a:rPr dirty="0" err="1"/>
              <a:t>świetlnej</a:t>
            </a:r>
            <a:r>
              <a:rPr dirty="0"/>
              <a:t> na </a:t>
            </a:r>
            <a:r>
              <a:rPr dirty="0" err="1"/>
              <a:t>skrzyżowaniach</a:t>
            </a:r>
            <a:r>
              <a:rPr dirty="0"/>
              <a:t> </a:t>
            </a:r>
            <a:r>
              <a:rPr dirty="0" err="1"/>
              <a:t>ulicy</a:t>
            </a:r>
            <a:r>
              <a:rPr dirty="0"/>
              <a:t> 11 </a:t>
            </a:r>
            <a:r>
              <a:rPr dirty="0" err="1"/>
              <a:t>Listopada</a:t>
            </a:r>
            <a:r>
              <a:rPr dirty="0"/>
              <a:t> z </a:t>
            </a:r>
            <a:r>
              <a:rPr dirty="0" err="1"/>
              <a:t>ulicami</a:t>
            </a:r>
            <a:r>
              <a:rPr dirty="0"/>
              <a:t> </a:t>
            </a:r>
            <a:r>
              <a:rPr dirty="0" err="1"/>
              <a:t>Szkolną</a:t>
            </a:r>
            <a:r>
              <a:rPr dirty="0"/>
              <a:t> </a:t>
            </a:r>
            <a:r>
              <a:rPr dirty="0" err="1"/>
              <a:t>i</a:t>
            </a:r>
            <a:r>
              <a:rPr dirty="0"/>
              <a:t> </a:t>
            </a:r>
            <a:r>
              <a:rPr dirty="0" err="1"/>
              <a:t>Matejki</a:t>
            </a:r>
            <a:r>
              <a:rPr dirty="0"/>
              <a:t>.</a:t>
            </a:r>
          </a:p>
          <a:p>
            <a:pPr algn="just" defTabSz="457200">
              <a:spcBef>
                <a:spcPts val="1800"/>
              </a:spcBef>
              <a:defRPr sz="2500" b="0">
                <a:latin typeface="Sora Regular Regular"/>
                <a:ea typeface="Sora Regular Regular"/>
                <a:cs typeface="Sora Regular Regular"/>
                <a:sym typeface="Sora Regular Regular"/>
              </a:defRPr>
            </a:pPr>
            <a:endParaRPr dirty="0"/>
          </a:p>
          <a:p>
            <a:pPr algn="just" defTabSz="457200">
              <a:spcBef>
                <a:spcPts val="1800"/>
              </a:spcBef>
              <a:defRPr sz="2500" b="0">
                <a:latin typeface="Sora Regular Regular"/>
                <a:ea typeface="Sora Regular Regular"/>
                <a:cs typeface="Sora Regular Regular"/>
                <a:sym typeface="Sora Regular Regular"/>
              </a:defRPr>
            </a:pPr>
            <a:endParaRPr dirty="0"/>
          </a:p>
          <a:p>
            <a:pPr algn="just" defTabSz="457200">
              <a:spcBef>
                <a:spcPts val="1800"/>
              </a:spcBef>
              <a:defRPr sz="2500" b="0">
                <a:latin typeface="Sora Regular Regular"/>
                <a:ea typeface="Sora Regular Regular"/>
                <a:cs typeface="Sora Regular Regular"/>
                <a:sym typeface="Sora Regular Regular"/>
              </a:defRPr>
            </a:pPr>
            <a:endParaRPr dirty="0"/>
          </a:p>
          <a:p>
            <a:pPr algn="just" defTabSz="457200">
              <a:spcBef>
                <a:spcPts val="1800"/>
              </a:spcBef>
              <a:defRPr sz="2500" b="0">
                <a:latin typeface="Sora Regular Regular"/>
                <a:ea typeface="Sora Regular Regular"/>
                <a:cs typeface="Sora Regular Regular"/>
                <a:sym typeface="Sora Regular Regular"/>
              </a:defRPr>
            </a:pPr>
            <a:endParaRPr dirty="0"/>
          </a:p>
          <a:p>
            <a:pPr algn="just" defTabSz="457200">
              <a:spcBef>
                <a:spcPts val="1800"/>
              </a:spcBef>
              <a:defRPr sz="2500" b="0">
                <a:latin typeface="Sora Regular Regular"/>
                <a:ea typeface="Sora Regular Regular"/>
                <a:cs typeface="Sora Regular Regular"/>
                <a:sym typeface="Sora Regular Regular"/>
              </a:defRPr>
            </a:pPr>
            <a:endParaRPr dirty="0"/>
          </a:p>
          <a:p>
            <a:pPr algn="just" defTabSz="457200">
              <a:spcBef>
                <a:spcPts val="1800"/>
              </a:spcBef>
              <a:defRPr sz="2500" b="0">
                <a:latin typeface="Sora Regular Regular"/>
                <a:ea typeface="Sora Regular Regular"/>
                <a:cs typeface="Sora Regular Regular"/>
                <a:sym typeface="Sora Regular Regular"/>
              </a:defRPr>
            </a:pPr>
            <a:endParaRPr dirty="0"/>
          </a:p>
          <a:p>
            <a:pPr algn="just" defTabSz="457200">
              <a:spcBef>
                <a:spcPts val="1800"/>
              </a:spcBef>
              <a:defRPr sz="2500" b="0">
                <a:latin typeface="Sora Regular Regular"/>
                <a:ea typeface="Sora Regular Regular"/>
                <a:cs typeface="Sora Regular Regular"/>
                <a:sym typeface="Sora Regular Regular"/>
              </a:defRPr>
            </a:pPr>
            <a:endParaRPr dirty="0"/>
          </a:p>
          <a:p>
            <a:pPr algn="just" defTabSz="457200">
              <a:spcBef>
                <a:spcPts val="1800"/>
              </a:spcBef>
              <a:defRPr sz="2500" b="0">
                <a:latin typeface="Sora Regular Regular"/>
                <a:ea typeface="Sora Regular Regular"/>
                <a:cs typeface="Sora Regular Regular"/>
                <a:sym typeface="Sora Regular Regular"/>
              </a:defRPr>
            </a:pPr>
            <a:endParaRPr dirty="0"/>
          </a:p>
          <a:p>
            <a:pPr algn="just" defTabSz="457200">
              <a:spcBef>
                <a:spcPts val="1800"/>
              </a:spcBef>
              <a:defRPr sz="2500" b="0">
                <a:latin typeface="Sora Regular Regular"/>
                <a:ea typeface="Sora Regular Regular"/>
                <a:cs typeface="Sora Regular Regular"/>
                <a:sym typeface="Sora Regular Regular"/>
              </a:defRPr>
            </a:pPr>
            <a:endParaRPr dirty="0"/>
          </a:p>
          <a:p>
            <a:pPr algn="just" defTabSz="457200">
              <a:spcBef>
                <a:spcPts val="1800"/>
              </a:spcBef>
              <a:defRPr sz="2500" b="0">
                <a:latin typeface="Sora Regular Regular"/>
                <a:ea typeface="Sora Regular Regular"/>
                <a:cs typeface="Sora Regular Regular"/>
                <a:sym typeface="Sora Regular Regular"/>
              </a:defRPr>
            </a:pPr>
            <a:endParaRPr dirty="0"/>
          </a:p>
          <a:p>
            <a:pPr algn="just" defTabSz="457200">
              <a:spcBef>
                <a:spcPts val="1800"/>
              </a:spcBef>
              <a:defRPr sz="2500" b="0">
                <a:latin typeface="Sora Regular Regular"/>
                <a:ea typeface="Sora Regular Regular"/>
                <a:cs typeface="Sora Regular Regular"/>
                <a:sym typeface="Sora Regular Regular"/>
              </a:defRPr>
            </a:pPr>
            <a:endParaRPr dirty="0"/>
          </a:p>
          <a:p>
            <a:pPr algn="just" defTabSz="457200">
              <a:spcBef>
                <a:spcPts val="1800"/>
              </a:spcBef>
              <a:defRPr sz="2500" b="0">
                <a:latin typeface="Sora Regular Regular"/>
                <a:ea typeface="Sora Regular Regular"/>
                <a:cs typeface="Sora Regular Regular"/>
                <a:sym typeface="Sora Regular Regular"/>
              </a:defRPr>
            </a:pPr>
            <a:endParaRPr dirty="0"/>
          </a:p>
          <a:p>
            <a:pPr algn="just" defTabSz="457200">
              <a:spcBef>
                <a:spcPts val="1800"/>
              </a:spcBef>
              <a:defRPr sz="2500" b="0">
                <a:latin typeface="Sora Regular Regular"/>
                <a:ea typeface="Sora Regular Regular"/>
                <a:cs typeface="Sora Regular Regular"/>
                <a:sym typeface="Sora Regular Regular"/>
              </a:defRPr>
            </a:pPr>
            <a:endParaRPr dirty="0"/>
          </a:p>
          <a:p>
            <a:pPr algn="just" defTabSz="457200">
              <a:spcBef>
                <a:spcPts val="1800"/>
              </a:spcBef>
              <a:defRPr sz="2500" b="0">
                <a:latin typeface="Sora Regular Regular"/>
                <a:ea typeface="Sora Regular Regular"/>
                <a:cs typeface="Sora Regular Regular"/>
                <a:sym typeface="Sora Regular Regular"/>
              </a:defRPr>
            </a:pPr>
            <a:endParaRPr dirty="0"/>
          </a:p>
          <a:p>
            <a:pPr algn="just" defTabSz="457200">
              <a:spcBef>
                <a:spcPts val="1800"/>
              </a:spcBef>
              <a:defRPr sz="2500" b="0">
                <a:latin typeface="Sora Regular Regular"/>
                <a:ea typeface="Sora Regular Regular"/>
                <a:cs typeface="Sora Regular Regular"/>
                <a:sym typeface="Sora Regular Regular"/>
              </a:defRPr>
            </a:pPr>
            <a:endParaRPr dirty="0"/>
          </a:p>
          <a:p>
            <a:pPr defTabSz="457200">
              <a:spcBef>
                <a:spcPts val="1800"/>
              </a:spcBef>
              <a:defRPr sz="1500" b="0">
                <a:latin typeface="Sora Regular ExtraLight"/>
                <a:ea typeface="Sora Regular ExtraLight"/>
                <a:cs typeface="Sora Regular ExtraLight"/>
                <a:sym typeface="Sora Regular ExtraLight"/>
              </a:defRPr>
            </a:pPr>
            <a:r>
              <a:rPr dirty="0" err="1"/>
              <a:t>Tablica</a:t>
            </a:r>
            <a:r>
              <a:rPr dirty="0"/>
              <a:t> </a:t>
            </a:r>
            <a:r>
              <a:rPr dirty="0" err="1"/>
              <a:t>informująca</a:t>
            </a:r>
            <a:r>
              <a:rPr dirty="0"/>
              <a:t> o </a:t>
            </a:r>
            <a:r>
              <a:rPr dirty="0" err="1"/>
              <a:t>czasie</a:t>
            </a:r>
            <a:r>
              <a:rPr dirty="0"/>
              <a:t> </a:t>
            </a:r>
            <a:r>
              <a:rPr dirty="0" err="1"/>
              <a:t>oczekiwania</a:t>
            </a:r>
            <a:r>
              <a:rPr dirty="0"/>
              <a:t> na </a:t>
            </a:r>
            <a:r>
              <a:rPr dirty="0" err="1"/>
              <a:t>przeprawę</a:t>
            </a:r>
            <a:r>
              <a:rPr dirty="0"/>
              <a:t> </a:t>
            </a:r>
            <a:r>
              <a:rPr dirty="0" err="1"/>
              <a:t>promową</a:t>
            </a:r>
            <a:r>
              <a:rPr dirty="0"/>
              <a:t> w Świnoujściu. </a:t>
            </a:r>
          </a:p>
          <a:p>
            <a:pPr defTabSz="457200">
              <a:spcBef>
                <a:spcPts val="1800"/>
              </a:spcBef>
              <a:defRPr sz="2500" b="0">
                <a:latin typeface="Sora Regular ExtraLight"/>
                <a:ea typeface="Sora Regular ExtraLight"/>
                <a:cs typeface="Sora Regular ExtraLight"/>
                <a:sym typeface="Sora Regular ExtraLight"/>
              </a:defRPr>
            </a:pPr>
            <a:r>
              <a:rPr dirty="0"/>
              <a:t>cd. na </a:t>
            </a:r>
            <a:r>
              <a:rPr dirty="0" err="1"/>
              <a:t>następnej</a:t>
            </a:r>
            <a:r>
              <a:rPr dirty="0"/>
              <a:t> </a:t>
            </a:r>
            <a:r>
              <a:rPr dirty="0" err="1"/>
              <a:t>stronie</a:t>
            </a:r>
            <a:endParaRPr dirty="0"/>
          </a:p>
        </p:txBody>
      </p:sp>
      <p:pic>
        <p:nvPicPr>
          <p:cNvPr id="350" name="Wh6EKrorooRIx-WnRTLWGyexMrmWMFiL93p8crZfppDi0vsEYqGHjFxjk8imMdfARjLSz-KfsQmu075CM10N9g6gEV-fj9BgikCFXs4ydOgaaK32_hE9n-L-G2PMtNDZjO3mAZI.jpg" descr="Wh6EKrorooRIx-WnRTLWGyexMrmWMFiL93p8crZfppDi0vsEYqGHjFxjk8imMdfARjLSz-KfsQmu075CM10N9g6gEV-fj9BgikCFXs4ydOgaaK32_hE9n-L-G2PMtNDZjO3mAZI.jpg"/>
          <p:cNvPicPr>
            <a:picLocks noChangeAspect="1"/>
          </p:cNvPicPr>
          <p:nvPr/>
        </p:nvPicPr>
        <p:blipFill>
          <a:blip r:embed="rId3">
            <a:extLst/>
          </a:blip>
          <a:stretch>
            <a:fillRect/>
          </a:stretch>
        </p:blipFill>
        <p:spPr>
          <a:xfrm>
            <a:off x="12714481" y="2659614"/>
            <a:ext cx="9897345" cy="7847411"/>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353" name="Publikacja artykułów…"/>
          <p:cNvSpPr txBox="1">
            <a:spLocks noGrp="1"/>
          </p:cNvSpPr>
          <p:nvPr>
            <p:ph type="title"/>
          </p:nvPr>
        </p:nvSpPr>
        <p:spPr>
          <a:xfrm>
            <a:off x="942082" y="1077359"/>
            <a:ext cx="22606614" cy="2202884"/>
          </a:xfrm>
          <a:prstGeom prst="rect">
            <a:avLst/>
          </a:prstGeom>
        </p:spPr>
        <p:txBody>
          <a:bodyPr/>
          <a:lstStyle/>
          <a:p>
            <a:pPr>
              <a:defRPr sz="7500" b="0" spc="-200">
                <a:solidFill>
                  <a:srgbClr val="ED7052"/>
                </a:solidFill>
                <a:latin typeface="Sora Regular Bold"/>
                <a:ea typeface="Sora Regular Bold"/>
                <a:cs typeface="Sora Regular Bold"/>
                <a:sym typeface="Sora Regular Bold"/>
              </a:defRPr>
            </a:pPr>
            <a:r>
              <a:t>Publikacja artykułów</a:t>
            </a:r>
            <a:endParaRPr spc="-150"/>
          </a:p>
          <a:p>
            <a:pPr>
              <a:defRPr sz="5000" b="0" spc="-100">
                <a:solidFill>
                  <a:srgbClr val="ED7052"/>
                </a:solidFill>
                <a:latin typeface="Sora Regular Bold"/>
                <a:ea typeface="Sora Regular Bold"/>
                <a:cs typeface="Sora Regular Bold"/>
                <a:sym typeface="Sora Regular Bold"/>
              </a:defRPr>
            </a:pPr>
            <a:r>
              <a:t>Przykłady</a:t>
            </a:r>
          </a:p>
        </p:txBody>
      </p:sp>
      <p:sp>
        <p:nvSpPr>
          <p:cNvPr id="354" name="34"/>
          <p:cNvSpPr txBox="1"/>
          <p:nvPr/>
        </p:nvSpPr>
        <p:spPr>
          <a:xfrm>
            <a:off x="23363916" y="12729956"/>
            <a:ext cx="560935"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34</a:t>
            </a:r>
          </a:p>
        </p:txBody>
      </p:sp>
      <p:sp>
        <p:nvSpPr>
          <p:cNvPr id="355" name="Projekt optymalizacji sygnalizacji świetlnej na skrzyżowaniu ulic 11 Listopada i  Grunwaldzkiej w Świnoujściu.…"/>
          <p:cNvSpPr txBox="1">
            <a:spLocks noGrp="1"/>
          </p:cNvSpPr>
          <p:nvPr>
            <p:ph type="body" idx="1"/>
          </p:nvPr>
        </p:nvSpPr>
        <p:spPr>
          <a:xfrm>
            <a:off x="1032417" y="3220786"/>
            <a:ext cx="22609008" cy="8724622"/>
          </a:xfrm>
          <a:prstGeom prst="rect">
            <a:avLst/>
          </a:prstGeom>
        </p:spPr>
        <p:txBody>
          <a:bodyPr lIns="50800" tIns="50800" rIns="50800" bIns="50800" numCol="2" spcCol="1130449"/>
          <a:lstStyle/>
          <a:p>
            <a:pPr defTabSz="457200">
              <a:spcBef>
                <a:spcPts val="1800"/>
              </a:spcBef>
              <a:defRPr sz="2500" b="0">
                <a:solidFill>
                  <a:srgbClr val="0000FF"/>
                </a:solidFill>
                <a:latin typeface="Sora Regular Regular"/>
                <a:ea typeface="Sora Regular Regular"/>
                <a:cs typeface="Sora Regular Regular"/>
                <a:sym typeface="Sora Regular Regular"/>
              </a:defRPr>
            </a:pPr>
            <a:endParaRPr dirty="0"/>
          </a:p>
          <a:p>
            <a:pPr defTabSz="457200">
              <a:spcBef>
                <a:spcPts val="1800"/>
              </a:spcBef>
              <a:defRPr sz="2500" b="0">
                <a:solidFill>
                  <a:srgbClr val="0000FF"/>
                </a:solidFill>
                <a:latin typeface="Sora Regular Regular"/>
                <a:ea typeface="Sora Regular Regular"/>
                <a:cs typeface="Sora Regular Regular"/>
                <a:sym typeface="Sora Regular Regular"/>
              </a:defRPr>
            </a:pPr>
            <a:endParaRPr dirty="0"/>
          </a:p>
          <a:p>
            <a:pPr defTabSz="457200">
              <a:spcBef>
                <a:spcPts val="1800"/>
              </a:spcBef>
              <a:defRPr sz="2500" b="0">
                <a:solidFill>
                  <a:srgbClr val="0000FF"/>
                </a:solidFill>
                <a:latin typeface="Sora Regular Regular"/>
                <a:ea typeface="Sora Regular Regular"/>
                <a:cs typeface="Sora Regular Regular"/>
                <a:sym typeface="Sora Regular Regular"/>
              </a:defRPr>
            </a:pPr>
            <a:endParaRPr dirty="0"/>
          </a:p>
          <a:p>
            <a:pPr defTabSz="457200">
              <a:spcBef>
                <a:spcPts val="1800"/>
              </a:spcBef>
              <a:defRPr sz="2500" b="0">
                <a:solidFill>
                  <a:srgbClr val="0000FF"/>
                </a:solidFill>
                <a:latin typeface="Sora Regular Regular"/>
                <a:ea typeface="Sora Regular Regular"/>
                <a:cs typeface="Sora Regular Regular"/>
                <a:sym typeface="Sora Regular Regular"/>
              </a:defRPr>
            </a:pPr>
            <a:endParaRPr dirty="0"/>
          </a:p>
          <a:p>
            <a:pPr defTabSz="457200">
              <a:spcBef>
                <a:spcPts val="1800"/>
              </a:spcBef>
              <a:defRPr sz="2500" b="0">
                <a:solidFill>
                  <a:srgbClr val="0000FF"/>
                </a:solidFill>
                <a:latin typeface="Sora Regular Regular"/>
                <a:ea typeface="Sora Regular Regular"/>
                <a:cs typeface="Sora Regular Regular"/>
                <a:sym typeface="Sora Regular Regular"/>
              </a:defRPr>
            </a:pPr>
            <a:endParaRPr dirty="0"/>
          </a:p>
          <a:p>
            <a:pPr defTabSz="457200">
              <a:spcBef>
                <a:spcPts val="1800"/>
              </a:spcBef>
              <a:defRPr sz="2500" b="0">
                <a:solidFill>
                  <a:srgbClr val="0000FF"/>
                </a:solidFill>
                <a:latin typeface="Sora Regular Regular"/>
                <a:ea typeface="Sora Regular Regular"/>
                <a:cs typeface="Sora Regular Regular"/>
                <a:sym typeface="Sora Regular Regular"/>
              </a:defRPr>
            </a:pPr>
            <a:endParaRPr dirty="0"/>
          </a:p>
          <a:p>
            <a:pPr defTabSz="457200">
              <a:spcBef>
                <a:spcPts val="1800"/>
              </a:spcBef>
              <a:defRPr sz="2500" b="0">
                <a:solidFill>
                  <a:srgbClr val="0000FF"/>
                </a:solidFill>
                <a:latin typeface="Sora Regular Regular"/>
                <a:ea typeface="Sora Regular Regular"/>
                <a:cs typeface="Sora Regular Regular"/>
                <a:sym typeface="Sora Regular Regular"/>
              </a:defRPr>
            </a:pPr>
            <a:endParaRPr dirty="0"/>
          </a:p>
          <a:p>
            <a:pPr defTabSz="457200">
              <a:spcBef>
                <a:spcPts val="1800"/>
              </a:spcBef>
              <a:defRPr sz="2500" b="0">
                <a:solidFill>
                  <a:srgbClr val="0000FF"/>
                </a:solidFill>
                <a:latin typeface="Sora Regular Regular"/>
                <a:ea typeface="Sora Regular Regular"/>
                <a:cs typeface="Sora Regular Regular"/>
                <a:sym typeface="Sora Regular Regular"/>
              </a:defRPr>
            </a:pPr>
            <a:endParaRPr dirty="0"/>
          </a:p>
          <a:p>
            <a:pPr defTabSz="457200">
              <a:spcBef>
                <a:spcPts val="1800"/>
              </a:spcBef>
              <a:defRPr sz="2500" b="0">
                <a:solidFill>
                  <a:srgbClr val="0000FF"/>
                </a:solidFill>
                <a:latin typeface="Sora Regular Regular"/>
                <a:ea typeface="Sora Regular Regular"/>
                <a:cs typeface="Sora Regular Regular"/>
                <a:sym typeface="Sora Regular Regular"/>
              </a:defRPr>
            </a:pPr>
            <a:endParaRPr dirty="0"/>
          </a:p>
          <a:p>
            <a:pPr defTabSz="457200">
              <a:spcBef>
                <a:spcPts val="1800"/>
              </a:spcBef>
              <a:defRPr sz="2500" b="0">
                <a:solidFill>
                  <a:srgbClr val="0000FF"/>
                </a:solidFill>
                <a:latin typeface="Sora Regular Regular"/>
                <a:ea typeface="Sora Regular Regular"/>
                <a:cs typeface="Sora Regular Regular"/>
                <a:sym typeface="Sora Regular Regular"/>
              </a:defRPr>
            </a:pPr>
            <a:endParaRPr dirty="0"/>
          </a:p>
          <a:p>
            <a:pPr defTabSz="457200">
              <a:spcBef>
                <a:spcPts val="1800"/>
              </a:spcBef>
              <a:defRPr sz="2500" b="0">
                <a:solidFill>
                  <a:srgbClr val="0000FF"/>
                </a:solidFill>
                <a:latin typeface="Sora Regular Regular"/>
                <a:ea typeface="Sora Regular Regular"/>
                <a:cs typeface="Sora Regular Regular"/>
                <a:sym typeface="Sora Regular Regular"/>
              </a:defRPr>
            </a:pPr>
            <a:endParaRPr dirty="0"/>
          </a:p>
          <a:p>
            <a:pPr defTabSz="457200">
              <a:spcBef>
                <a:spcPts val="1800"/>
              </a:spcBef>
              <a:defRPr sz="2500" b="0">
                <a:latin typeface="Sora Regular Regular"/>
                <a:ea typeface="Sora Regular Regular"/>
                <a:cs typeface="Sora Regular Regular"/>
                <a:sym typeface="Sora Regular Regular"/>
              </a:defRPr>
            </a:pPr>
            <a:endParaRPr dirty="0"/>
          </a:p>
          <a:p>
            <a:pPr defTabSz="457200">
              <a:spcBef>
                <a:spcPts val="1800"/>
              </a:spcBef>
              <a:defRPr sz="1500" b="0">
                <a:latin typeface="Sora Regular ExtraLight"/>
                <a:ea typeface="Sora Regular ExtraLight"/>
                <a:cs typeface="Sora Regular ExtraLight"/>
                <a:sym typeface="Sora Regular ExtraLight"/>
              </a:defRPr>
            </a:pPr>
            <a:r>
              <a:rPr dirty="0" err="1"/>
              <a:t>Projekt</a:t>
            </a:r>
            <a:r>
              <a:rPr dirty="0"/>
              <a:t> </a:t>
            </a:r>
            <a:r>
              <a:rPr dirty="0" err="1"/>
              <a:t>optymalizacji</a:t>
            </a:r>
            <a:r>
              <a:rPr dirty="0"/>
              <a:t> </a:t>
            </a:r>
            <a:r>
              <a:rPr dirty="0" err="1"/>
              <a:t>sygnalizacji</a:t>
            </a:r>
            <a:r>
              <a:rPr dirty="0"/>
              <a:t> </a:t>
            </a:r>
            <a:r>
              <a:rPr dirty="0" err="1"/>
              <a:t>świetlnej</a:t>
            </a:r>
            <a:r>
              <a:rPr dirty="0"/>
              <a:t> na </a:t>
            </a:r>
            <a:r>
              <a:rPr dirty="0" err="1"/>
              <a:t>skrzyżowaniu</a:t>
            </a:r>
            <a:r>
              <a:rPr dirty="0"/>
              <a:t> </a:t>
            </a:r>
            <a:r>
              <a:rPr dirty="0" err="1"/>
              <a:t>ulic</a:t>
            </a:r>
            <a:r>
              <a:rPr dirty="0"/>
              <a:t> 11 </a:t>
            </a:r>
            <a:r>
              <a:rPr dirty="0" err="1"/>
              <a:t>Listopada</a:t>
            </a:r>
            <a:r>
              <a:rPr dirty="0"/>
              <a:t> </a:t>
            </a:r>
            <a:r>
              <a:rPr dirty="0" err="1"/>
              <a:t>i</a:t>
            </a:r>
            <a:r>
              <a:rPr dirty="0"/>
              <a:t>  </a:t>
            </a:r>
            <a:r>
              <a:rPr dirty="0" err="1"/>
              <a:t>Grunwaldzkiej</a:t>
            </a:r>
            <a:r>
              <a:rPr dirty="0"/>
              <a:t> w Świnoujściu.</a:t>
            </a:r>
            <a:r>
              <a:rPr sz="2500" dirty="0"/>
              <a:t> </a:t>
            </a:r>
          </a:p>
          <a:p>
            <a:pPr algn="just" defTabSz="457200">
              <a:spcBef>
                <a:spcPts val="1800"/>
              </a:spcBef>
              <a:defRPr sz="2500" b="0">
                <a:latin typeface="Sora Regular Regular"/>
                <a:ea typeface="Sora Regular Regular"/>
                <a:cs typeface="Sora Regular Regular"/>
                <a:sym typeface="Sora Regular Regular"/>
              </a:defRPr>
            </a:pPr>
            <a:endParaRPr lang="pl-PL" dirty="0" smtClean="0"/>
          </a:p>
          <a:p>
            <a:pPr algn="just" defTabSz="457200">
              <a:spcBef>
                <a:spcPts val="1800"/>
              </a:spcBef>
              <a:defRPr sz="2500" b="0">
                <a:latin typeface="Sora Regular Regular"/>
                <a:ea typeface="Sora Regular Regular"/>
                <a:cs typeface="Sora Regular Regular"/>
                <a:sym typeface="Sora Regular Regular"/>
              </a:defRPr>
            </a:pPr>
            <a:r>
              <a:rPr dirty="0" err="1" smtClean="0"/>
              <a:t>Zarządzanie</a:t>
            </a:r>
            <a:r>
              <a:rPr dirty="0" smtClean="0"/>
              <a:t> </a:t>
            </a:r>
            <a:r>
              <a:rPr dirty="0" err="1" smtClean="0"/>
              <a:t>ruchem</a:t>
            </a:r>
            <a:r>
              <a:rPr dirty="0" smtClean="0"/>
              <a:t> </a:t>
            </a:r>
            <a:r>
              <a:rPr dirty="0" err="1" smtClean="0"/>
              <a:t>poprzez</a:t>
            </a:r>
            <a:r>
              <a:rPr dirty="0" smtClean="0"/>
              <a:t> </a:t>
            </a:r>
            <a:r>
              <a:rPr dirty="0" err="1" smtClean="0"/>
              <a:t>jego</a:t>
            </a:r>
            <a:r>
              <a:rPr dirty="0" smtClean="0"/>
              <a:t> </a:t>
            </a:r>
            <a:r>
              <a:rPr dirty="0" err="1" smtClean="0"/>
              <a:t>rozpoznawanie</a:t>
            </a:r>
            <a:r>
              <a:rPr dirty="0" smtClean="0"/>
              <a:t> </a:t>
            </a:r>
            <a:r>
              <a:rPr dirty="0" err="1" smtClean="0"/>
              <a:t>i</a:t>
            </a:r>
            <a:r>
              <a:rPr dirty="0" smtClean="0"/>
              <a:t> </a:t>
            </a:r>
            <a:r>
              <a:rPr dirty="0" err="1" smtClean="0"/>
              <a:t>sterowanie</a:t>
            </a:r>
            <a:r>
              <a:rPr dirty="0" smtClean="0"/>
              <a:t> </a:t>
            </a:r>
            <a:r>
              <a:rPr dirty="0" err="1" smtClean="0"/>
              <a:t>zostało</a:t>
            </a:r>
            <a:r>
              <a:rPr dirty="0" smtClean="0"/>
              <a:t> </a:t>
            </a:r>
            <a:r>
              <a:rPr dirty="0" err="1" smtClean="0"/>
              <a:t>wprowadzone</a:t>
            </a:r>
            <a:r>
              <a:rPr dirty="0" smtClean="0"/>
              <a:t> </a:t>
            </a:r>
            <a:r>
              <a:rPr dirty="0" err="1"/>
              <a:t>również</a:t>
            </a:r>
            <a:r>
              <a:rPr dirty="0"/>
              <a:t> na </a:t>
            </a:r>
            <a:r>
              <a:rPr dirty="0" err="1"/>
              <a:t>przebudowanych</a:t>
            </a:r>
            <a:r>
              <a:rPr dirty="0"/>
              <a:t> w </a:t>
            </a:r>
            <a:r>
              <a:rPr dirty="0" err="1"/>
              <a:t>latach</a:t>
            </a:r>
            <a:r>
              <a:rPr dirty="0"/>
              <a:t> 2019 – 2020 </a:t>
            </a:r>
            <a:r>
              <a:rPr dirty="0" err="1"/>
              <a:t>skrzyżowaniach</a:t>
            </a:r>
            <a:r>
              <a:rPr dirty="0"/>
              <a:t> </a:t>
            </a:r>
            <a:r>
              <a:rPr dirty="0" err="1"/>
              <a:t>ulicy</a:t>
            </a:r>
            <a:r>
              <a:rPr dirty="0"/>
              <a:t> </a:t>
            </a:r>
            <a:r>
              <a:rPr dirty="0" err="1"/>
              <a:t>Wojska</a:t>
            </a:r>
            <a:r>
              <a:rPr dirty="0"/>
              <a:t> </a:t>
            </a:r>
            <a:r>
              <a:rPr dirty="0" err="1"/>
              <a:t>Polskiego</a:t>
            </a:r>
            <a:r>
              <a:rPr dirty="0"/>
              <a:t> z </a:t>
            </a:r>
            <a:r>
              <a:rPr dirty="0" err="1"/>
              <a:t>ulicami</a:t>
            </a:r>
            <a:r>
              <a:rPr dirty="0"/>
              <a:t> 11 </a:t>
            </a:r>
            <a:r>
              <a:rPr dirty="0" err="1"/>
              <a:t>Listopada</a:t>
            </a:r>
            <a:r>
              <a:rPr dirty="0"/>
              <a:t> </a:t>
            </a:r>
            <a:r>
              <a:rPr dirty="0" err="1"/>
              <a:t>i</a:t>
            </a:r>
            <a:r>
              <a:rPr dirty="0"/>
              <a:t> </a:t>
            </a:r>
            <a:r>
              <a:rPr dirty="0" err="1"/>
              <a:t>Bałtycką</a:t>
            </a:r>
            <a:r>
              <a:rPr dirty="0"/>
              <a:t>. Na </a:t>
            </a:r>
            <a:r>
              <a:rPr dirty="0" err="1"/>
              <a:t>tych</a:t>
            </a:r>
            <a:r>
              <a:rPr dirty="0"/>
              <a:t> </a:t>
            </a:r>
            <a:r>
              <a:rPr dirty="0" err="1"/>
              <a:t>skrzyżowaniach</a:t>
            </a:r>
            <a:r>
              <a:rPr dirty="0"/>
              <a:t> </a:t>
            </a:r>
            <a:r>
              <a:rPr dirty="0" err="1"/>
              <a:t>zastosowano</a:t>
            </a:r>
            <a:r>
              <a:rPr dirty="0"/>
              <a:t> </a:t>
            </a:r>
            <a:r>
              <a:rPr dirty="0" err="1"/>
              <a:t>także</a:t>
            </a:r>
            <a:r>
              <a:rPr dirty="0"/>
              <a:t> </a:t>
            </a:r>
            <a:r>
              <a:rPr dirty="0" err="1"/>
              <a:t>sygnalizacje</a:t>
            </a:r>
            <a:r>
              <a:rPr dirty="0"/>
              <a:t> </a:t>
            </a:r>
            <a:r>
              <a:rPr dirty="0" err="1"/>
              <a:t>acykliczne</a:t>
            </a:r>
            <a:r>
              <a:rPr dirty="0"/>
              <a:t>, </a:t>
            </a:r>
            <a:r>
              <a:rPr dirty="0" err="1"/>
              <a:t>których</a:t>
            </a:r>
            <a:r>
              <a:rPr dirty="0"/>
              <a:t> </a:t>
            </a:r>
            <a:r>
              <a:rPr dirty="0" err="1"/>
              <a:t>programy</a:t>
            </a:r>
            <a:r>
              <a:rPr dirty="0"/>
              <a:t> </a:t>
            </a:r>
            <a:r>
              <a:rPr dirty="0" err="1"/>
              <a:t>sterowania</a:t>
            </a:r>
            <a:r>
              <a:rPr dirty="0"/>
              <a:t> </a:t>
            </a:r>
            <a:r>
              <a:rPr dirty="0" err="1"/>
              <a:t>zasilane</a:t>
            </a:r>
            <a:r>
              <a:rPr dirty="0"/>
              <a:t> </a:t>
            </a:r>
            <a:r>
              <a:rPr dirty="0" err="1"/>
              <a:t>są</a:t>
            </a:r>
            <a:r>
              <a:rPr dirty="0"/>
              <a:t> </a:t>
            </a:r>
            <a:r>
              <a:rPr dirty="0" err="1"/>
              <a:t>przez</a:t>
            </a:r>
            <a:r>
              <a:rPr dirty="0"/>
              <a:t> </a:t>
            </a:r>
            <a:r>
              <a:rPr dirty="0" err="1"/>
              <a:t>dane</a:t>
            </a:r>
            <a:r>
              <a:rPr dirty="0"/>
              <a:t> </a:t>
            </a:r>
            <a:r>
              <a:rPr dirty="0" err="1"/>
              <a:t>ruchowe</a:t>
            </a:r>
            <a:r>
              <a:rPr dirty="0"/>
              <a:t> </a:t>
            </a:r>
            <a:r>
              <a:rPr dirty="0" err="1"/>
              <a:t>zbierane</a:t>
            </a:r>
            <a:r>
              <a:rPr dirty="0"/>
              <a:t> </a:t>
            </a:r>
            <a:r>
              <a:rPr dirty="0" err="1"/>
              <a:t>za</a:t>
            </a:r>
            <a:r>
              <a:rPr dirty="0"/>
              <a:t> </a:t>
            </a:r>
            <a:r>
              <a:rPr dirty="0" err="1"/>
              <a:t>pomocą</a:t>
            </a:r>
            <a:r>
              <a:rPr dirty="0"/>
              <a:t> </a:t>
            </a:r>
            <a:r>
              <a:rPr dirty="0" err="1"/>
              <a:t>detektorów</a:t>
            </a:r>
            <a:r>
              <a:rPr dirty="0"/>
              <a:t> w </a:t>
            </a:r>
            <a:r>
              <a:rPr dirty="0" err="1"/>
              <a:t>postaci</a:t>
            </a:r>
            <a:r>
              <a:rPr dirty="0"/>
              <a:t> </a:t>
            </a:r>
            <a:r>
              <a:rPr dirty="0" err="1"/>
              <a:t>pętli</a:t>
            </a:r>
            <a:r>
              <a:rPr dirty="0"/>
              <a:t> </a:t>
            </a:r>
            <a:r>
              <a:rPr dirty="0" err="1"/>
              <a:t>indukcyjnych</a:t>
            </a:r>
            <a:r>
              <a:rPr dirty="0"/>
              <a:t> na </a:t>
            </a:r>
            <a:r>
              <a:rPr dirty="0" err="1"/>
              <a:t>jezdni</a:t>
            </a:r>
            <a:r>
              <a:rPr dirty="0"/>
              <a:t> </a:t>
            </a:r>
            <a:r>
              <a:rPr dirty="0" err="1"/>
              <a:t>i</a:t>
            </a:r>
            <a:r>
              <a:rPr dirty="0"/>
              <a:t> </a:t>
            </a:r>
            <a:r>
              <a:rPr dirty="0" err="1"/>
              <a:t>kamer</a:t>
            </a:r>
            <a:r>
              <a:rPr dirty="0"/>
              <a:t> na </a:t>
            </a:r>
            <a:r>
              <a:rPr dirty="0" err="1"/>
              <a:t>masztach</a:t>
            </a:r>
            <a:r>
              <a:rPr dirty="0"/>
              <a:t> </a:t>
            </a:r>
            <a:r>
              <a:rPr dirty="0" err="1"/>
              <a:t>sygnalizacyjnych</a:t>
            </a:r>
            <a:r>
              <a:rPr dirty="0"/>
              <a:t>, co </a:t>
            </a:r>
            <a:r>
              <a:rPr dirty="0" err="1"/>
              <a:t>oznacza</a:t>
            </a:r>
            <a:r>
              <a:rPr dirty="0"/>
              <a:t>, </a:t>
            </a:r>
            <a:r>
              <a:rPr dirty="0" err="1"/>
              <a:t>ze</a:t>
            </a:r>
            <a:r>
              <a:rPr dirty="0"/>
              <a:t> </a:t>
            </a:r>
            <a:r>
              <a:rPr dirty="0" err="1"/>
              <a:t>sterowanie</a:t>
            </a:r>
            <a:r>
              <a:rPr dirty="0"/>
              <a:t> </a:t>
            </a:r>
            <a:r>
              <a:rPr dirty="0" err="1"/>
              <a:t>ruchem</a:t>
            </a:r>
            <a:r>
              <a:rPr dirty="0"/>
              <a:t> jest w </a:t>
            </a:r>
            <a:r>
              <a:rPr dirty="0" err="1"/>
              <a:t>tym</a:t>
            </a:r>
            <a:r>
              <a:rPr dirty="0"/>
              <a:t> </a:t>
            </a:r>
            <a:r>
              <a:rPr dirty="0" err="1"/>
              <a:t>przypadku</a:t>
            </a:r>
            <a:r>
              <a:rPr dirty="0"/>
              <a:t> </a:t>
            </a:r>
            <a:r>
              <a:rPr dirty="0" err="1"/>
              <a:t>dostosowane</a:t>
            </a:r>
            <a:r>
              <a:rPr dirty="0"/>
              <a:t> do </a:t>
            </a:r>
            <a:r>
              <a:rPr dirty="0" err="1"/>
              <a:t>aktualnych</a:t>
            </a:r>
            <a:r>
              <a:rPr dirty="0"/>
              <a:t> </a:t>
            </a:r>
            <a:r>
              <a:rPr dirty="0" err="1"/>
              <a:t>warunków</a:t>
            </a:r>
            <a:r>
              <a:rPr dirty="0"/>
              <a:t> </a:t>
            </a:r>
            <a:r>
              <a:rPr dirty="0" err="1"/>
              <a:t>ruchu</a:t>
            </a:r>
            <a:r>
              <a:rPr dirty="0"/>
              <a:t> na </a:t>
            </a:r>
            <a:r>
              <a:rPr dirty="0" err="1"/>
              <a:t>tych</a:t>
            </a:r>
            <a:r>
              <a:rPr dirty="0"/>
              <a:t> </a:t>
            </a:r>
            <a:r>
              <a:rPr dirty="0" err="1"/>
              <a:t>skrzyżowaniach</a:t>
            </a:r>
            <a:r>
              <a:rPr dirty="0"/>
              <a:t>. </a:t>
            </a:r>
            <a:r>
              <a:rPr dirty="0" err="1"/>
              <a:t>Ponadto</a:t>
            </a:r>
            <a:r>
              <a:rPr dirty="0"/>
              <a:t> na </a:t>
            </a:r>
            <a:r>
              <a:rPr dirty="0" err="1"/>
              <a:t>skrzyżowaniach</a:t>
            </a:r>
            <a:r>
              <a:rPr dirty="0"/>
              <a:t> </a:t>
            </a:r>
            <a:r>
              <a:rPr dirty="0" err="1"/>
              <a:t>zostały</a:t>
            </a:r>
            <a:r>
              <a:rPr dirty="0"/>
              <a:t> </a:t>
            </a:r>
            <a:r>
              <a:rPr dirty="0" err="1"/>
              <a:t>wybudowane</a:t>
            </a:r>
            <a:r>
              <a:rPr dirty="0"/>
              <a:t> </a:t>
            </a:r>
            <a:r>
              <a:rPr dirty="0" err="1"/>
              <a:t>dodatkowe</a:t>
            </a:r>
            <a:r>
              <a:rPr dirty="0"/>
              <a:t> </a:t>
            </a:r>
            <a:r>
              <a:rPr dirty="0" err="1"/>
              <a:t>pasy</a:t>
            </a:r>
            <a:r>
              <a:rPr dirty="0"/>
              <a:t> do </a:t>
            </a:r>
            <a:r>
              <a:rPr dirty="0" err="1"/>
              <a:t>skrętu</a:t>
            </a:r>
            <a:r>
              <a:rPr dirty="0"/>
              <a:t>, co </a:t>
            </a:r>
            <a:r>
              <a:rPr dirty="0" err="1"/>
              <a:t>przy</a:t>
            </a:r>
            <a:r>
              <a:rPr dirty="0"/>
              <a:t> </a:t>
            </a:r>
            <a:r>
              <a:rPr dirty="0" err="1"/>
              <a:t>wsparciu</a:t>
            </a:r>
            <a:r>
              <a:rPr dirty="0"/>
              <a:t> </a:t>
            </a:r>
            <a:r>
              <a:rPr dirty="0" err="1"/>
              <a:t>sygnalizacji</a:t>
            </a:r>
            <a:r>
              <a:rPr dirty="0"/>
              <a:t> </a:t>
            </a:r>
            <a:r>
              <a:rPr dirty="0" err="1"/>
              <a:t>acyklicznej</a:t>
            </a:r>
            <a:r>
              <a:rPr dirty="0"/>
              <a:t> </a:t>
            </a:r>
            <a:r>
              <a:rPr dirty="0" err="1"/>
              <a:t>znacznie</a:t>
            </a:r>
            <a:r>
              <a:rPr dirty="0"/>
              <a:t> </a:t>
            </a:r>
            <a:r>
              <a:rPr dirty="0" err="1"/>
              <a:t>podniosło</a:t>
            </a:r>
            <a:r>
              <a:rPr dirty="0"/>
              <a:t> </a:t>
            </a:r>
            <a:r>
              <a:rPr dirty="0" err="1"/>
              <a:t>ich</a:t>
            </a:r>
            <a:r>
              <a:rPr dirty="0"/>
              <a:t> </a:t>
            </a:r>
            <a:r>
              <a:rPr dirty="0" err="1"/>
              <a:t>przepustowość</a:t>
            </a:r>
            <a:r>
              <a:rPr dirty="0"/>
              <a:t>. </a:t>
            </a:r>
          </a:p>
          <a:p>
            <a:pPr defTabSz="457200">
              <a:spcBef>
                <a:spcPts val="1800"/>
              </a:spcBef>
              <a:defRPr sz="2500" b="0">
                <a:latin typeface="Sora Regular ExtraLight"/>
                <a:ea typeface="Sora Regular ExtraLight"/>
                <a:cs typeface="Sora Regular ExtraLight"/>
                <a:sym typeface="Sora Regular ExtraLight"/>
              </a:defRPr>
            </a:pPr>
            <a:r>
              <a:rPr dirty="0"/>
              <a:t>cd. na </a:t>
            </a:r>
            <a:r>
              <a:rPr dirty="0" err="1"/>
              <a:t>następnej</a:t>
            </a:r>
            <a:r>
              <a:rPr dirty="0"/>
              <a:t> </a:t>
            </a:r>
            <a:r>
              <a:rPr dirty="0" err="1"/>
              <a:t>stronie</a:t>
            </a:r>
            <a:endParaRPr dirty="0"/>
          </a:p>
        </p:txBody>
      </p:sp>
      <p:pic>
        <p:nvPicPr>
          <p:cNvPr id="356" name="4ZEWp0a2ceZnQ0DmkQykFc2lNA2rwpFRcayG2CI72r30zR_bHlXQSi_CMQyveJFnCCUg-tmmHGZX84hhEI1HJE95x6tN1u-qhKtLi_UPgQlaqrdY5ySJBgNcr3cGOggRcsnVCCk.jpg" descr="4ZEWp0a2ceZnQ0DmkQykFc2lNA2rwpFRcayG2CI72r30zR_bHlXQSi_CMQyveJFnCCUg-tmmHGZX84hhEI1HJE95x6tN1u-qhKtLi_UPgQlaqrdY5ySJBgNcr3cGOggRcsnVCCk.jpg"/>
          <p:cNvPicPr>
            <a:picLocks noChangeAspect="1"/>
          </p:cNvPicPr>
          <p:nvPr/>
        </p:nvPicPr>
        <p:blipFill>
          <a:blip r:embed="rId3">
            <a:extLst/>
          </a:blip>
          <a:stretch>
            <a:fillRect/>
          </a:stretch>
        </p:blipFill>
        <p:spPr>
          <a:xfrm>
            <a:off x="982665" y="3110157"/>
            <a:ext cx="10690895" cy="7470286"/>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359" name="Publikacja artykułów…"/>
          <p:cNvSpPr txBox="1">
            <a:spLocks noGrp="1"/>
          </p:cNvSpPr>
          <p:nvPr>
            <p:ph type="title"/>
          </p:nvPr>
        </p:nvSpPr>
        <p:spPr>
          <a:xfrm>
            <a:off x="942082" y="1077359"/>
            <a:ext cx="22606614" cy="2202884"/>
          </a:xfrm>
          <a:prstGeom prst="rect">
            <a:avLst/>
          </a:prstGeom>
        </p:spPr>
        <p:txBody>
          <a:bodyPr/>
          <a:lstStyle/>
          <a:p>
            <a:pPr>
              <a:defRPr sz="7500" b="0" spc="-200">
                <a:solidFill>
                  <a:srgbClr val="ED7052"/>
                </a:solidFill>
                <a:latin typeface="Sora Regular Bold"/>
                <a:ea typeface="Sora Regular Bold"/>
                <a:cs typeface="Sora Regular Bold"/>
                <a:sym typeface="Sora Regular Bold"/>
              </a:defRPr>
            </a:pPr>
            <a:r>
              <a:t>Publikacja artykułów</a:t>
            </a:r>
            <a:endParaRPr spc="-150"/>
          </a:p>
          <a:p>
            <a:pPr>
              <a:defRPr sz="5000" b="0" spc="-100">
                <a:solidFill>
                  <a:srgbClr val="ED7052"/>
                </a:solidFill>
                <a:latin typeface="Sora Regular Bold"/>
                <a:ea typeface="Sora Regular Bold"/>
                <a:cs typeface="Sora Regular Bold"/>
                <a:sym typeface="Sora Regular Bold"/>
              </a:defRPr>
            </a:pPr>
            <a:r>
              <a:t>Przykłady</a:t>
            </a:r>
          </a:p>
        </p:txBody>
      </p:sp>
      <p:sp>
        <p:nvSpPr>
          <p:cNvPr id="360" name="35"/>
          <p:cNvSpPr txBox="1"/>
          <p:nvPr/>
        </p:nvSpPr>
        <p:spPr>
          <a:xfrm>
            <a:off x="23367294" y="12729956"/>
            <a:ext cx="554178"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35</a:t>
            </a:r>
          </a:p>
        </p:txBody>
      </p:sp>
      <p:sp>
        <p:nvSpPr>
          <p:cNvPr id="361" name="Kolejnymi zrealizowanymi w latach poprzednich elementami zarządzania ruchem w naszym mieście było utworzenie stref z ograniczonym ruchem samochodowym, preferujących zwłaszcza ruch pieszy (plac Wolności), pieszy i rowerowy (ul. Piłsudskiego, ul. Hołdu Pru"/>
          <p:cNvSpPr txBox="1">
            <a:spLocks noGrp="1"/>
          </p:cNvSpPr>
          <p:nvPr>
            <p:ph type="body" idx="1"/>
          </p:nvPr>
        </p:nvSpPr>
        <p:spPr>
          <a:xfrm>
            <a:off x="1032417" y="3220787"/>
            <a:ext cx="22609008" cy="8994221"/>
          </a:xfrm>
          <a:prstGeom prst="rect">
            <a:avLst/>
          </a:prstGeom>
        </p:spPr>
        <p:txBody>
          <a:bodyPr lIns="50800" tIns="50800" rIns="50800" bIns="50800" numCol="2" spcCol="1130449"/>
          <a:lstStyle/>
          <a:p>
            <a:pPr algn="just" defTabSz="457200">
              <a:spcBef>
                <a:spcPts val="1800"/>
              </a:spcBef>
              <a:defRPr sz="2500" b="0">
                <a:latin typeface="Sora Regular Regular"/>
                <a:ea typeface="Sora Regular Regular"/>
                <a:cs typeface="Sora Regular Regular"/>
                <a:sym typeface="Sora Regular Regular"/>
              </a:defRPr>
            </a:pPr>
            <a:r>
              <a:rPr dirty="0" err="1"/>
              <a:t>Kolejnymi</a:t>
            </a:r>
            <a:r>
              <a:rPr dirty="0"/>
              <a:t> </a:t>
            </a:r>
            <a:r>
              <a:rPr dirty="0" err="1"/>
              <a:t>zrealizowanymi</a:t>
            </a:r>
            <a:r>
              <a:rPr dirty="0"/>
              <a:t> w </a:t>
            </a:r>
            <a:r>
              <a:rPr dirty="0" err="1"/>
              <a:t>latach</a:t>
            </a:r>
            <a:r>
              <a:rPr dirty="0"/>
              <a:t> </a:t>
            </a:r>
            <a:r>
              <a:rPr dirty="0" err="1"/>
              <a:t>poprzednich</a:t>
            </a:r>
            <a:r>
              <a:rPr dirty="0"/>
              <a:t> </a:t>
            </a:r>
            <a:r>
              <a:rPr dirty="0" err="1"/>
              <a:t>elementami</a:t>
            </a:r>
            <a:r>
              <a:rPr dirty="0"/>
              <a:t> </a:t>
            </a:r>
            <a:r>
              <a:rPr dirty="0" err="1"/>
              <a:t>zarządzania</a:t>
            </a:r>
            <a:r>
              <a:rPr dirty="0"/>
              <a:t> </a:t>
            </a:r>
            <a:r>
              <a:rPr dirty="0" err="1"/>
              <a:t>ruchem</a:t>
            </a:r>
            <a:r>
              <a:rPr dirty="0"/>
              <a:t> w </a:t>
            </a:r>
            <a:r>
              <a:rPr dirty="0" err="1"/>
              <a:t>naszym</a:t>
            </a:r>
            <a:r>
              <a:rPr dirty="0"/>
              <a:t> </a:t>
            </a:r>
            <a:r>
              <a:rPr dirty="0" err="1"/>
              <a:t>mieście</a:t>
            </a:r>
            <a:r>
              <a:rPr dirty="0"/>
              <a:t> było </a:t>
            </a:r>
            <a:r>
              <a:rPr dirty="0" err="1"/>
              <a:t>utworzenie</a:t>
            </a:r>
            <a:r>
              <a:rPr dirty="0"/>
              <a:t> </a:t>
            </a:r>
            <a:r>
              <a:rPr dirty="0" err="1"/>
              <a:t>stref</a:t>
            </a:r>
            <a:r>
              <a:rPr dirty="0"/>
              <a:t> z </a:t>
            </a:r>
            <a:r>
              <a:rPr dirty="0" err="1"/>
              <a:t>ograniczonym</a:t>
            </a:r>
            <a:r>
              <a:rPr dirty="0"/>
              <a:t> </a:t>
            </a:r>
            <a:r>
              <a:rPr dirty="0" err="1"/>
              <a:t>ruchem</a:t>
            </a:r>
            <a:r>
              <a:rPr dirty="0"/>
              <a:t> </a:t>
            </a:r>
            <a:r>
              <a:rPr dirty="0" err="1"/>
              <a:t>samochodowym</a:t>
            </a:r>
            <a:r>
              <a:rPr dirty="0"/>
              <a:t>, </a:t>
            </a:r>
            <a:r>
              <a:rPr dirty="0" err="1"/>
              <a:t>preferujących</a:t>
            </a:r>
            <a:r>
              <a:rPr dirty="0"/>
              <a:t> </a:t>
            </a:r>
            <a:r>
              <a:rPr dirty="0" err="1"/>
              <a:t>zwłaszcza</a:t>
            </a:r>
            <a:r>
              <a:rPr dirty="0"/>
              <a:t> </a:t>
            </a:r>
            <a:r>
              <a:rPr dirty="0" err="1"/>
              <a:t>ruch</a:t>
            </a:r>
            <a:r>
              <a:rPr dirty="0"/>
              <a:t> </a:t>
            </a:r>
            <a:r>
              <a:rPr dirty="0" err="1"/>
              <a:t>pieszy</a:t>
            </a:r>
            <a:r>
              <a:rPr dirty="0"/>
              <a:t> (</a:t>
            </a:r>
            <a:r>
              <a:rPr dirty="0" err="1"/>
              <a:t>plac</a:t>
            </a:r>
            <a:r>
              <a:rPr dirty="0"/>
              <a:t> </a:t>
            </a:r>
            <a:r>
              <a:rPr dirty="0" err="1"/>
              <a:t>Wolności</a:t>
            </a:r>
            <a:r>
              <a:rPr dirty="0"/>
              <a:t>), </a:t>
            </a:r>
            <a:r>
              <a:rPr dirty="0" err="1"/>
              <a:t>pieszy</a:t>
            </a:r>
            <a:r>
              <a:rPr dirty="0"/>
              <a:t> </a:t>
            </a:r>
            <a:r>
              <a:rPr dirty="0" err="1"/>
              <a:t>i</a:t>
            </a:r>
            <a:r>
              <a:rPr dirty="0"/>
              <a:t> </a:t>
            </a:r>
            <a:r>
              <a:rPr dirty="0" err="1"/>
              <a:t>rowerowy</a:t>
            </a:r>
            <a:r>
              <a:rPr dirty="0"/>
              <a:t> (</a:t>
            </a:r>
            <a:r>
              <a:rPr dirty="0" err="1"/>
              <a:t>ul</a:t>
            </a:r>
            <a:r>
              <a:rPr dirty="0"/>
              <a:t>. </a:t>
            </a:r>
            <a:r>
              <a:rPr dirty="0" err="1"/>
              <a:t>Piłsudskiego</a:t>
            </a:r>
            <a:r>
              <a:rPr dirty="0"/>
              <a:t>, </a:t>
            </a:r>
            <a:r>
              <a:rPr dirty="0" err="1"/>
              <a:t>ul</a:t>
            </a:r>
            <a:r>
              <a:rPr dirty="0"/>
              <a:t>. </a:t>
            </a:r>
            <a:r>
              <a:rPr dirty="0" err="1"/>
              <a:t>Hołdu</a:t>
            </a:r>
            <a:r>
              <a:rPr dirty="0"/>
              <a:t> </a:t>
            </a:r>
            <a:r>
              <a:rPr dirty="0" err="1"/>
              <a:t>Pruskiego</a:t>
            </a:r>
            <a:r>
              <a:rPr dirty="0"/>
              <a:t>, </a:t>
            </a:r>
            <a:r>
              <a:rPr dirty="0" err="1"/>
              <a:t>Bohaterów</a:t>
            </a:r>
            <a:r>
              <a:rPr dirty="0"/>
              <a:t> </a:t>
            </a:r>
            <a:r>
              <a:rPr dirty="0" err="1"/>
              <a:t>Września</a:t>
            </a:r>
            <a:r>
              <a:rPr dirty="0"/>
              <a:t> </a:t>
            </a:r>
            <a:r>
              <a:rPr dirty="0" err="1"/>
              <a:t>i</a:t>
            </a:r>
            <a:r>
              <a:rPr dirty="0"/>
              <a:t> Monte </a:t>
            </a:r>
            <a:r>
              <a:rPr dirty="0" err="1"/>
              <a:t>Cassino</a:t>
            </a:r>
            <a:r>
              <a:rPr dirty="0"/>
              <a:t>) </a:t>
            </a:r>
            <a:r>
              <a:rPr dirty="0" err="1"/>
              <a:t>lub</a:t>
            </a:r>
            <a:r>
              <a:rPr dirty="0"/>
              <a:t> </a:t>
            </a:r>
            <a:r>
              <a:rPr dirty="0" err="1"/>
              <a:t>pieszy</a:t>
            </a:r>
            <a:r>
              <a:rPr dirty="0"/>
              <a:t>, </a:t>
            </a:r>
            <a:r>
              <a:rPr dirty="0" err="1"/>
              <a:t>rowerowy</a:t>
            </a:r>
            <a:r>
              <a:rPr dirty="0"/>
              <a:t> </a:t>
            </a:r>
            <a:r>
              <a:rPr dirty="0" err="1"/>
              <a:t>i</a:t>
            </a:r>
            <a:r>
              <a:rPr dirty="0"/>
              <a:t> </a:t>
            </a:r>
            <a:r>
              <a:rPr dirty="0" err="1"/>
              <a:t>komunikacji</a:t>
            </a:r>
            <a:r>
              <a:rPr dirty="0"/>
              <a:t> </a:t>
            </a:r>
            <a:r>
              <a:rPr dirty="0" err="1"/>
              <a:t>zbiorowej</a:t>
            </a:r>
            <a:r>
              <a:rPr dirty="0"/>
              <a:t> (</a:t>
            </a:r>
            <a:r>
              <a:rPr dirty="0" err="1"/>
              <a:t>odcinek</a:t>
            </a:r>
            <a:r>
              <a:rPr dirty="0"/>
              <a:t> </a:t>
            </a:r>
            <a:r>
              <a:rPr dirty="0" err="1"/>
              <a:t>ulicy</a:t>
            </a:r>
            <a:r>
              <a:rPr dirty="0"/>
              <a:t> </a:t>
            </a:r>
            <a:r>
              <a:rPr dirty="0" err="1"/>
              <a:t>Słowackiego</a:t>
            </a:r>
            <a:r>
              <a:rPr dirty="0"/>
              <a:t>). </a:t>
            </a:r>
            <a:r>
              <a:rPr dirty="0" err="1"/>
              <a:t>Działania</a:t>
            </a:r>
            <a:r>
              <a:rPr dirty="0"/>
              <a:t> w </a:t>
            </a:r>
            <a:r>
              <a:rPr dirty="0" err="1"/>
              <a:t>tym</a:t>
            </a:r>
            <a:r>
              <a:rPr dirty="0"/>
              <a:t> </a:t>
            </a:r>
            <a:r>
              <a:rPr dirty="0" err="1"/>
              <a:t>kierunku</a:t>
            </a:r>
            <a:r>
              <a:rPr dirty="0"/>
              <a:t>, </a:t>
            </a:r>
            <a:r>
              <a:rPr dirty="0" err="1"/>
              <a:t>zwłaszcza</a:t>
            </a:r>
            <a:r>
              <a:rPr dirty="0"/>
              <a:t> w </a:t>
            </a:r>
            <a:r>
              <a:rPr dirty="0" err="1"/>
              <a:t>śródmieściu</a:t>
            </a:r>
            <a:r>
              <a:rPr dirty="0"/>
              <a:t>, </a:t>
            </a:r>
            <a:r>
              <a:rPr dirty="0" err="1"/>
              <a:t>strefach</a:t>
            </a:r>
            <a:r>
              <a:rPr dirty="0"/>
              <a:t> </a:t>
            </a:r>
            <a:r>
              <a:rPr dirty="0" err="1"/>
              <a:t>zabytkowych</a:t>
            </a:r>
            <a:r>
              <a:rPr dirty="0"/>
              <a:t> </a:t>
            </a:r>
            <a:r>
              <a:rPr dirty="0" err="1"/>
              <a:t>i</a:t>
            </a:r>
            <a:r>
              <a:rPr dirty="0"/>
              <a:t> </a:t>
            </a:r>
            <a:r>
              <a:rPr dirty="0" err="1"/>
              <a:t>uzdrowiskowych</a:t>
            </a:r>
            <a:r>
              <a:rPr dirty="0"/>
              <a:t> </a:t>
            </a:r>
            <a:r>
              <a:rPr dirty="0" err="1"/>
              <a:t>są</a:t>
            </a:r>
            <a:r>
              <a:rPr dirty="0"/>
              <a:t> </a:t>
            </a:r>
            <a:r>
              <a:rPr dirty="0" err="1"/>
              <a:t>jak</a:t>
            </a:r>
            <a:r>
              <a:rPr dirty="0"/>
              <a:t> </a:t>
            </a:r>
            <a:r>
              <a:rPr dirty="0" err="1"/>
              <a:t>najbardziej</a:t>
            </a:r>
            <a:r>
              <a:rPr dirty="0"/>
              <a:t> </a:t>
            </a:r>
            <a:r>
              <a:rPr dirty="0" err="1"/>
              <a:t>pożądane</a:t>
            </a:r>
            <a:r>
              <a:rPr dirty="0"/>
              <a:t>, </a:t>
            </a:r>
            <a:r>
              <a:rPr dirty="0" err="1"/>
              <a:t>gdyż</a:t>
            </a:r>
            <a:r>
              <a:rPr dirty="0"/>
              <a:t> </a:t>
            </a:r>
            <a:r>
              <a:rPr dirty="0" err="1"/>
              <a:t>prowadzą</a:t>
            </a:r>
            <a:r>
              <a:rPr dirty="0"/>
              <a:t> do </a:t>
            </a:r>
            <a:r>
              <a:rPr dirty="0" err="1"/>
              <a:t>ograniczenia</a:t>
            </a:r>
            <a:r>
              <a:rPr dirty="0"/>
              <a:t> </a:t>
            </a:r>
            <a:r>
              <a:rPr dirty="0" err="1"/>
              <a:t>emisji</a:t>
            </a:r>
            <a:r>
              <a:rPr dirty="0"/>
              <a:t> </a:t>
            </a:r>
            <a:r>
              <a:rPr dirty="0" err="1"/>
              <a:t>transportowych</a:t>
            </a:r>
            <a:r>
              <a:rPr dirty="0"/>
              <a:t> </a:t>
            </a:r>
            <a:r>
              <a:rPr dirty="0" err="1"/>
              <a:t>i</a:t>
            </a:r>
            <a:r>
              <a:rPr dirty="0"/>
              <a:t> </a:t>
            </a:r>
            <a:r>
              <a:rPr dirty="0" err="1"/>
              <a:t>poprawy</a:t>
            </a:r>
            <a:r>
              <a:rPr dirty="0"/>
              <a:t> </a:t>
            </a:r>
            <a:r>
              <a:rPr dirty="0" err="1"/>
              <a:t>jakości</a:t>
            </a:r>
            <a:r>
              <a:rPr dirty="0"/>
              <a:t> </a:t>
            </a:r>
            <a:r>
              <a:rPr dirty="0" err="1"/>
              <a:t>środowiska</a:t>
            </a:r>
            <a:r>
              <a:rPr dirty="0"/>
              <a:t> </a:t>
            </a:r>
            <a:r>
              <a:rPr dirty="0" err="1"/>
              <a:t>miejskiego</a:t>
            </a:r>
            <a:r>
              <a:rPr dirty="0"/>
              <a:t>.</a:t>
            </a:r>
          </a:p>
          <a:p>
            <a:pPr algn="just" defTabSz="457200">
              <a:spcBef>
                <a:spcPts val="1800"/>
              </a:spcBef>
              <a:defRPr sz="2500" b="0">
                <a:latin typeface="Sora Regular Regular"/>
                <a:ea typeface="Sora Regular Regular"/>
                <a:cs typeface="Sora Regular Regular"/>
                <a:sym typeface="Sora Regular Regular"/>
              </a:defRPr>
            </a:pPr>
            <a:r>
              <a:rPr dirty="0"/>
              <a:t>Od </a:t>
            </a:r>
            <a:r>
              <a:rPr dirty="0" err="1"/>
              <a:t>kilku</a:t>
            </a:r>
            <a:r>
              <a:rPr dirty="0"/>
              <a:t> </a:t>
            </a:r>
            <a:r>
              <a:rPr dirty="0" err="1"/>
              <a:t>lat</a:t>
            </a:r>
            <a:r>
              <a:rPr dirty="0"/>
              <a:t> </a:t>
            </a:r>
            <a:r>
              <a:rPr dirty="0" err="1"/>
              <a:t>rozpoczęto</a:t>
            </a:r>
            <a:r>
              <a:rPr dirty="0"/>
              <a:t> </a:t>
            </a:r>
            <a:r>
              <a:rPr dirty="0" err="1"/>
              <a:t>działania</a:t>
            </a:r>
            <a:r>
              <a:rPr dirty="0"/>
              <a:t> </a:t>
            </a:r>
            <a:r>
              <a:rPr dirty="0" err="1"/>
              <a:t>zmierzające</a:t>
            </a:r>
            <a:r>
              <a:rPr dirty="0"/>
              <a:t> do </a:t>
            </a:r>
            <a:r>
              <a:rPr dirty="0" err="1"/>
              <a:t>utworzenia</a:t>
            </a:r>
            <a:r>
              <a:rPr dirty="0"/>
              <a:t> </a:t>
            </a:r>
            <a:r>
              <a:rPr dirty="0" err="1"/>
              <a:t>systemu</a:t>
            </a:r>
            <a:r>
              <a:rPr dirty="0"/>
              <a:t> </a:t>
            </a:r>
            <a:r>
              <a:rPr dirty="0" err="1"/>
              <a:t>zarządzania</a:t>
            </a:r>
            <a:r>
              <a:rPr dirty="0"/>
              <a:t> </a:t>
            </a:r>
            <a:r>
              <a:rPr dirty="0" err="1"/>
              <a:t>ruchem</a:t>
            </a:r>
            <a:r>
              <a:rPr dirty="0"/>
              <a:t>, </a:t>
            </a:r>
            <a:r>
              <a:rPr dirty="0" err="1"/>
              <a:t>który</a:t>
            </a:r>
            <a:r>
              <a:rPr dirty="0"/>
              <a:t> </a:t>
            </a:r>
            <a:r>
              <a:rPr dirty="0" err="1"/>
              <a:t>integrowałby</a:t>
            </a:r>
            <a:r>
              <a:rPr dirty="0"/>
              <a:t> </a:t>
            </a:r>
            <a:r>
              <a:rPr dirty="0" err="1"/>
              <a:t>dotychczas</a:t>
            </a:r>
            <a:r>
              <a:rPr dirty="0"/>
              <a:t> </a:t>
            </a:r>
            <a:r>
              <a:rPr dirty="0" err="1"/>
              <a:t>wybudowane</a:t>
            </a:r>
            <a:r>
              <a:rPr dirty="0"/>
              <a:t> </a:t>
            </a:r>
            <a:r>
              <a:rPr dirty="0" err="1"/>
              <a:t>elementy</a:t>
            </a:r>
            <a:r>
              <a:rPr dirty="0"/>
              <a:t> </a:t>
            </a:r>
            <a:r>
              <a:rPr dirty="0" err="1"/>
              <a:t>oraz</a:t>
            </a:r>
            <a:r>
              <a:rPr dirty="0"/>
              <a:t> </a:t>
            </a:r>
            <a:r>
              <a:rPr dirty="0" err="1"/>
              <a:t>umożliwiałby</a:t>
            </a:r>
            <a:r>
              <a:rPr dirty="0"/>
              <a:t> </a:t>
            </a:r>
            <a:r>
              <a:rPr dirty="0" err="1"/>
              <a:t>tworzenie</a:t>
            </a:r>
            <a:r>
              <a:rPr dirty="0"/>
              <a:t> </a:t>
            </a:r>
            <a:r>
              <a:rPr dirty="0" err="1"/>
              <a:t>kolejnych</a:t>
            </a:r>
            <a:r>
              <a:rPr dirty="0"/>
              <a:t> w </a:t>
            </a:r>
            <a:r>
              <a:rPr dirty="0" err="1"/>
              <a:t>oparciu</a:t>
            </a:r>
            <a:r>
              <a:rPr dirty="0"/>
              <a:t> o </a:t>
            </a:r>
            <a:r>
              <a:rPr dirty="0" err="1"/>
              <a:t>rzeczywiste</a:t>
            </a:r>
            <a:r>
              <a:rPr dirty="0"/>
              <a:t> </a:t>
            </a:r>
            <a:r>
              <a:rPr dirty="0" err="1"/>
              <a:t>zmiany</a:t>
            </a:r>
            <a:r>
              <a:rPr dirty="0"/>
              <a:t> w </a:t>
            </a:r>
            <a:r>
              <a:rPr dirty="0" err="1"/>
              <a:t>strukturze</a:t>
            </a:r>
            <a:r>
              <a:rPr dirty="0"/>
              <a:t> </a:t>
            </a:r>
            <a:r>
              <a:rPr dirty="0" err="1"/>
              <a:t>i</a:t>
            </a:r>
            <a:r>
              <a:rPr dirty="0"/>
              <a:t> </a:t>
            </a:r>
            <a:r>
              <a:rPr dirty="0" err="1"/>
              <a:t>ilości</a:t>
            </a:r>
            <a:r>
              <a:rPr dirty="0"/>
              <a:t> </a:t>
            </a:r>
            <a:r>
              <a:rPr dirty="0" err="1"/>
              <a:t>ruchu</a:t>
            </a:r>
            <a:r>
              <a:rPr dirty="0"/>
              <a:t>.</a:t>
            </a:r>
          </a:p>
          <a:p>
            <a:pPr algn="just" defTabSz="457200">
              <a:spcBef>
                <a:spcPts val="1800"/>
              </a:spcBef>
              <a:defRPr sz="2500" b="0">
                <a:latin typeface="Sora Regular Regular"/>
                <a:ea typeface="Sora Regular Regular"/>
                <a:cs typeface="Sora Regular Regular"/>
                <a:sym typeface="Sora Regular Regular"/>
              </a:defRPr>
            </a:pPr>
            <a:r>
              <a:rPr dirty="0"/>
              <a:t>W </a:t>
            </a:r>
            <a:r>
              <a:rPr dirty="0" err="1"/>
              <a:t>pierwszej</a:t>
            </a:r>
            <a:r>
              <a:rPr dirty="0"/>
              <a:t> </a:t>
            </a:r>
            <a:r>
              <a:rPr dirty="0" err="1"/>
              <a:t>kolejności</a:t>
            </a:r>
            <a:r>
              <a:rPr dirty="0"/>
              <a:t> </a:t>
            </a:r>
            <a:r>
              <a:rPr dirty="0" err="1"/>
              <a:t>rozpoczęto</a:t>
            </a:r>
            <a:r>
              <a:rPr dirty="0"/>
              <a:t> </a:t>
            </a:r>
            <a:r>
              <a:rPr dirty="0" err="1"/>
              <a:t>regularne</a:t>
            </a:r>
            <a:r>
              <a:rPr dirty="0"/>
              <a:t> (</a:t>
            </a:r>
            <a:r>
              <a:rPr dirty="0" err="1"/>
              <a:t>każdego</a:t>
            </a:r>
            <a:r>
              <a:rPr dirty="0"/>
              <a:t> roku) </a:t>
            </a:r>
            <a:r>
              <a:rPr dirty="0" err="1"/>
              <a:t>wykonywanie</a:t>
            </a:r>
            <a:r>
              <a:rPr dirty="0"/>
              <a:t> </a:t>
            </a:r>
            <a:r>
              <a:rPr dirty="0" err="1"/>
              <a:t>pomiarów</a:t>
            </a:r>
            <a:r>
              <a:rPr dirty="0"/>
              <a:t> </a:t>
            </a:r>
            <a:r>
              <a:rPr dirty="0" err="1"/>
              <a:t>natężenia</a:t>
            </a:r>
            <a:r>
              <a:rPr dirty="0"/>
              <a:t> </a:t>
            </a:r>
            <a:r>
              <a:rPr dirty="0" err="1"/>
              <a:t>ruchu</a:t>
            </a:r>
            <a:r>
              <a:rPr dirty="0"/>
              <a:t> na </a:t>
            </a:r>
            <a:r>
              <a:rPr dirty="0" err="1"/>
              <a:t>głównych</a:t>
            </a:r>
            <a:r>
              <a:rPr dirty="0"/>
              <a:t> </a:t>
            </a:r>
            <a:r>
              <a:rPr dirty="0" err="1"/>
              <a:t>ulicach</a:t>
            </a:r>
            <a:r>
              <a:rPr dirty="0"/>
              <a:t> </a:t>
            </a:r>
            <a:r>
              <a:rPr dirty="0" err="1"/>
              <a:t>i</a:t>
            </a:r>
            <a:r>
              <a:rPr dirty="0"/>
              <a:t> </a:t>
            </a:r>
            <a:r>
              <a:rPr dirty="0" err="1"/>
              <a:t>skrzyżowaniach</a:t>
            </a:r>
            <a:r>
              <a:rPr dirty="0"/>
              <a:t> w Świnoujściu. </a:t>
            </a:r>
            <a:r>
              <a:rPr dirty="0" err="1"/>
              <a:t>Przy</a:t>
            </a:r>
            <a:r>
              <a:rPr dirty="0"/>
              <a:t> </a:t>
            </a:r>
            <a:r>
              <a:rPr dirty="0" err="1"/>
              <a:t>wykorzystaniu</a:t>
            </a:r>
            <a:r>
              <a:rPr dirty="0"/>
              <a:t> m.in. </a:t>
            </a:r>
            <a:r>
              <a:rPr dirty="0" err="1"/>
              <a:t>tych</a:t>
            </a:r>
            <a:r>
              <a:rPr dirty="0"/>
              <a:t> </a:t>
            </a:r>
            <a:r>
              <a:rPr dirty="0" err="1"/>
              <a:t>pomiarów</a:t>
            </a:r>
            <a:r>
              <a:rPr dirty="0"/>
              <a:t> </a:t>
            </a:r>
            <a:r>
              <a:rPr dirty="0" err="1"/>
              <a:t>został</a:t>
            </a:r>
            <a:r>
              <a:rPr dirty="0"/>
              <a:t> </a:t>
            </a:r>
            <a:r>
              <a:rPr dirty="0" err="1"/>
              <a:t>opracowany</a:t>
            </a:r>
            <a:r>
              <a:rPr dirty="0"/>
              <a:t> w roku 2018 model </a:t>
            </a:r>
            <a:r>
              <a:rPr dirty="0" err="1"/>
              <a:t>ruchu</a:t>
            </a:r>
            <a:r>
              <a:rPr dirty="0"/>
              <a:t> dla miasta </a:t>
            </a:r>
            <a:r>
              <a:rPr dirty="0" err="1"/>
              <a:t>wraz</a:t>
            </a:r>
            <a:r>
              <a:rPr dirty="0"/>
              <a:t> z </a:t>
            </a:r>
            <a:r>
              <a:rPr dirty="0" err="1"/>
              <a:t>prognozami</a:t>
            </a:r>
            <a:r>
              <a:rPr dirty="0"/>
              <a:t> </a:t>
            </a:r>
            <a:r>
              <a:rPr dirty="0" err="1"/>
              <a:t>ruchu</a:t>
            </a:r>
            <a:r>
              <a:rPr dirty="0"/>
              <a:t> na </a:t>
            </a:r>
            <a:r>
              <a:rPr dirty="0" err="1"/>
              <a:t>głównych</a:t>
            </a:r>
            <a:r>
              <a:rPr dirty="0"/>
              <a:t> </a:t>
            </a:r>
            <a:r>
              <a:rPr dirty="0" err="1"/>
              <a:t>ciągach</a:t>
            </a:r>
            <a:r>
              <a:rPr dirty="0"/>
              <a:t> komunikacyjnych.</a:t>
            </a:r>
          </a:p>
          <a:p>
            <a:pPr algn="just" defTabSz="457200">
              <a:spcBef>
                <a:spcPts val="1800"/>
              </a:spcBef>
              <a:defRPr sz="2500" b="0">
                <a:latin typeface="Sora Regular Regular"/>
                <a:ea typeface="Sora Regular Regular"/>
                <a:cs typeface="Sora Regular Regular"/>
                <a:sym typeface="Sora Regular Regular"/>
              </a:defRPr>
            </a:pPr>
            <a:r>
              <a:rPr dirty="0" err="1"/>
              <a:t>Następnie</a:t>
            </a:r>
            <a:r>
              <a:rPr dirty="0"/>
              <a:t> w </a:t>
            </a:r>
            <a:r>
              <a:rPr dirty="0" err="1"/>
              <a:t>latach</a:t>
            </a:r>
            <a:r>
              <a:rPr dirty="0"/>
              <a:t> 2018 - 2020 </a:t>
            </a:r>
            <a:r>
              <a:rPr dirty="0" err="1"/>
              <a:t>wykonana</a:t>
            </a:r>
            <a:r>
              <a:rPr dirty="0"/>
              <a:t> </a:t>
            </a:r>
            <a:r>
              <a:rPr dirty="0" err="1"/>
              <a:t>została</a:t>
            </a:r>
            <a:r>
              <a:rPr dirty="0"/>
              <a:t> </a:t>
            </a:r>
            <a:r>
              <a:rPr dirty="0" err="1"/>
              <a:t>koncepcja</a:t>
            </a:r>
            <a:r>
              <a:rPr dirty="0"/>
              <a:t> </a:t>
            </a:r>
            <a:r>
              <a:rPr dirty="0" err="1"/>
              <a:t>zarządzania</a:t>
            </a:r>
            <a:r>
              <a:rPr dirty="0"/>
              <a:t> </a:t>
            </a:r>
            <a:r>
              <a:rPr dirty="0" err="1"/>
              <a:t>ruchem</a:t>
            </a:r>
            <a:r>
              <a:rPr dirty="0"/>
              <a:t> w </a:t>
            </a:r>
            <a:r>
              <a:rPr dirty="0" err="1"/>
              <a:t>mieście</a:t>
            </a:r>
            <a:r>
              <a:rPr dirty="0"/>
              <a:t>, </a:t>
            </a:r>
            <a:r>
              <a:rPr dirty="0" err="1"/>
              <a:t>bazująca</a:t>
            </a:r>
            <a:r>
              <a:rPr dirty="0"/>
              <a:t> na </a:t>
            </a:r>
            <a:r>
              <a:rPr dirty="0" err="1"/>
              <a:t>wynikach</a:t>
            </a:r>
            <a:r>
              <a:rPr dirty="0"/>
              <a:t> </a:t>
            </a:r>
            <a:r>
              <a:rPr dirty="0" err="1"/>
              <a:t>modelu</a:t>
            </a:r>
            <a:r>
              <a:rPr dirty="0"/>
              <a:t> </a:t>
            </a:r>
            <a:r>
              <a:rPr dirty="0" err="1"/>
              <a:t>ruchu</a:t>
            </a:r>
            <a:r>
              <a:rPr dirty="0"/>
              <a:t>. </a:t>
            </a:r>
            <a:r>
              <a:rPr dirty="0" err="1"/>
              <a:t>Koncepcja</a:t>
            </a:r>
            <a:r>
              <a:rPr dirty="0"/>
              <a:t> </a:t>
            </a:r>
            <a:r>
              <a:rPr dirty="0" err="1"/>
              <a:t>przewiduje</a:t>
            </a:r>
            <a:r>
              <a:rPr dirty="0"/>
              <a:t> </a:t>
            </a:r>
            <a:r>
              <a:rPr dirty="0" err="1"/>
              <a:t>możliwość</a:t>
            </a:r>
            <a:r>
              <a:rPr dirty="0"/>
              <a:t> </a:t>
            </a:r>
            <a:r>
              <a:rPr dirty="0" err="1"/>
              <a:t>rozwoju</a:t>
            </a:r>
            <a:r>
              <a:rPr dirty="0"/>
              <a:t> </a:t>
            </a:r>
            <a:r>
              <a:rPr dirty="0" err="1"/>
              <a:t>ruchu</a:t>
            </a:r>
            <a:r>
              <a:rPr dirty="0"/>
              <a:t> w trzech </a:t>
            </a:r>
            <a:r>
              <a:rPr dirty="0" err="1"/>
              <a:t>różnych</a:t>
            </a:r>
            <a:r>
              <a:rPr dirty="0"/>
              <a:t> </a:t>
            </a:r>
            <a:r>
              <a:rPr dirty="0" err="1"/>
              <a:t>scenariuszach</a:t>
            </a:r>
            <a:r>
              <a:rPr dirty="0"/>
              <a:t>. Od </a:t>
            </a:r>
            <a:r>
              <a:rPr dirty="0" err="1"/>
              <a:t>wyboru</a:t>
            </a:r>
            <a:r>
              <a:rPr dirty="0"/>
              <a:t> </a:t>
            </a:r>
            <a:r>
              <a:rPr dirty="0" err="1"/>
              <a:t>scenariusza</a:t>
            </a:r>
            <a:r>
              <a:rPr dirty="0"/>
              <a:t> </a:t>
            </a:r>
            <a:r>
              <a:rPr dirty="0" err="1"/>
              <a:t>zależeć</a:t>
            </a:r>
            <a:r>
              <a:rPr dirty="0"/>
              <a:t> </a:t>
            </a:r>
            <a:r>
              <a:rPr dirty="0" err="1"/>
              <a:t>będą</a:t>
            </a:r>
            <a:r>
              <a:rPr dirty="0"/>
              <a:t> </a:t>
            </a:r>
            <a:r>
              <a:rPr dirty="0" err="1"/>
              <a:t>dalsze</a:t>
            </a:r>
            <a:r>
              <a:rPr dirty="0"/>
              <a:t> </a:t>
            </a:r>
            <a:r>
              <a:rPr dirty="0" err="1"/>
              <a:t>prace</a:t>
            </a:r>
            <a:r>
              <a:rPr dirty="0"/>
              <a:t> </a:t>
            </a:r>
            <a:r>
              <a:rPr dirty="0" err="1"/>
              <a:t>zarówno</a:t>
            </a:r>
            <a:r>
              <a:rPr dirty="0"/>
              <a:t> </a:t>
            </a:r>
            <a:r>
              <a:rPr dirty="0" err="1"/>
              <a:t>projektowe</a:t>
            </a:r>
            <a:r>
              <a:rPr dirty="0"/>
              <a:t> </a:t>
            </a:r>
            <a:r>
              <a:rPr dirty="0" err="1"/>
              <a:t>jak</a:t>
            </a:r>
            <a:r>
              <a:rPr dirty="0"/>
              <a:t> </a:t>
            </a:r>
            <a:r>
              <a:rPr dirty="0" err="1"/>
              <a:t>i</a:t>
            </a:r>
            <a:r>
              <a:rPr dirty="0"/>
              <a:t> </a:t>
            </a:r>
            <a:r>
              <a:rPr dirty="0" err="1"/>
              <a:t>realizacyjne</a:t>
            </a:r>
            <a:r>
              <a:rPr dirty="0"/>
              <a:t> </a:t>
            </a:r>
            <a:r>
              <a:rPr dirty="0" err="1"/>
              <a:t>zmierzające</a:t>
            </a:r>
            <a:r>
              <a:rPr dirty="0"/>
              <a:t> do </a:t>
            </a:r>
            <a:r>
              <a:rPr dirty="0" err="1"/>
              <a:t>budowy</a:t>
            </a:r>
            <a:r>
              <a:rPr dirty="0"/>
              <a:t> </a:t>
            </a:r>
            <a:r>
              <a:rPr dirty="0" err="1"/>
              <a:t>sytemu</a:t>
            </a:r>
            <a:r>
              <a:rPr dirty="0"/>
              <a:t> </a:t>
            </a:r>
            <a:r>
              <a:rPr dirty="0" err="1"/>
              <a:t>zarządzania</a:t>
            </a:r>
            <a:r>
              <a:rPr dirty="0"/>
              <a:t> </a:t>
            </a:r>
            <a:r>
              <a:rPr dirty="0" err="1"/>
              <a:t>ruchem</a:t>
            </a:r>
            <a:r>
              <a:rPr dirty="0"/>
              <a:t> </a:t>
            </a:r>
            <a:br>
              <a:rPr dirty="0"/>
            </a:br>
            <a:r>
              <a:rPr dirty="0"/>
              <a:t>w </a:t>
            </a:r>
            <a:r>
              <a:rPr dirty="0" err="1"/>
              <a:t>naszym</a:t>
            </a:r>
            <a:r>
              <a:rPr dirty="0"/>
              <a:t> </a:t>
            </a:r>
            <a:r>
              <a:rPr dirty="0" err="1"/>
              <a:t>mieście</a:t>
            </a:r>
            <a:r>
              <a:rPr dirty="0"/>
              <a:t>.</a:t>
            </a:r>
          </a:p>
          <a:p>
            <a:pPr algn="just" defTabSz="457200">
              <a:spcBef>
                <a:spcPts val="1800"/>
              </a:spcBef>
              <a:defRPr sz="2500" b="0">
                <a:latin typeface="Sora Regular Bold"/>
                <a:ea typeface="Sora Regular Bold"/>
                <a:cs typeface="Sora Regular Bold"/>
                <a:sym typeface="Sora Regular Bold"/>
              </a:defRPr>
            </a:pPr>
            <a:r>
              <a:rPr dirty="0" err="1"/>
              <a:t>Obecnie</a:t>
            </a:r>
            <a:r>
              <a:rPr dirty="0"/>
              <a:t> </a:t>
            </a:r>
            <a:r>
              <a:rPr dirty="0" err="1"/>
              <a:t>prowadzone</a:t>
            </a:r>
            <a:r>
              <a:rPr dirty="0"/>
              <a:t> </a:t>
            </a:r>
            <a:r>
              <a:rPr dirty="0" err="1"/>
              <a:t>są</a:t>
            </a:r>
            <a:r>
              <a:rPr dirty="0"/>
              <a:t> w </a:t>
            </a:r>
            <a:r>
              <a:rPr dirty="0" err="1"/>
              <a:t>tym</a:t>
            </a:r>
            <a:r>
              <a:rPr dirty="0"/>
              <a:t> </a:t>
            </a:r>
            <a:r>
              <a:rPr dirty="0" err="1"/>
              <a:t>zakresie</a:t>
            </a:r>
            <a:r>
              <a:rPr dirty="0"/>
              <a:t> </a:t>
            </a:r>
            <a:r>
              <a:rPr dirty="0" err="1"/>
              <a:t>konsultacje</a:t>
            </a:r>
            <a:r>
              <a:rPr dirty="0"/>
              <a:t> </a:t>
            </a:r>
            <a:r>
              <a:rPr dirty="0" err="1"/>
              <a:t>społeczne</a:t>
            </a:r>
            <a:r>
              <a:rPr dirty="0"/>
              <a:t>, </a:t>
            </a:r>
            <a:r>
              <a:rPr dirty="0" err="1"/>
              <a:t>które</a:t>
            </a:r>
            <a:r>
              <a:rPr dirty="0"/>
              <a:t> </a:t>
            </a:r>
            <a:r>
              <a:rPr dirty="0" err="1"/>
              <a:t>zostaną</a:t>
            </a:r>
            <a:r>
              <a:rPr dirty="0"/>
              <a:t> </a:t>
            </a:r>
            <a:r>
              <a:rPr dirty="0" err="1"/>
              <a:t>zakończone</a:t>
            </a:r>
            <a:r>
              <a:rPr dirty="0"/>
              <a:t> </a:t>
            </a:r>
            <a:r>
              <a:rPr dirty="0" err="1"/>
              <a:t>podjęciem</a:t>
            </a:r>
            <a:r>
              <a:rPr dirty="0"/>
              <a:t> </a:t>
            </a:r>
            <a:r>
              <a:rPr dirty="0" err="1"/>
              <a:t>uchwały</a:t>
            </a:r>
            <a:r>
              <a:rPr dirty="0"/>
              <a:t> Rady Miasta </a:t>
            </a:r>
            <a:r>
              <a:rPr dirty="0" err="1"/>
              <a:t>zatwierdzającej</a:t>
            </a:r>
            <a:r>
              <a:rPr dirty="0"/>
              <a:t> </a:t>
            </a:r>
            <a:r>
              <a:rPr dirty="0" err="1"/>
              <a:t>dalsze</a:t>
            </a:r>
            <a:r>
              <a:rPr dirty="0"/>
              <a:t> </a:t>
            </a:r>
            <a:r>
              <a:rPr dirty="0" err="1"/>
              <a:t>kierunki</a:t>
            </a:r>
            <a:r>
              <a:rPr dirty="0"/>
              <a:t> </a:t>
            </a:r>
            <a:r>
              <a:rPr dirty="0" err="1"/>
              <a:t>dotyczące</a:t>
            </a:r>
            <a:r>
              <a:rPr dirty="0"/>
              <a:t> </a:t>
            </a:r>
            <a:r>
              <a:rPr dirty="0" err="1"/>
              <a:t>ruchu</a:t>
            </a:r>
            <a:r>
              <a:rPr dirty="0"/>
              <a:t> w Świnoujściu. </a:t>
            </a:r>
            <a:r>
              <a:rPr dirty="0" err="1"/>
              <a:t>Równolegle</a:t>
            </a:r>
            <a:r>
              <a:rPr dirty="0"/>
              <a:t> z </a:t>
            </a:r>
            <a:r>
              <a:rPr dirty="0" err="1"/>
              <a:t>trwającymi</a:t>
            </a:r>
            <a:r>
              <a:rPr dirty="0"/>
              <a:t> </a:t>
            </a:r>
            <a:r>
              <a:rPr dirty="0" err="1"/>
              <a:t>konsultacjami</a:t>
            </a:r>
            <a:r>
              <a:rPr dirty="0"/>
              <a:t> </a:t>
            </a:r>
            <a:r>
              <a:rPr dirty="0" err="1"/>
              <a:t>został</a:t>
            </a:r>
            <a:r>
              <a:rPr dirty="0"/>
              <a:t> </a:t>
            </a:r>
            <a:r>
              <a:rPr dirty="0" err="1"/>
              <a:t>wybrany</a:t>
            </a:r>
            <a:r>
              <a:rPr dirty="0"/>
              <a:t> </a:t>
            </a:r>
            <a:r>
              <a:rPr dirty="0" err="1"/>
              <a:t>wykonawca</a:t>
            </a:r>
            <a:r>
              <a:rPr dirty="0"/>
              <a:t> </a:t>
            </a:r>
            <a:r>
              <a:rPr dirty="0" err="1"/>
              <a:t>programu</a:t>
            </a:r>
            <a:r>
              <a:rPr dirty="0"/>
              <a:t> </a:t>
            </a:r>
            <a:r>
              <a:rPr dirty="0" err="1"/>
              <a:t>funkcjonalno</a:t>
            </a:r>
            <a:r>
              <a:rPr dirty="0"/>
              <a:t> – </a:t>
            </a:r>
            <a:r>
              <a:rPr dirty="0" err="1"/>
              <a:t>użytkowego</a:t>
            </a:r>
            <a:r>
              <a:rPr dirty="0"/>
              <a:t> </a:t>
            </a:r>
            <a:r>
              <a:rPr dirty="0" err="1"/>
              <a:t>budowy</a:t>
            </a:r>
            <a:r>
              <a:rPr dirty="0"/>
              <a:t> </a:t>
            </a:r>
            <a:r>
              <a:rPr dirty="0" err="1"/>
              <a:t>systemu</a:t>
            </a:r>
            <a:r>
              <a:rPr dirty="0"/>
              <a:t> </a:t>
            </a:r>
            <a:r>
              <a:rPr dirty="0" err="1"/>
              <a:t>zarządzania</a:t>
            </a:r>
            <a:r>
              <a:rPr dirty="0"/>
              <a:t> </a:t>
            </a:r>
            <a:r>
              <a:rPr dirty="0" err="1"/>
              <a:t>ruchem</a:t>
            </a:r>
            <a:r>
              <a:rPr dirty="0"/>
              <a:t> w Świnoujściu.</a:t>
            </a:r>
            <a:r>
              <a:rPr dirty="0">
                <a:latin typeface="Sora Regular Regular"/>
                <a:ea typeface="Sora Regular Regular"/>
                <a:cs typeface="Sora Regular Regular"/>
                <a:sym typeface="Sora Regular Regular"/>
              </a:rPr>
              <a:t> Program ten ma na </a:t>
            </a:r>
            <a:r>
              <a:rPr dirty="0" err="1">
                <a:latin typeface="Sora Regular Regular"/>
                <a:ea typeface="Sora Regular Regular"/>
                <a:cs typeface="Sora Regular Regular"/>
                <a:sym typeface="Sora Regular Regular"/>
              </a:rPr>
              <a:t>celu</a:t>
            </a:r>
            <a:r>
              <a:rPr dirty="0">
                <a:latin typeface="Sora Regular Regular"/>
                <a:ea typeface="Sora Regular Regular"/>
                <a:cs typeface="Sora Regular Regular"/>
                <a:sym typeface="Sora Regular Regular"/>
              </a:rPr>
              <a:t> </a:t>
            </a:r>
            <a:r>
              <a:rPr dirty="0" err="1">
                <a:latin typeface="Sora Regular Regular"/>
                <a:ea typeface="Sora Regular Regular"/>
                <a:cs typeface="Sora Regular Regular"/>
                <a:sym typeface="Sora Regular Regular"/>
              </a:rPr>
              <a:t>przygotowanie</a:t>
            </a:r>
            <a:r>
              <a:rPr dirty="0">
                <a:latin typeface="Sora Regular Regular"/>
                <a:ea typeface="Sora Regular Regular"/>
                <a:cs typeface="Sora Regular Regular"/>
                <a:sym typeface="Sora Regular Regular"/>
              </a:rPr>
              <a:t> </a:t>
            </a:r>
            <a:r>
              <a:rPr dirty="0" err="1">
                <a:latin typeface="Sora Regular Regular"/>
                <a:ea typeface="Sora Regular Regular"/>
                <a:cs typeface="Sora Regular Regular"/>
                <a:sym typeface="Sora Regular Regular"/>
              </a:rPr>
              <a:t>dokumentacji</a:t>
            </a:r>
            <a:r>
              <a:rPr dirty="0">
                <a:latin typeface="Sora Regular Regular"/>
                <a:ea typeface="Sora Regular Regular"/>
                <a:cs typeface="Sora Regular Regular"/>
                <a:sym typeface="Sora Regular Regular"/>
              </a:rPr>
              <a:t> </a:t>
            </a:r>
            <a:r>
              <a:rPr dirty="0" err="1">
                <a:latin typeface="Sora Regular Regular"/>
                <a:ea typeface="Sora Regular Regular"/>
                <a:cs typeface="Sora Regular Regular"/>
                <a:sym typeface="Sora Regular Regular"/>
              </a:rPr>
              <a:t>umożliwiającej</a:t>
            </a:r>
            <a:r>
              <a:rPr dirty="0">
                <a:latin typeface="Sora Regular Regular"/>
                <a:ea typeface="Sora Regular Regular"/>
                <a:cs typeface="Sora Regular Regular"/>
                <a:sym typeface="Sora Regular Regular"/>
              </a:rPr>
              <a:t> </a:t>
            </a:r>
            <a:r>
              <a:rPr dirty="0" err="1">
                <a:latin typeface="Sora Regular Regular"/>
                <a:ea typeface="Sora Regular Regular"/>
                <a:cs typeface="Sora Regular Regular"/>
                <a:sym typeface="Sora Regular Regular"/>
              </a:rPr>
              <a:t>projektowanie</a:t>
            </a:r>
            <a:r>
              <a:rPr dirty="0">
                <a:latin typeface="Sora Regular Regular"/>
                <a:ea typeface="Sora Regular Regular"/>
                <a:cs typeface="Sora Regular Regular"/>
                <a:sym typeface="Sora Regular Regular"/>
              </a:rPr>
              <a:t> </a:t>
            </a:r>
            <a:r>
              <a:rPr dirty="0" err="1">
                <a:latin typeface="Sora Regular Regular"/>
                <a:ea typeface="Sora Regular Regular"/>
                <a:cs typeface="Sora Regular Regular"/>
                <a:sym typeface="Sora Regular Regular"/>
              </a:rPr>
              <a:t>i</a:t>
            </a:r>
            <a:r>
              <a:rPr dirty="0">
                <a:latin typeface="Sora Regular Regular"/>
                <a:ea typeface="Sora Regular Regular"/>
                <a:cs typeface="Sora Regular Regular"/>
                <a:sym typeface="Sora Regular Regular"/>
              </a:rPr>
              <a:t> </a:t>
            </a:r>
            <a:r>
              <a:rPr dirty="0" err="1">
                <a:latin typeface="Sora Regular Regular"/>
                <a:ea typeface="Sora Regular Regular"/>
                <a:cs typeface="Sora Regular Regular"/>
                <a:sym typeface="Sora Regular Regular"/>
              </a:rPr>
              <a:t>budowę</a:t>
            </a:r>
            <a:r>
              <a:rPr dirty="0">
                <a:latin typeface="Sora Regular Regular"/>
                <a:ea typeface="Sora Regular Regular"/>
                <a:cs typeface="Sora Regular Regular"/>
                <a:sym typeface="Sora Regular Regular"/>
              </a:rPr>
              <a:t> </a:t>
            </a:r>
            <a:r>
              <a:rPr dirty="0" err="1">
                <a:latin typeface="Sora Regular Regular"/>
                <a:ea typeface="Sora Regular Regular"/>
                <a:cs typeface="Sora Regular Regular"/>
                <a:sym typeface="Sora Regular Regular"/>
              </a:rPr>
              <a:t>systemu</a:t>
            </a:r>
            <a:r>
              <a:rPr dirty="0">
                <a:latin typeface="Sora Regular Regular"/>
                <a:ea typeface="Sora Regular Regular"/>
                <a:cs typeface="Sora Regular Regular"/>
                <a:sym typeface="Sora Regular Regular"/>
              </a:rPr>
              <a:t> </a:t>
            </a:r>
            <a:r>
              <a:rPr dirty="0" err="1">
                <a:latin typeface="Sora Regular Regular"/>
                <a:ea typeface="Sora Regular Regular"/>
                <a:cs typeface="Sora Regular Regular"/>
                <a:sym typeface="Sora Regular Regular"/>
              </a:rPr>
              <a:t>zarządzania</a:t>
            </a:r>
            <a:r>
              <a:rPr dirty="0">
                <a:latin typeface="Sora Regular Regular"/>
                <a:ea typeface="Sora Regular Regular"/>
                <a:cs typeface="Sora Regular Regular"/>
                <a:sym typeface="Sora Regular Regular"/>
              </a:rPr>
              <a:t> </a:t>
            </a:r>
            <a:r>
              <a:rPr dirty="0" err="1">
                <a:latin typeface="Sora Regular Regular"/>
                <a:ea typeface="Sora Regular Regular"/>
                <a:cs typeface="Sora Regular Regular"/>
                <a:sym typeface="Sora Regular Regular"/>
              </a:rPr>
              <a:t>ruchem</a:t>
            </a:r>
            <a:r>
              <a:rPr dirty="0">
                <a:latin typeface="Sora Regular Regular"/>
                <a:ea typeface="Sora Regular Regular"/>
                <a:cs typeface="Sora Regular Regular"/>
                <a:sym typeface="Sora Regular Regular"/>
              </a:rPr>
              <a:t>, </a:t>
            </a:r>
            <a:r>
              <a:rPr dirty="0" err="1">
                <a:latin typeface="Sora Regular Regular"/>
                <a:ea typeface="Sora Regular Regular"/>
                <a:cs typeface="Sora Regular Regular"/>
                <a:sym typeface="Sora Regular Regular"/>
              </a:rPr>
              <a:t>uwzględniającego</a:t>
            </a:r>
            <a:r>
              <a:rPr dirty="0">
                <a:latin typeface="Sora Regular Regular"/>
                <a:ea typeface="Sora Regular Regular"/>
                <a:cs typeface="Sora Regular Regular"/>
                <a:sym typeface="Sora Regular Regular"/>
              </a:rPr>
              <a:t> </a:t>
            </a:r>
            <a:r>
              <a:rPr dirty="0" err="1">
                <a:latin typeface="Sora Regular Regular"/>
                <a:ea typeface="Sora Regular Regular"/>
                <a:cs typeface="Sora Regular Regular"/>
                <a:sym typeface="Sora Regular Regular"/>
              </a:rPr>
              <a:t>kierunek</a:t>
            </a:r>
            <a:r>
              <a:rPr dirty="0">
                <a:latin typeface="Sora Regular Regular"/>
                <a:ea typeface="Sora Regular Regular"/>
                <a:cs typeface="Sora Regular Regular"/>
                <a:sym typeface="Sora Regular Regular"/>
              </a:rPr>
              <a:t> </a:t>
            </a:r>
            <a:r>
              <a:rPr dirty="0" err="1">
                <a:latin typeface="Sora Regular Regular"/>
                <a:ea typeface="Sora Regular Regular"/>
                <a:cs typeface="Sora Regular Regular"/>
                <a:sym typeface="Sora Regular Regular"/>
              </a:rPr>
              <a:t>rozwoju</a:t>
            </a:r>
            <a:r>
              <a:rPr dirty="0">
                <a:latin typeface="Sora Regular Regular"/>
                <a:ea typeface="Sora Regular Regular"/>
                <a:cs typeface="Sora Regular Regular"/>
                <a:sym typeface="Sora Regular Regular"/>
              </a:rPr>
              <a:t> </a:t>
            </a:r>
            <a:r>
              <a:rPr dirty="0" err="1">
                <a:latin typeface="Sora Regular Regular"/>
                <a:ea typeface="Sora Regular Regular"/>
                <a:cs typeface="Sora Regular Regular"/>
                <a:sym typeface="Sora Regular Regular"/>
              </a:rPr>
              <a:t>wyznaczony</a:t>
            </a:r>
            <a:r>
              <a:rPr dirty="0">
                <a:latin typeface="Sora Regular Regular"/>
                <a:ea typeface="Sora Regular Regular"/>
                <a:cs typeface="Sora Regular Regular"/>
                <a:sym typeface="Sora Regular Regular"/>
              </a:rPr>
              <a:t> </a:t>
            </a:r>
            <a:r>
              <a:rPr dirty="0" err="1">
                <a:latin typeface="Sora Regular Regular"/>
                <a:ea typeface="Sora Regular Regular"/>
                <a:cs typeface="Sora Regular Regular"/>
                <a:sym typeface="Sora Regular Regular"/>
              </a:rPr>
              <a:t>przez</a:t>
            </a:r>
            <a:r>
              <a:rPr dirty="0">
                <a:latin typeface="Sora Regular Regular"/>
                <a:ea typeface="Sora Regular Regular"/>
                <a:cs typeface="Sora Regular Regular"/>
                <a:sym typeface="Sora Regular Regular"/>
              </a:rPr>
              <a:t> </a:t>
            </a:r>
            <a:r>
              <a:rPr dirty="0" err="1">
                <a:latin typeface="Sora Regular Regular"/>
                <a:ea typeface="Sora Regular Regular"/>
                <a:cs typeface="Sora Regular Regular"/>
                <a:sym typeface="Sora Regular Regular"/>
              </a:rPr>
              <a:t>Miasto</a:t>
            </a:r>
            <a:r>
              <a:rPr dirty="0">
                <a:latin typeface="Sora Regular Regular"/>
                <a:ea typeface="Sora Regular Regular"/>
                <a:cs typeface="Sora Regular Regular"/>
                <a:sym typeface="Sora Regular Regular"/>
              </a:rPr>
              <a:t> </a:t>
            </a:r>
            <a:r>
              <a:rPr dirty="0" err="1">
                <a:latin typeface="Sora Regular Regular"/>
                <a:ea typeface="Sora Regular Regular"/>
                <a:cs typeface="Sora Regular Regular"/>
                <a:sym typeface="Sora Regular Regular"/>
              </a:rPr>
              <a:t>oraz</a:t>
            </a:r>
            <a:r>
              <a:rPr dirty="0">
                <a:latin typeface="Sora Regular Regular"/>
                <a:ea typeface="Sora Regular Regular"/>
                <a:cs typeface="Sora Regular Regular"/>
                <a:sym typeface="Sora Regular Regular"/>
              </a:rPr>
              <a:t> </a:t>
            </a:r>
            <a:r>
              <a:rPr dirty="0" err="1">
                <a:latin typeface="Sora Regular Regular"/>
                <a:ea typeface="Sora Regular Regular"/>
                <a:cs typeface="Sora Regular Regular"/>
                <a:sym typeface="Sora Regular Regular"/>
              </a:rPr>
              <a:t>wykorzystanie</a:t>
            </a:r>
            <a:r>
              <a:rPr dirty="0">
                <a:latin typeface="Sora Regular Regular"/>
                <a:ea typeface="Sora Regular Regular"/>
                <a:cs typeface="Sora Regular Regular"/>
                <a:sym typeface="Sora Regular Regular"/>
              </a:rPr>
              <a:t> </a:t>
            </a:r>
            <a:r>
              <a:rPr dirty="0" err="1">
                <a:latin typeface="Sora Regular Regular"/>
                <a:ea typeface="Sora Regular Regular"/>
                <a:cs typeface="Sora Regular Regular"/>
                <a:sym typeface="Sora Regular Regular"/>
              </a:rPr>
              <a:t>istniejących</a:t>
            </a:r>
            <a:r>
              <a:rPr dirty="0">
                <a:latin typeface="Sora Regular Regular"/>
                <a:ea typeface="Sora Regular Regular"/>
                <a:cs typeface="Sora Regular Regular"/>
                <a:sym typeface="Sora Regular Regular"/>
              </a:rPr>
              <a:t> </a:t>
            </a:r>
            <a:r>
              <a:rPr dirty="0" err="1">
                <a:latin typeface="Sora Regular Regular"/>
                <a:ea typeface="Sora Regular Regular"/>
                <a:cs typeface="Sora Regular Regular"/>
                <a:sym typeface="Sora Regular Regular"/>
              </a:rPr>
              <a:t>już</a:t>
            </a:r>
            <a:r>
              <a:rPr dirty="0">
                <a:latin typeface="Sora Regular Regular"/>
                <a:ea typeface="Sora Regular Regular"/>
                <a:cs typeface="Sora Regular Regular"/>
                <a:sym typeface="Sora Regular Regular"/>
              </a:rPr>
              <a:t> </a:t>
            </a:r>
            <a:r>
              <a:rPr dirty="0" err="1">
                <a:latin typeface="Sora Regular Regular"/>
                <a:ea typeface="Sora Regular Regular"/>
                <a:cs typeface="Sora Regular Regular"/>
                <a:sym typeface="Sora Regular Regular"/>
              </a:rPr>
              <a:t>elementów</a:t>
            </a:r>
            <a:r>
              <a:rPr dirty="0">
                <a:latin typeface="Sora Regular Regular"/>
                <a:ea typeface="Sora Regular Regular"/>
                <a:cs typeface="Sora Regular Regular"/>
                <a:sym typeface="Sora Regular Regular"/>
              </a:rPr>
              <a:t> </a:t>
            </a:r>
            <a:r>
              <a:rPr dirty="0" err="1">
                <a:latin typeface="Sora Regular Regular"/>
                <a:ea typeface="Sora Regular Regular"/>
                <a:cs typeface="Sora Regular Regular"/>
                <a:sym typeface="Sora Regular Regular"/>
              </a:rPr>
              <a:t>systemu</a:t>
            </a:r>
            <a:r>
              <a:rPr dirty="0">
                <a:latin typeface="Sora Regular Regular"/>
                <a:ea typeface="Sora Regular Regular"/>
                <a:cs typeface="Sora Regular Regular"/>
                <a:sym typeface="Sora Regular Regular"/>
              </a:rPr>
              <a:t> </a:t>
            </a:r>
            <a:r>
              <a:rPr dirty="0" err="1">
                <a:latin typeface="Sora Regular Regular"/>
                <a:ea typeface="Sora Regular Regular"/>
                <a:cs typeface="Sora Regular Regular"/>
                <a:sym typeface="Sora Regular Regular"/>
              </a:rPr>
              <a:t>zarządzania</a:t>
            </a:r>
            <a:r>
              <a:rPr dirty="0">
                <a:latin typeface="Sora Regular Regular"/>
                <a:ea typeface="Sora Regular Regular"/>
                <a:cs typeface="Sora Regular Regular"/>
                <a:sym typeface="Sora Regular Regular"/>
              </a:rPr>
              <a:t> </a:t>
            </a:r>
            <a:r>
              <a:rPr dirty="0" err="1">
                <a:latin typeface="Sora Regular Regular"/>
                <a:ea typeface="Sora Regular Regular"/>
                <a:cs typeface="Sora Regular Regular"/>
                <a:sym typeface="Sora Regular Regular"/>
              </a:rPr>
              <a:t>ruchem</a:t>
            </a:r>
            <a:r>
              <a:rPr dirty="0">
                <a:latin typeface="Sora Regular Regular"/>
                <a:ea typeface="Sora Regular Regular"/>
                <a:cs typeface="Sora Regular Regular"/>
                <a:sym typeface="Sora Regular Regular"/>
              </a:rPr>
              <a:t> </a:t>
            </a:r>
            <a:r>
              <a:rPr dirty="0" err="1">
                <a:latin typeface="Sora Regular Regular"/>
                <a:ea typeface="Sora Regular Regular"/>
                <a:cs typeface="Sora Regular Regular"/>
                <a:sym typeface="Sora Regular Regular"/>
              </a:rPr>
              <a:t>i</a:t>
            </a:r>
            <a:r>
              <a:rPr dirty="0">
                <a:latin typeface="Sora Regular Regular"/>
                <a:ea typeface="Sora Regular Regular"/>
                <a:cs typeface="Sora Regular Regular"/>
                <a:sym typeface="Sora Regular Regular"/>
              </a:rPr>
              <a:t> </a:t>
            </a:r>
            <a:r>
              <a:rPr dirty="0" err="1">
                <a:latin typeface="Sora Regular Regular"/>
                <a:ea typeface="Sora Regular Regular"/>
                <a:cs typeface="Sora Regular Regular"/>
                <a:sym typeface="Sora Regular Regular"/>
              </a:rPr>
              <a:t>koordynację</a:t>
            </a:r>
            <a:r>
              <a:rPr dirty="0">
                <a:latin typeface="Sora Regular Regular"/>
                <a:ea typeface="Sora Regular Regular"/>
                <a:cs typeface="Sora Regular Regular"/>
                <a:sym typeface="Sora Regular Regular"/>
              </a:rPr>
              <a:t> z </a:t>
            </a:r>
            <a:r>
              <a:rPr dirty="0" err="1">
                <a:latin typeface="Sora Regular Regular"/>
                <a:ea typeface="Sora Regular Regular"/>
                <a:cs typeface="Sora Regular Regular"/>
                <a:sym typeface="Sora Regular Regular"/>
              </a:rPr>
              <a:t>systemami</a:t>
            </a:r>
            <a:r>
              <a:rPr dirty="0">
                <a:latin typeface="Sora Regular Regular"/>
                <a:ea typeface="Sora Regular Regular"/>
                <a:cs typeface="Sora Regular Regular"/>
                <a:sym typeface="Sora Regular Regular"/>
              </a:rPr>
              <a:t> </a:t>
            </a:r>
            <a:r>
              <a:rPr dirty="0" err="1">
                <a:latin typeface="Sora Regular Regular"/>
                <a:ea typeface="Sora Regular Regular"/>
                <a:cs typeface="Sora Regular Regular"/>
                <a:sym typeface="Sora Regular Regular"/>
              </a:rPr>
              <a:t>budowanymi</a:t>
            </a:r>
            <a:r>
              <a:rPr dirty="0">
                <a:latin typeface="Sora Regular Regular"/>
                <a:ea typeface="Sora Regular Regular"/>
                <a:cs typeface="Sora Regular Regular"/>
                <a:sym typeface="Sora Regular Regular"/>
              </a:rPr>
              <a:t> w tunelu pod Świną </a:t>
            </a:r>
            <a:r>
              <a:rPr dirty="0" err="1">
                <a:latin typeface="Sora Regular Regular"/>
                <a:ea typeface="Sora Regular Regular"/>
                <a:cs typeface="Sora Regular Regular"/>
                <a:sym typeface="Sora Regular Regular"/>
              </a:rPr>
              <a:t>i</a:t>
            </a:r>
            <a:r>
              <a:rPr dirty="0">
                <a:latin typeface="Sora Regular Regular"/>
                <a:ea typeface="Sora Regular Regular"/>
                <a:cs typeface="Sora Regular Regular"/>
                <a:sym typeface="Sora Regular Regular"/>
              </a:rPr>
              <a:t> w </a:t>
            </a:r>
            <a:r>
              <a:rPr dirty="0" err="1">
                <a:latin typeface="Sora Regular Regular"/>
                <a:ea typeface="Sora Regular Regular"/>
                <a:cs typeface="Sora Regular Regular"/>
                <a:sym typeface="Sora Regular Regular"/>
              </a:rPr>
              <a:t>ciągu</a:t>
            </a:r>
            <a:r>
              <a:rPr dirty="0">
                <a:latin typeface="Sora Regular Regular"/>
                <a:ea typeface="Sora Regular Regular"/>
                <a:cs typeface="Sora Regular Regular"/>
                <a:sym typeface="Sora Regular Regular"/>
              </a:rPr>
              <a:t> </a:t>
            </a:r>
            <a:r>
              <a:rPr dirty="0" err="1">
                <a:latin typeface="Sora Regular Regular"/>
                <a:ea typeface="Sora Regular Regular"/>
                <a:cs typeface="Sora Regular Regular"/>
                <a:sym typeface="Sora Regular Regular"/>
              </a:rPr>
              <a:t>drogi</a:t>
            </a:r>
            <a:r>
              <a:rPr dirty="0">
                <a:latin typeface="Sora Regular Regular"/>
                <a:ea typeface="Sora Regular Regular"/>
                <a:cs typeface="Sora Regular Regular"/>
                <a:sym typeface="Sora Regular Regular"/>
              </a:rPr>
              <a:t> </a:t>
            </a:r>
            <a:r>
              <a:rPr dirty="0" err="1">
                <a:latin typeface="Sora Regular Regular"/>
                <a:ea typeface="Sora Regular Regular"/>
                <a:cs typeface="Sora Regular Regular"/>
                <a:sym typeface="Sora Regular Regular"/>
              </a:rPr>
              <a:t>ekspresowej</a:t>
            </a:r>
            <a:r>
              <a:rPr dirty="0">
                <a:latin typeface="Sora Regular Regular"/>
                <a:ea typeface="Sora Regular Regular"/>
                <a:cs typeface="Sora Regular Regular"/>
                <a:sym typeface="Sora Regular Regular"/>
              </a:rPr>
              <a:t> S3.</a:t>
            </a:r>
          </a:p>
          <a:p>
            <a:pPr defTabSz="457200">
              <a:spcBef>
                <a:spcPts val="1800"/>
              </a:spcBef>
              <a:defRPr sz="2500" b="0">
                <a:latin typeface="Sora Regular ExtraLight"/>
                <a:ea typeface="Sora Regular ExtraLight"/>
                <a:cs typeface="Sora Regular ExtraLight"/>
                <a:sym typeface="Sora Regular ExtraLight"/>
              </a:defRPr>
            </a:pPr>
            <a:r>
              <a:rPr dirty="0"/>
              <a:t>cd. na </a:t>
            </a:r>
            <a:r>
              <a:rPr dirty="0" err="1"/>
              <a:t>następnej</a:t>
            </a:r>
            <a:r>
              <a:rPr dirty="0"/>
              <a:t> </a:t>
            </a:r>
            <a:r>
              <a:rPr dirty="0" err="1"/>
              <a:t>stronie</a:t>
            </a:r>
            <a:endParaRPr dirty="0"/>
          </a:p>
        </p:txBody>
      </p:sp>
    </p:spTree>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364" name="Publikacja artykułów…"/>
          <p:cNvSpPr txBox="1">
            <a:spLocks noGrp="1"/>
          </p:cNvSpPr>
          <p:nvPr>
            <p:ph type="title"/>
          </p:nvPr>
        </p:nvSpPr>
        <p:spPr>
          <a:xfrm>
            <a:off x="942082" y="1077359"/>
            <a:ext cx="22606614" cy="2202884"/>
          </a:xfrm>
          <a:prstGeom prst="rect">
            <a:avLst/>
          </a:prstGeom>
        </p:spPr>
        <p:txBody>
          <a:bodyPr/>
          <a:lstStyle/>
          <a:p>
            <a:pPr>
              <a:defRPr sz="7500" b="0" spc="-200">
                <a:solidFill>
                  <a:srgbClr val="ED7052"/>
                </a:solidFill>
                <a:latin typeface="Sora Regular Bold"/>
                <a:ea typeface="Sora Regular Bold"/>
                <a:cs typeface="Sora Regular Bold"/>
                <a:sym typeface="Sora Regular Bold"/>
              </a:defRPr>
            </a:pPr>
            <a:r>
              <a:t>Publikacja artykułów</a:t>
            </a:r>
            <a:endParaRPr spc="-150"/>
          </a:p>
          <a:p>
            <a:pPr>
              <a:defRPr sz="5000" b="0" spc="-100">
                <a:solidFill>
                  <a:srgbClr val="ED7052"/>
                </a:solidFill>
                <a:latin typeface="Sora Regular Bold"/>
                <a:ea typeface="Sora Regular Bold"/>
                <a:cs typeface="Sora Regular Bold"/>
                <a:sym typeface="Sora Regular Bold"/>
              </a:defRPr>
            </a:pPr>
            <a:r>
              <a:t>Przykłady</a:t>
            </a:r>
          </a:p>
        </p:txBody>
      </p:sp>
      <p:sp>
        <p:nvSpPr>
          <p:cNvPr id="365" name="36"/>
          <p:cNvSpPr txBox="1"/>
          <p:nvPr/>
        </p:nvSpPr>
        <p:spPr>
          <a:xfrm>
            <a:off x="23360893" y="12729956"/>
            <a:ext cx="566980"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36</a:t>
            </a:r>
          </a:p>
        </p:txBody>
      </p:sp>
      <p:sp>
        <p:nvSpPr>
          <p:cNvPr id="366" name="System zarządzania ruchem powinien składać się co najmniej z następujących podsystemów:…"/>
          <p:cNvSpPr txBox="1">
            <a:spLocks noGrp="1"/>
          </p:cNvSpPr>
          <p:nvPr>
            <p:ph type="body" idx="1"/>
          </p:nvPr>
        </p:nvSpPr>
        <p:spPr>
          <a:xfrm>
            <a:off x="1032417" y="3220786"/>
            <a:ext cx="22609008" cy="8724622"/>
          </a:xfrm>
          <a:prstGeom prst="rect">
            <a:avLst/>
          </a:prstGeom>
        </p:spPr>
        <p:txBody>
          <a:bodyPr lIns="50800" tIns="50800" rIns="50800" bIns="50800" numCol="2" spcCol="1130449"/>
          <a:lstStyle/>
          <a:p>
            <a:pPr defTabSz="457200">
              <a:spcBef>
                <a:spcPts val="1800"/>
              </a:spcBef>
              <a:defRPr sz="2500" b="0">
                <a:latin typeface="Sora Regular Regular"/>
                <a:ea typeface="Sora Regular Regular"/>
                <a:cs typeface="Sora Regular Regular"/>
                <a:sym typeface="Sora Regular Regular"/>
              </a:defRPr>
            </a:pPr>
            <a:r>
              <a:rPr dirty="0"/>
              <a:t>System </a:t>
            </a:r>
            <a:r>
              <a:rPr dirty="0" err="1"/>
              <a:t>zarządzania</a:t>
            </a:r>
            <a:r>
              <a:rPr dirty="0"/>
              <a:t> </a:t>
            </a:r>
            <a:r>
              <a:rPr dirty="0" err="1"/>
              <a:t>ruchem</a:t>
            </a:r>
            <a:r>
              <a:rPr dirty="0"/>
              <a:t> </a:t>
            </a:r>
            <a:r>
              <a:rPr dirty="0" err="1"/>
              <a:t>powinien</a:t>
            </a:r>
            <a:r>
              <a:rPr dirty="0"/>
              <a:t> </a:t>
            </a:r>
            <a:r>
              <a:rPr dirty="0" err="1"/>
              <a:t>składać</a:t>
            </a:r>
            <a:r>
              <a:rPr dirty="0"/>
              <a:t> </a:t>
            </a:r>
            <a:r>
              <a:rPr dirty="0" err="1"/>
              <a:t>się</a:t>
            </a:r>
            <a:r>
              <a:rPr dirty="0"/>
              <a:t> co </a:t>
            </a:r>
            <a:r>
              <a:rPr dirty="0" err="1"/>
              <a:t>najmniej</a:t>
            </a:r>
            <a:r>
              <a:rPr dirty="0"/>
              <a:t> </a:t>
            </a:r>
            <a:r>
              <a:rPr dirty="0" smtClean="0"/>
              <a:t>z </a:t>
            </a:r>
            <a:r>
              <a:rPr dirty="0" err="1"/>
              <a:t>następujących</a:t>
            </a:r>
            <a:r>
              <a:rPr dirty="0"/>
              <a:t> </a:t>
            </a:r>
            <a:r>
              <a:rPr dirty="0" err="1"/>
              <a:t>podsystemów</a:t>
            </a:r>
            <a:r>
              <a:rPr dirty="0"/>
              <a:t>:</a:t>
            </a:r>
          </a:p>
          <a:p>
            <a:pPr defTabSz="457200">
              <a:spcBef>
                <a:spcPts val="1800"/>
              </a:spcBef>
              <a:defRPr sz="2500" b="0">
                <a:latin typeface="Sora Regular Regular"/>
                <a:ea typeface="Sora Regular Regular"/>
                <a:cs typeface="Sora Regular Regular"/>
                <a:sym typeface="Sora Regular Regular"/>
              </a:defRPr>
            </a:pPr>
            <a:r>
              <a:rPr dirty="0"/>
              <a:t>- </a:t>
            </a:r>
            <a:r>
              <a:rPr dirty="0" err="1"/>
              <a:t>monitorowania</a:t>
            </a:r>
            <a:r>
              <a:rPr dirty="0"/>
              <a:t> </a:t>
            </a:r>
            <a:r>
              <a:rPr dirty="0" err="1"/>
              <a:t>i</a:t>
            </a:r>
            <a:r>
              <a:rPr dirty="0"/>
              <a:t> </a:t>
            </a:r>
            <a:r>
              <a:rPr dirty="0" err="1"/>
              <a:t>sterowania</a:t>
            </a:r>
            <a:r>
              <a:rPr dirty="0"/>
              <a:t> </a:t>
            </a:r>
            <a:r>
              <a:rPr dirty="0" err="1"/>
              <a:t>ruchem</a:t>
            </a:r>
            <a:r>
              <a:rPr dirty="0"/>
              <a:t> </a:t>
            </a:r>
            <a:r>
              <a:rPr dirty="0" err="1"/>
              <a:t>drogowym</a:t>
            </a:r>
            <a:r>
              <a:rPr dirty="0"/>
              <a:t> (m.in. </a:t>
            </a:r>
            <a:r>
              <a:rPr dirty="0" err="1"/>
              <a:t>automatyczne</a:t>
            </a:r>
            <a:r>
              <a:rPr dirty="0"/>
              <a:t> </a:t>
            </a:r>
            <a:r>
              <a:rPr dirty="0" err="1"/>
              <a:t>zbieranie</a:t>
            </a:r>
            <a:r>
              <a:rPr dirty="0"/>
              <a:t> </a:t>
            </a:r>
            <a:r>
              <a:rPr dirty="0" err="1"/>
              <a:t>danych</a:t>
            </a:r>
            <a:r>
              <a:rPr dirty="0"/>
              <a:t> </a:t>
            </a:r>
            <a:r>
              <a:rPr dirty="0" smtClean="0"/>
              <a:t>o </a:t>
            </a:r>
            <a:r>
              <a:rPr dirty="0" err="1"/>
              <a:t>strukturze</a:t>
            </a:r>
            <a:r>
              <a:rPr dirty="0"/>
              <a:t> </a:t>
            </a:r>
            <a:r>
              <a:rPr dirty="0" err="1"/>
              <a:t>ilościowej</a:t>
            </a:r>
            <a:r>
              <a:rPr dirty="0"/>
              <a:t> </a:t>
            </a:r>
            <a:r>
              <a:rPr dirty="0" err="1"/>
              <a:t>i</a:t>
            </a:r>
            <a:r>
              <a:rPr dirty="0"/>
              <a:t> </a:t>
            </a:r>
            <a:r>
              <a:rPr dirty="0" err="1"/>
              <a:t>rodzajowej</a:t>
            </a:r>
            <a:r>
              <a:rPr dirty="0"/>
              <a:t> </a:t>
            </a:r>
            <a:r>
              <a:rPr dirty="0" err="1"/>
              <a:t>ruchu</a:t>
            </a:r>
            <a:r>
              <a:rPr dirty="0"/>
              <a:t> na </a:t>
            </a:r>
            <a:r>
              <a:rPr dirty="0" err="1"/>
              <a:t>drogach</a:t>
            </a:r>
            <a:r>
              <a:rPr dirty="0"/>
              <a:t>, </a:t>
            </a:r>
            <a:r>
              <a:rPr dirty="0" err="1"/>
              <a:t>automatyczne</a:t>
            </a:r>
            <a:r>
              <a:rPr dirty="0"/>
              <a:t> </a:t>
            </a:r>
            <a:r>
              <a:rPr dirty="0" err="1"/>
              <a:t>zbieranie</a:t>
            </a:r>
            <a:r>
              <a:rPr dirty="0"/>
              <a:t> </a:t>
            </a:r>
            <a:r>
              <a:rPr dirty="0" err="1" smtClean="0"/>
              <a:t>danych</a:t>
            </a:r>
            <a:r>
              <a:rPr lang="pl-PL" dirty="0" smtClean="0"/>
              <a:t> </a:t>
            </a:r>
            <a:r>
              <a:rPr dirty="0" smtClean="0"/>
              <a:t>o </a:t>
            </a:r>
            <a:r>
              <a:rPr dirty="0" err="1"/>
              <a:t>zanieczyszczeniach</a:t>
            </a:r>
            <a:r>
              <a:rPr dirty="0"/>
              <a:t> komunikacyjnych </a:t>
            </a:r>
            <a:r>
              <a:rPr dirty="0" err="1" smtClean="0"/>
              <a:t>i</a:t>
            </a:r>
            <a:r>
              <a:rPr dirty="0" smtClean="0"/>
              <a:t> </a:t>
            </a:r>
            <a:r>
              <a:rPr dirty="0" err="1"/>
              <a:t>warunkach</a:t>
            </a:r>
            <a:r>
              <a:rPr dirty="0"/>
              <a:t> </a:t>
            </a:r>
            <a:r>
              <a:rPr dirty="0" err="1"/>
              <a:t>pogodowych</a:t>
            </a:r>
            <a:r>
              <a:rPr dirty="0"/>
              <a:t>, </a:t>
            </a:r>
            <a:r>
              <a:rPr dirty="0" err="1"/>
              <a:t>sterowanie</a:t>
            </a:r>
            <a:r>
              <a:rPr dirty="0"/>
              <a:t> </a:t>
            </a:r>
            <a:r>
              <a:rPr dirty="0" err="1"/>
              <a:t>sygnalizacjami</a:t>
            </a:r>
            <a:r>
              <a:rPr dirty="0"/>
              <a:t> </a:t>
            </a:r>
            <a:r>
              <a:rPr dirty="0" err="1"/>
              <a:t>świetlnymi</a:t>
            </a:r>
            <a:r>
              <a:rPr dirty="0"/>
              <a:t> w </a:t>
            </a:r>
            <a:r>
              <a:rPr dirty="0" err="1"/>
              <a:t>czasie</a:t>
            </a:r>
            <a:r>
              <a:rPr dirty="0"/>
              <a:t> </a:t>
            </a:r>
            <a:r>
              <a:rPr dirty="0" err="1"/>
              <a:t>rzeczywistym</a:t>
            </a:r>
            <a:r>
              <a:rPr dirty="0"/>
              <a:t>, </a:t>
            </a:r>
            <a:r>
              <a:rPr dirty="0" err="1"/>
              <a:t>kierowanie</a:t>
            </a:r>
            <a:r>
              <a:rPr dirty="0"/>
              <a:t> </a:t>
            </a:r>
            <a:r>
              <a:rPr dirty="0" err="1"/>
              <a:t>informacji</a:t>
            </a:r>
            <a:r>
              <a:rPr dirty="0"/>
              <a:t> do </a:t>
            </a:r>
            <a:r>
              <a:rPr dirty="0" err="1"/>
              <a:t>użytkowników</a:t>
            </a:r>
            <a:r>
              <a:rPr dirty="0"/>
              <a:t> </a:t>
            </a:r>
            <a:r>
              <a:rPr dirty="0" err="1"/>
              <a:t>poprzez</a:t>
            </a:r>
            <a:r>
              <a:rPr dirty="0"/>
              <a:t> </a:t>
            </a:r>
            <a:r>
              <a:rPr dirty="0" err="1"/>
              <a:t>tablice</a:t>
            </a:r>
            <a:r>
              <a:rPr dirty="0"/>
              <a:t> </a:t>
            </a:r>
            <a:r>
              <a:rPr dirty="0" err="1"/>
              <a:t>i</a:t>
            </a:r>
            <a:r>
              <a:rPr dirty="0"/>
              <a:t> </a:t>
            </a:r>
            <a:r>
              <a:rPr dirty="0" err="1"/>
              <a:t>znaki</a:t>
            </a:r>
            <a:r>
              <a:rPr dirty="0"/>
              <a:t> </a:t>
            </a:r>
            <a:r>
              <a:rPr dirty="0" err="1"/>
              <a:t>zmiennej</a:t>
            </a:r>
            <a:r>
              <a:rPr dirty="0"/>
              <a:t> </a:t>
            </a:r>
            <a:r>
              <a:rPr dirty="0" err="1"/>
              <a:t>treści</a:t>
            </a:r>
            <a:r>
              <a:rPr dirty="0"/>
              <a:t>),</a:t>
            </a:r>
          </a:p>
          <a:p>
            <a:pPr defTabSz="457200">
              <a:spcBef>
                <a:spcPts val="1800"/>
              </a:spcBef>
              <a:defRPr sz="2500" b="0">
                <a:latin typeface="Sora Regular Regular"/>
                <a:ea typeface="Sora Regular Regular"/>
                <a:cs typeface="Sora Regular Regular"/>
                <a:sym typeface="Sora Regular Regular"/>
              </a:defRPr>
            </a:pPr>
            <a:r>
              <a:rPr dirty="0"/>
              <a:t>- </a:t>
            </a:r>
            <a:r>
              <a:rPr dirty="0" err="1"/>
              <a:t>zarządzania</a:t>
            </a:r>
            <a:r>
              <a:rPr dirty="0"/>
              <a:t> </a:t>
            </a:r>
            <a:r>
              <a:rPr dirty="0" err="1"/>
              <a:t>transportem</a:t>
            </a:r>
            <a:r>
              <a:rPr dirty="0"/>
              <a:t> </a:t>
            </a:r>
            <a:r>
              <a:rPr dirty="0" err="1"/>
              <a:t>zbiorowym</a:t>
            </a:r>
            <a:r>
              <a:rPr dirty="0"/>
              <a:t> </a:t>
            </a:r>
            <a:r>
              <a:rPr dirty="0" err="1"/>
              <a:t>wraz</a:t>
            </a:r>
            <a:r>
              <a:rPr dirty="0"/>
              <a:t> z </a:t>
            </a:r>
            <a:r>
              <a:rPr dirty="0" err="1"/>
              <a:t>dynamiczną</a:t>
            </a:r>
            <a:r>
              <a:rPr dirty="0"/>
              <a:t> </a:t>
            </a:r>
            <a:r>
              <a:rPr dirty="0" err="1"/>
              <a:t>informacją</a:t>
            </a:r>
            <a:r>
              <a:rPr dirty="0"/>
              <a:t> </a:t>
            </a:r>
            <a:r>
              <a:rPr dirty="0" err="1"/>
              <a:t>pasażerską</a:t>
            </a:r>
            <a:r>
              <a:rPr dirty="0"/>
              <a:t> (m.in. </a:t>
            </a:r>
            <a:r>
              <a:rPr dirty="0" err="1"/>
              <a:t>nadawanie</a:t>
            </a:r>
            <a:r>
              <a:rPr dirty="0"/>
              <a:t> </a:t>
            </a:r>
            <a:r>
              <a:rPr dirty="0" err="1"/>
              <a:t>priorytetów</a:t>
            </a:r>
            <a:r>
              <a:rPr dirty="0"/>
              <a:t> </a:t>
            </a:r>
            <a:r>
              <a:rPr dirty="0" err="1"/>
              <a:t>pojazdom</a:t>
            </a:r>
            <a:r>
              <a:rPr dirty="0"/>
              <a:t> </a:t>
            </a:r>
            <a:r>
              <a:rPr dirty="0" err="1"/>
              <a:t>komunikacji</a:t>
            </a:r>
            <a:r>
              <a:rPr dirty="0"/>
              <a:t> </a:t>
            </a:r>
            <a:r>
              <a:rPr dirty="0" err="1"/>
              <a:t>zbiorowej</a:t>
            </a:r>
            <a:r>
              <a:rPr dirty="0"/>
              <a:t> </a:t>
            </a:r>
            <a:r>
              <a:rPr dirty="0" err="1"/>
              <a:t>oraz</a:t>
            </a:r>
            <a:r>
              <a:rPr dirty="0"/>
              <a:t> </a:t>
            </a:r>
            <a:r>
              <a:rPr dirty="0" err="1"/>
              <a:t>wyświetlanie</a:t>
            </a:r>
            <a:r>
              <a:rPr dirty="0"/>
              <a:t> </a:t>
            </a:r>
            <a:r>
              <a:rPr dirty="0" err="1"/>
              <a:t>informacji</a:t>
            </a:r>
            <a:r>
              <a:rPr dirty="0"/>
              <a:t> dla </a:t>
            </a:r>
            <a:r>
              <a:rPr dirty="0" err="1"/>
              <a:t>pasażerów</a:t>
            </a:r>
            <a:r>
              <a:rPr dirty="0"/>
              <a:t> w </a:t>
            </a:r>
            <a:r>
              <a:rPr dirty="0" err="1"/>
              <a:t>czasie</a:t>
            </a:r>
            <a:r>
              <a:rPr dirty="0"/>
              <a:t> </a:t>
            </a:r>
            <a:r>
              <a:rPr dirty="0" err="1"/>
              <a:t>rzeczywistym</a:t>
            </a:r>
            <a:r>
              <a:rPr dirty="0"/>
              <a:t>),</a:t>
            </a:r>
          </a:p>
          <a:p>
            <a:pPr defTabSz="457200">
              <a:spcBef>
                <a:spcPts val="1800"/>
              </a:spcBef>
              <a:defRPr sz="2500" b="0">
                <a:latin typeface="Sora Regular Regular"/>
                <a:ea typeface="Sora Regular Regular"/>
                <a:cs typeface="Sora Regular Regular"/>
                <a:sym typeface="Sora Regular Regular"/>
              </a:defRPr>
            </a:pPr>
            <a:r>
              <a:rPr dirty="0"/>
              <a:t>- </a:t>
            </a:r>
            <a:r>
              <a:rPr dirty="0" err="1"/>
              <a:t>zarządzania</a:t>
            </a:r>
            <a:r>
              <a:rPr dirty="0"/>
              <a:t> </a:t>
            </a:r>
            <a:r>
              <a:rPr dirty="0" err="1"/>
              <a:t>parkingami</a:t>
            </a:r>
            <a:r>
              <a:rPr dirty="0"/>
              <a:t> </a:t>
            </a:r>
            <a:r>
              <a:rPr dirty="0" err="1"/>
              <a:t>wraz</a:t>
            </a:r>
            <a:r>
              <a:rPr dirty="0"/>
              <a:t> z </a:t>
            </a:r>
            <a:r>
              <a:rPr dirty="0" err="1"/>
              <a:t>informacją</a:t>
            </a:r>
            <a:r>
              <a:rPr dirty="0"/>
              <a:t> </a:t>
            </a:r>
            <a:r>
              <a:rPr dirty="0" err="1"/>
              <a:t>parkingową</a:t>
            </a:r>
            <a:r>
              <a:rPr dirty="0"/>
              <a:t> (m.in. </a:t>
            </a:r>
            <a:r>
              <a:rPr dirty="0" err="1"/>
              <a:t>dynamiczna</a:t>
            </a:r>
            <a:r>
              <a:rPr dirty="0"/>
              <a:t> </a:t>
            </a:r>
            <a:r>
              <a:rPr dirty="0" err="1"/>
              <a:t>informacja</a:t>
            </a:r>
            <a:r>
              <a:rPr dirty="0"/>
              <a:t> </a:t>
            </a:r>
            <a:r>
              <a:rPr dirty="0" smtClean="0"/>
              <a:t>o </a:t>
            </a:r>
            <a:r>
              <a:rPr dirty="0" err="1"/>
              <a:t>wolnych</a:t>
            </a:r>
            <a:r>
              <a:rPr dirty="0"/>
              <a:t> </a:t>
            </a:r>
            <a:r>
              <a:rPr dirty="0" err="1"/>
              <a:t>miejscach</a:t>
            </a:r>
            <a:r>
              <a:rPr dirty="0"/>
              <a:t> </a:t>
            </a:r>
            <a:r>
              <a:rPr dirty="0" err="1"/>
              <a:t>postojowych</a:t>
            </a:r>
            <a:r>
              <a:rPr dirty="0"/>
              <a:t> na </a:t>
            </a:r>
            <a:r>
              <a:rPr dirty="0" err="1"/>
              <a:t>parkingach</a:t>
            </a:r>
            <a:r>
              <a:rPr dirty="0"/>
              <a:t>).</a:t>
            </a:r>
          </a:p>
          <a:p>
            <a:pPr defTabSz="457200">
              <a:spcBef>
                <a:spcPts val="1800"/>
              </a:spcBef>
              <a:defRPr sz="2500" b="0">
                <a:latin typeface="Sora Regular Regular"/>
                <a:ea typeface="Sora Regular Regular"/>
                <a:cs typeface="Sora Regular Regular"/>
                <a:sym typeface="Sora Regular Regular"/>
              </a:defRPr>
            </a:pPr>
            <a:r>
              <a:rPr dirty="0" err="1"/>
              <a:t>Ponadto</a:t>
            </a:r>
            <a:r>
              <a:rPr dirty="0"/>
              <a:t> </a:t>
            </a:r>
            <a:r>
              <a:rPr dirty="0" err="1"/>
              <a:t>zakłada</a:t>
            </a:r>
            <a:r>
              <a:rPr dirty="0"/>
              <a:t> </a:t>
            </a:r>
            <a:r>
              <a:rPr dirty="0" err="1"/>
              <a:t>się</a:t>
            </a:r>
            <a:r>
              <a:rPr dirty="0"/>
              <a:t> </a:t>
            </a:r>
            <a:r>
              <a:rPr dirty="0" err="1"/>
              <a:t>utworzenie</a:t>
            </a:r>
            <a:r>
              <a:rPr dirty="0"/>
              <a:t> </a:t>
            </a:r>
            <a:r>
              <a:rPr dirty="0" err="1"/>
              <a:t>tzw</a:t>
            </a:r>
            <a:r>
              <a:rPr dirty="0"/>
              <a:t>. centrum </a:t>
            </a:r>
            <a:r>
              <a:rPr dirty="0" err="1"/>
              <a:t>zarządzania</a:t>
            </a:r>
            <a:r>
              <a:rPr dirty="0"/>
              <a:t> </a:t>
            </a:r>
            <a:r>
              <a:rPr dirty="0" err="1"/>
              <a:t>ruchem</a:t>
            </a:r>
            <a:r>
              <a:rPr dirty="0"/>
              <a:t>, </a:t>
            </a:r>
            <a:r>
              <a:rPr dirty="0" err="1"/>
              <a:t>które</a:t>
            </a:r>
            <a:r>
              <a:rPr dirty="0"/>
              <a:t> </a:t>
            </a:r>
            <a:r>
              <a:rPr dirty="0" err="1"/>
              <a:t>będzie</a:t>
            </a:r>
            <a:r>
              <a:rPr dirty="0"/>
              <a:t> </a:t>
            </a:r>
            <a:r>
              <a:rPr dirty="0" err="1"/>
              <a:t>stanowić</a:t>
            </a:r>
            <a:r>
              <a:rPr dirty="0"/>
              <a:t> „</a:t>
            </a:r>
            <a:r>
              <a:rPr dirty="0" err="1"/>
              <a:t>serce</a:t>
            </a:r>
            <a:r>
              <a:rPr dirty="0"/>
              <a:t>” </a:t>
            </a:r>
            <a:r>
              <a:rPr dirty="0" err="1"/>
              <a:t>całego</a:t>
            </a:r>
            <a:r>
              <a:rPr dirty="0"/>
              <a:t> </a:t>
            </a:r>
            <a:r>
              <a:rPr dirty="0" err="1"/>
              <a:t>systemu</a:t>
            </a:r>
            <a:r>
              <a:rPr dirty="0"/>
              <a:t> </a:t>
            </a:r>
            <a:r>
              <a:rPr dirty="0" err="1"/>
              <a:t>i</a:t>
            </a:r>
            <a:r>
              <a:rPr dirty="0"/>
              <a:t> </a:t>
            </a:r>
            <a:r>
              <a:rPr dirty="0" err="1"/>
              <a:t>zlokalizowane</a:t>
            </a:r>
            <a:r>
              <a:rPr dirty="0"/>
              <a:t> </a:t>
            </a:r>
            <a:r>
              <a:rPr dirty="0" err="1"/>
              <a:t>zostanie</a:t>
            </a:r>
            <a:r>
              <a:rPr dirty="0"/>
              <a:t> w </a:t>
            </a:r>
            <a:r>
              <a:rPr dirty="0" err="1"/>
              <a:t>jednym</a:t>
            </a:r>
            <a:r>
              <a:rPr dirty="0"/>
              <a:t> </a:t>
            </a:r>
            <a:r>
              <a:rPr dirty="0" err="1"/>
              <a:t>miejscu</a:t>
            </a:r>
            <a:r>
              <a:rPr dirty="0"/>
              <a:t>.</a:t>
            </a:r>
          </a:p>
          <a:p>
            <a:pPr defTabSz="457200">
              <a:spcBef>
                <a:spcPts val="1800"/>
              </a:spcBef>
              <a:defRPr sz="2500" b="0">
                <a:latin typeface="Sora Regular Regular"/>
                <a:ea typeface="Sora Regular Regular"/>
                <a:cs typeface="Sora Regular Regular"/>
                <a:sym typeface="Sora Regular Regular"/>
              </a:defRPr>
            </a:pPr>
            <a:r>
              <a:rPr dirty="0"/>
              <a:t>Jest to </a:t>
            </a:r>
            <a:r>
              <a:rPr dirty="0" err="1"/>
              <a:t>niezwykle</a:t>
            </a:r>
            <a:r>
              <a:rPr dirty="0"/>
              <a:t> </a:t>
            </a:r>
            <a:r>
              <a:rPr dirty="0" err="1"/>
              <a:t>istotne</a:t>
            </a:r>
            <a:r>
              <a:rPr dirty="0"/>
              <a:t>, </a:t>
            </a:r>
            <a:r>
              <a:rPr dirty="0" err="1"/>
              <a:t>chociażby</a:t>
            </a:r>
            <a:r>
              <a:rPr dirty="0"/>
              <a:t> z </a:t>
            </a:r>
            <a:r>
              <a:rPr dirty="0" err="1"/>
              <a:t>powodu</a:t>
            </a:r>
            <a:r>
              <a:rPr dirty="0"/>
              <a:t> </a:t>
            </a:r>
            <a:r>
              <a:rPr dirty="0" err="1"/>
              <a:t>konieczności</a:t>
            </a:r>
            <a:r>
              <a:rPr dirty="0"/>
              <a:t> </a:t>
            </a:r>
            <a:r>
              <a:rPr dirty="0" err="1"/>
              <a:t>reagowania</a:t>
            </a:r>
            <a:r>
              <a:rPr dirty="0"/>
              <a:t> w </a:t>
            </a:r>
            <a:r>
              <a:rPr dirty="0" err="1"/>
              <a:t>czasie</a:t>
            </a:r>
            <a:r>
              <a:rPr dirty="0"/>
              <a:t> </a:t>
            </a:r>
            <a:r>
              <a:rPr dirty="0" err="1"/>
              <a:t>rzeczywistym</a:t>
            </a:r>
            <a:r>
              <a:rPr dirty="0"/>
              <a:t> na </a:t>
            </a:r>
            <a:r>
              <a:rPr dirty="0" err="1"/>
              <a:t>zmiany</a:t>
            </a:r>
            <a:r>
              <a:rPr dirty="0"/>
              <a:t> w </a:t>
            </a:r>
            <a:r>
              <a:rPr dirty="0" err="1"/>
              <a:t>ruchu</a:t>
            </a:r>
            <a:r>
              <a:rPr dirty="0"/>
              <a:t> </a:t>
            </a:r>
            <a:r>
              <a:rPr dirty="0" err="1"/>
              <a:t>mogące</a:t>
            </a:r>
            <a:r>
              <a:rPr dirty="0"/>
              <a:t> </a:t>
            </a:r>
            <a:r>
              <a:rPr dirty="0" err="1"/>
              <a:t>powstać</a:t>
            </a:r>
            <a:r>
              <a:rPr dirty="0"/>
              <a:t> w </a:t>
            </a:r>
            <a:r>
              <a:rPr dirty="0" err="1"/>
              <a:t>wyniku</a:t>
            </a:r>
            <a:r>
              <a:rPr dirty="0"/>
              <a:t> </a:t>
            </a:r>
            <a:r>
              <a:rPr dirty="0" err="1"/>
              <a:t>zjawisk</a:t>
            </a:r>
            <a:r>
              <a:rPr dirty="0"/>
              <a:t> </a:t>
            </a:r>
            <a:r>
              <a:rPr dirty="0" err="1"/>
              <a:t>meteorologicznych</a:t>
            </a:r>
            <a:r>
              <a:rPr dirty="0"/>
              <a:t> </a:t>
            </a:r>
            <a:r>
              <a:rPr dirty="0" err="1"/>
              <a:t>oraz</a:t>
            </a:r>
            <a:r>
              <a:rPr dirty="0"/>
              <a:t> </a:t>
            </a:r>
            <a:r>
              <a:rPr dirty="0" err="1"/>
              <a:t>zdarzeń</a:t>
            </a:r>
            <a:r>
              <a:rPr dirty="0"/>
              <a:t> komunikacyjnych na </a:t>
            </a:r>
            <a:r>
              <a:rPr dirty="0" err="1"/>
              <a:t>drogach</a:t>
            </a:r>
            <a:r>
              <a:rPr dirty="0"/>
              <a:t> </a:t>
            </a:r>
            <a:r>
              <a:rPr dirty="0" err="1"/>
              <a:t>czy</a:t>
            </a:r>
            <a:r>
              <a:rPr dirty="0"/>
              <a:t> w tunelu. W </a:t>
            </a:r>
            <a:r>
              <a:rPr dirty="0" err="1"/>
              <a:t>wyniku</a:t>
            </a:r>
            <a:r>
              <a:rPr dirty="0"/>
              <a:t> </a:t>
            </a:r>
            <a:r>
              <a:rPr dirty="0" err="1"/>
              <a:t>takich</a:t>
            </a:r>
            <a:r>
              <a:rPr dirty="0"/>
              <a:t> </a:t>
            </a:r>
            <a:r>
              <a:rPr dirty="0" err="1"/>
              <a:t>zdarzeń</a:t>
            </a:r>
            <a:r>
              <a:rPr dirty="0"/>
              <a:t> </a:t>
            </a:r>
            <a:r>
              <a:rPr dirty="0" err="1"/>
              <a:t>może</a:t>
            </a:r>
            <a:r>
              <a:rPr dirty="0"/>
              <a:t> </a:t>
            </a:r>
            <a:r>
              <a:rPr dirty="0" err="1"/>
              <a:t>dojść</a:t>
            </a:r>
            <a:r>
              <a:rPr dirty="0"/>
              <a:t> do </a:t>
            </a:r>
            <a:r>
              <a:rPr dirty="0" err="1"/>
              <a:t>zamknięcia</a:t>
            </a:r>
            <a:r>
              <a:rPr dirty="0"/>
              <a:t> tunelu </a:t>
            </a:r>
            <a:r>
              <a:rPr dirty="0" err="1"/>
              <a:t>i</a:t>
            </a:r>
            <a:r>
              <a:rPr dirty="0"/>
              <a:t> </a:t>
            </a:r>
            <a:r>
              <a:rPr dirty="0" err="1"/>
              <a:t>konieczności</a:t>
            </a:r>
            <a:r>
              <a:rPr dirty="0"/>
              <a:t> </a:t>
            </a:r>
            <a:r>
              <a:rPr dirty="0" err="1"/>
              <a:t>pokierowania</a:t>
            </a:r>
            <a:r>
              <a:rPr dirty="0"/>
              <a:t> </a:t>
            </a:r>
            <a:r>
              <a:rPr dirty="0" err="1"/>
              <a:t>ruchu</a:t>
            </a:r>
            <a:r>
              <a:rPr dirty="0"/>
              <a:t> na </a:t>
            </a:r>
            <a:r>
              <a:rPr dirty="0" err="1"/>
              <a:t>przeprawę</a:t>
            </a:r>
            <a:r>
              <a:rPr dirty="0"/>
              <a:t> </a:t>
            </a:r>
            <a:r>
              <a:rPr dirty="0" err="1"/>
              <a:t>promową</a:t>
            </a:r>
            <a:r>
              <a:rPr dirty="0"/>
              <a:t> </a:t>
            </a:r>
            <a:r>
              <a:rPr dirty="0" err="1"/>
              <a:t>oraz</a:t>
            </a:r>
            <a:r>
              <a:rPr dirty="0"/>
              <a:t> </a:t>
            </a:r>
            <a:r>
              <a:rPr dirty="0" err="1"/>
              <a:t>parkingi</a:t>
            </a:r>
            <a:r>
              <a:rPr dirty="0"/>
              <a:t> do </a:t>
            </a:r>
            <a:r>
              <a:rPr dirty="0" err="1"/>
              <a:t>czasu</a:t>
            </a:r>
            <a:r>
              <a:rPr dirty="0"/>
              <a:t> </a:t>
            </a:r>
            <a:r>
              <a:rPr dirty="0" err="1"/>
              <a:t>jego</a:t>
            </a:r>
            <a:r>
              <a:rPr dirty="0"/>
              <a:t> </a:t>
            </a:r>
            <a:r>
              <a:rPr dirty="0" err="1"/>
              <a:t>ponownego</a:t>
            </a:r>
            <a:r>
              <a:rPr dirty="0"/>
              <a:t> </a:t>
            </a:r>
            <a:r>
              <a:rPr dirty="0" err="1"/>
              <a:t>otwarcia</a:t>
            </a:r>
            <a:r>
              <a:rPr dirty="0"/>
              <a:t>.</a:t>
            </a:r>
          </a:p>
          <a:p>
            <a:pPr defTabSz="457200">
              <a:spcBef>
                <a:spcPts val="1800"/>
              </a:spcBef>
              <a:defRPr sz="2500" b="0">
                <a:latin typeface="Sora Regular ExtraLight"/>
                <a:ea typeface="Sora Regular ExtraLight"/>
                <a:cs typeface="Sora Regular ExtraLight"/>
                <a:sym typeface="Sora Regular ExtraLight"/>
              </a:defRPr>
            </a:pPr>
            <a:r>
              <a:rPr dirty="0"/>
              <a:t>cd. na </a:t>
            </a:r>
            <a:r>
              <a:rPr dirty="0" err="1"/>
              <a:t>następnej</a:t>
            </a:r>
            <a:r>
              <a:rPr dirty="0"/>
              <a:t> </a:t>
            </a:r>
            <a:r>
              <a:rPr dirty="0" err="1"/>
              <a:t>stronie</a:t>
            </a:r>
            <a:endParaRPr dirty="0"/>
          </a:p>
        </p:txBody>
      </p:sp>
    </p:spTree>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369" name="Publikacja artykułów…"/>
          <p:cNvSpPr txBox="1">
            <a:spLocks noGrp="1"/>
          </p:cNvSpPr>
          <p:nvPr>
            <p:ph type="title"/>
          </p:nvPr>
        </p:nvSpPr>
        <p:spPr>
          <a:xfrm>
            <a:off x="942082" y="1077359"/>
            <a:ext cx="22606614" cy="2202884"/>
          </a:xfrm>
          <a:prstGeom prst="rect">
            <a:avLst/>
          </a:prstGeom>
        </p:spPr>
        <p:txBody>
          <a:bodyPr/>
          <a:lstStyle/>
          <a:p>
            <a:pPr>
              <a:defRPr sz="7500" b="0" spc="-200">
                <a:solidFill>
                  <a:srgbClr val="ED7052"/>
                </a:solidFill>
                <a:latin typeface="Sora Regular Bold"/>
                <a:ea typeface="Sora Regular Bold"/>
                <a:cs typeface="Sora Regular Bold"/>
                <a:sym typeface="Sora Regular Bold"/>
              </a:defRPr>
            </a:pPr>
            <a:r>
              <a:t>Publikacja artykułów</a:t>
            </a:r>
            <a:endParaRPr spc="-150"/>
          </a:p>
          <a:p>
            <a:pPr>
              <a:defRPr sz="5000" b="0" spc="-100">
                <a:solidFill>
                  <a:srgbClr val="ED7052"/>
                </a:solidFill>
                <a:latin typeface="Sora Regular Bold"/>
                <a:ea typeface="Sora Regular Bold"/>
                <a:cs typeface="Sora Regular Bold"/>
                <a:sym typeface="Sora Regular Bold"/>
              </a:defRPr>
            </a:pPr>
            <a:r>
              <a:t>Przykłady</a:t>
            </a:r>
          </a:p>
        </p:txBody>
      </p:sp>
      <p:sp>
        <p:nvSpPr>
          <p:cNvPr id="370" name="37"/>
          <p:cNvSpPr txBox="1"/>
          <p:nvPr/>
        </p:nvSpPr>
        <p:spPr>
          <a:xfrm>
            <a:off x="23376005" y="12729956"/>
            <a:ext cx="536754"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37</a:t>
            </a:r>
          </a:p>
        </p:txBody>
      </p:sp>
      <p:sp>
        <p:nvSpPr>
          <p:cNvPr id="371" name="Biorąc pod uwagę przytoczone na wstępie ryzyko zmian zachowań komunikacyjnych spowodowanych ułatwieniem przemieszczania się pomiędzy wyspami, wprowadzenie spójnego systemu zarządzania ruchem jest niezwykle istotne. Umożliwi reagowanie w czasie rzeczywist"/>
          <p:cNvSpPr txBox="1">
            <a:spLocks noGrp="1"/>
          </p:cNvSpPr>
          <p:nvPr>
            <p:ph type="body" idx="1"/>
          </p:nvPr>
        </p:nvSpPr>
        <p:spPr>
          <a:xfrm>
            <a:off x="1032417" y="3220786"/>
            <a:ext cx="22609008" cy="8724622"/>
          </a:xfrm>
          <a:prstGeom prst="rect">
            <a:avLst/>
          </a:prstGeom>
        </p:spPr>
        <p:txBody>
          <a:bodyPr lIns="50800" tIns="50800" rIns="50800" bIns="50800" numCol="2" spcCol="1130449"/>
          <a:lstStyle/>
          <a:p>
            <a:pPr algn="just" defTabSz="457200">
              <a:spcBef>
                <a:spcPts val="1800"/>
              </a:spcBef>
              <a:defRPr sz="2500" b="0">
                <a:latin typeface="Sora Regular Regular"/>
                <a:ea typeface="Sora Regular Regular"/>
                <a:cs typeface="Sora Regular Regular"/>
                <a:sym typeface="Sora Regular Regular"/>
              </a:defRPr>
            </a:pPr>
            <a:r>
              <a:rPr dirty="0" err="1"/>
              <a:t>Biorąc</a:t>
            </a:r>
            <a:r>
              <a:rPr dirty="0"/>
              <a:t> pod </a:t>
            </a:r>
            <a:r>
              <a:rPr dirty="0" err="1"/>
              <a:t>uwagę</a:t>
            </a:r>
            <a:r>
              <a:rPr dirty="0"/>
              <a:t> </a:t>
            </a:r>
            <a:r>
              <a:rPr dirty="0" err="1"/>
              <a:t>przytoczone</a:t>
            </a:r>
            <a:r>
              <a:rPr dirty="0"/>
              <a:t> na </a:t>
            </a:r>
            <a:r>
              <a:rPr dirty="0" err="1"/>
              <a:t>wstępie</a:t>
            </a:r>
            <a:r>
              <a:rPr dirty="0"/>
              <a:t> ryzyko </a:t>
            </a:r>
            <a:r>
              <a:rPr dirty="0" err="1"/>
              <a:t>zmian</a:t>
            </a:r>
            <a:r>
              <a:rPr dirty="0"/>
              <a:t> </a:t>
            </a:r>
            <a:r>
              <a:rPr dirty="0" err="1"/>
              <a:t>zachowań</a:t>
            </a:r>
            <a:r>
              <a:rPr dirty="0"/>
              <a:t> komunikacyjnych </a:t>
            </a:r>
            <a:r>
              <a:rPr dirty="0" err="1"/>
              <a:t>spowodowanych</a:t>
            </a:r>
            <a:r>
              <a:rPr dirty="0"/>
              <a:t> </a:t>
            </a:r>
            <a:r>
              <a:rPr dirty="0" err="1"/>
              <a:t>ułatwieniem</a:t>
            </a:r>
            <a:r>
              <a:rPr dirty="0"/>
              <a:t> </a:t>
            </a:r>
            <a:r>
              <a:rPr dirty="0" err="1"/>
              <a:t>przemieszczania</a:t>
            </a:r>
            <a:r>
              <a:rPr dirty="0"/>
              <a:t> </a:t>
            </a:r>
            <a:r>
              <a:rPr dirty="0" err="1"/>
              <a:t>się</a:t>
            </a:r>
            <a:r>
              <a:rPr dirty="0"/>
              <a:t> </a:t>
            </a:r>
            <a:r>
              <a:rPr dirty="0" err="1"/>
              <a:t>pomiędzy</a:t>
            </a:r>
            <a:r>
              <a:rPr dirty="0"/>
              <a:t> </a:t>
            </a:r>
            <a:r>
              <a:rPr dirty="0" err="1"/>
              <a:t>wyspami</a:t>
            </a:r>
            <a:r>
              <a:rPr dirty="0"/>
              <a:t>, </a:t>
            </a:r>
            <a:r>
              <a:rPr dirty="0" err="1"/>
              <a:t>wprowadzenie</a:t>
            </a:r>
            <a:r>
              <a:rPr dirty="0"/>
              <a:t> </a:t>
            </a:r>
            <a:r>
              <a:rPr dirty="0" err="1"/>
              <a:t>spójnego</a:t>
            </a:r>
            <a:r>
              <a:rPr dirty="0"/>
              <a:t> </a:t>
            </a:r>
            <a:r>
              <a:rPr dirty="0" err="1"/>
              <a:t>systemu</a:t>
            </a:r>
            <a:r>
              <a:rPr dirty="0"/>
              <a:t> </a:t>
            </a:r>
            <a:r>
              <a:rPr dirty="0" err="1"/>
              <a:t>zarządzania</a:t>
            </a:r>
            <a:r>
              <a:rPr dirty="0"/>
              <a:t> </a:t>
            </a:r>
            <a:r>
              <a:rPr dirty="0" err="1"/>
              <a:t>ruchem</a:t>
            </a:r>
            <a:r>
              <a:rPr dirty="0"/>
              <a:t> jest </a:t>
            </a:r>
            <a:r>
              <a:rPr dirty="0" err="1"/>
              <a:t>niezwykle</a:t>
            </a:r>
            <a:r>
              <a:rPr dirty="0"/>
              <a:t> </a:t>
            </a:r>
            <a:r>
              <a:rPr dirty="0" err="1"/>
              <a:t>istotne</a:t>
            </a:r>
            <a:r>
              <a:rPr dirty="0"/>
              <a:t>. </a:t>
            </a:r>
            <a:r>
              <a:rPr dirty="0" err="1"/>
              <a:t>Umożliwi</a:t>
            </a:r>
            <a:r>
              <a:rPr dirty="0"/>
              <a:t> </a:t>
            </a:r>
            <a:r>
              <a:rPr dirty="0" err="1"/>
              <a:t>reagowanie</a:t>
            </a:r>
            <a:r>
              <a:rPr dirty="0"/>
              <a:t> w </a:t>
            </a:r>
            <a:r>
              <a:rPr dirty="0" err="1"/>
              <a:t>czasie</a:t>
            </a:r>
            <a:r>
              <a:rPr dirty="0"/>
              <a:t> </a:t>
            </a:r>
            <a:r>
              <a:rPr dirty="0" err="1"/>
              <a:t>rzeczywistym</a:t>
            </a:r>
            <a:r>
              <a:rPr dirty="0"/>
              <a:t> na </a:t>
            </a:r>
            <a:r>
              <a:rPr dirty="0" err="1"/>
              <a:t>wahania</a:t>
            </a:r>
            <a:r>
              <a:rPr dirty="0"/>
              <a:t> </a:t>
            </a:r>
            <a:r>
              <a:rPr dirty="0" err="1"/>
              <a:t>ruchu</a:t>
            </a:r>
            <a:r>
              <a:rPr dirty="0"/>
              <a:t>, </a:t>
            </a:r>
            <a:r>
              <a:rPr dirty="0" err="1"/>
              <a:t>zdarzenia</a:t>
            </a:r>
            <a:r>
              <a:rPr dirty="0"/>
              <a:t> </a:t>
            </a:r>
            <a:r>
              <a:rPr dirty="0" err="1"/>
              <a:t>drogowe</a:t>
            </a:r>
            <a:r>
              <a:rPr dirty="0"/>
              <a:t>, </a:t>
            </a:r>
            <a:r>
              <a:rPr dirty="0" err="1"/>
              <a:t>pogodowe</a:t>
            </a:r>
            <a:r>
              <a:rPr dirty="0"/>
              <a:t> </a:t>
            </a:r>
            <a:r>
              <a:rPr dirty="0" err="1"/>
              <a:t>itp</a:t>
            </a:r>
            <a:r>
              <a:rPr dirty="0"/>
              <a:t>.</a:t>
            </a:r>
          </a:p>
          <a:p>
            <a:pPr algn="just" defTabSz="457200">
              <a:spcBef>
                <a:spcPts val="1800"/>
              </a:spcBef>
              <a:defRPr sz="2500" b="0">
                <a:latin typeface="Sora Regular Regular"/>
                <a:ea typeface="Sora Regular Regular"/>
                <a:cs typeface="Sora Regular Regular"/>
                <a:sym typeface="Sora Regular Regular"/>
              </a:defRPr>
            </a:pPr>
            <a:r>
              <a:rPr dirty="0" err="1"/>
              <a:t>Sprawniejsze</a:t>
            </a:r>
            <a:r>
              <a:rPr dirty="0"/>
              <a:t> </a:t>
            </a:r>
            <a:r>
              <a:rPr dirty="0" err="1"/>
              <a:t>stanie</a:t>
            </a:r>
            <a:r>
              <a:rPr dirty="0"/>
              <a:t> </a:t>
            </a:r>
            <a:r>
              <a:rPr dirty="0" err="1"/>
              <a:t>się</a:t>
            </a:r>
            <a:r>
              <a:rPr dirty="0"/>
              <a:t> </a:t>
            </a:r>
            <a:r>
              <a:rPr dirty="0" err="1"/>
              <a:t>sterowanie</a:t>
            </a:r>
            <a:r>
              <a:rPr dirty="0"/>
              <a:t> </a:t>
            </a:r>
            <a:r>
              <a:rPr dirty="0" err="1"/>
              <a:t>ruchem</a:t>
            </a:r>
            <a:r>
              <a:rPr dirty="0"/>
              <a:t> </a:t>
            </a:r>
            <a:r>
              <a:rPr dirty="0" err="1"/>
              <a:t>drogowym</a:t>
            </a:r>
            <a:r>
              <a:rPr dirty="0"/>
              <a:t>, </a:t>
            </a:r>
            <a:r>
              <a:rPr dirty="0" err="1"/>
              <a:t>kierowanie</a:t>
            </a:r>
            <a:r>
              <a:rPr dirty="0"/>
              <a:t> na </a:t>
            </a:r>
            <a:r>
              <a:rPr dirty="0" err="1"/>
              <a:t>wolne</a:t>
            </a:r>
            <a:r>
              <a:rPr dirty="0"/>
              <a:t> </a:t>
            </a:r>
            <a:r>
              <a:rPr dirty="0" err="1"/>
              <a:t>miejsca</a:t>
            </a:r>
            <a:r>
              <a:rPr dirty="0"/>
              <a:t> </a:t>
            </a:r>
            <a:r>
              <a:rPr dirty="0" err="1"/>
              <a:t>parkingowe</a:t>
            </a:r>
            <a:r>
              <a:rPr dirty="0"/>
              <a:t>, </a:t>
            </a:r>
            <a:r>
              <a:rPr dirty="0" err="1"/>
              <a:t>nadawanie</a:t>
            </a:r>
            <a:r>
              <a:rPr dirty="0"/>
              <a:t> </a:t>
            </a:r>
            <a:r>
              <a:rPr dirty="0" err="1"/>
              <a:t>priorytetów</a:t>
            </a:r>
            <a:r>
              <a:rPr dirty="0"/>
              <a:t> </a:t>
            </a:r>
            <a:r>
              <a:rPr dirty="0" err="1"/>
              <a:t>komunikacji</a:t>
            </a:r>
            <a:r>
              <a:rPr dirty="0"/>
              <a:t> </a:t>
            </a:r>
            <a:r>
              <a:rPr dirty="0" err="1"/>
              <a:t>zbiorowej</a:t>
            </a:r>
            <a:r>
              <a:rPr dirty="0"/>
              <a:t>, </a:t>
            </a:r>
            <a:r>
              <a:rPr dirty="0" err="1"/>
              <a:t>zapewnienie</a:t>
            </a:r>
            <a:r>
              <a:rPr dirty="0"/>
              <a:t> </a:t>
            </a:r>
            <a:r>
              <a:rPr dirty="0" err="1"/>
              <a:t>bezpieczeństwa</a:t>
            </a:r>
            <a:r>
              <a:rPr dirty="0"/>
              <a:t> </a:t>
            </a:r>
            <a:r>
              <a:rPr dirty="0" err="1"/>
              <a:t>pieszym</a:t>
            </a:r>
            <a:r>
              <a:rPr dirty="0"/>
              <a:t> </a:t>
            </a:r>
            <a:r>
              <a:rPr dirty="0" err="1"/>
              <a:t>i</a:t>
            </a:r>
            <a:r>
              <a:rPr dirty="0"/>
              <a:t> </a:t>
            </a:r>
            <a:r>
              <a:rPr dirty="0" err="1"/>
              <a:t>rowerzystom</a:t>
            </a:r>
            <a:r>
              <a:rPr dirty="0"/>
              <a:t> </a:t>
            </a:r>
            <a:r>
              <a:rPr dirty="0" err="1"/>
              <a:t>oraz</a:t>
            </a:r>
            <a:r>
              <a:rPr dirty="0"/>
              <a:t> </a:t>
            </a:r>
            <a:r>
              <a:rPr dirty="0" err="1"/>
              <a:t>ograniczanie</a:t>
            </a:r>
            <a:r>
              <a:rPr dirty="0"/>
              <a:t> </a:t>
            </a:r>
            <a:r>
              <a:rPr dirty="0" err="1"/>
              <a:t>ruchu</a:t>
            </a:r>
            <a:r>
              <a:rPr dirty="0"/>
              <a:t> w </a:t>
            </a:r>
            <a:r>
              <a:rPr dirty="0" err="1"/>
              <a:t>miejscach</a:t>
            </a:r>
            <a:r>
              <a:rPr dirty="0"/>
              <a:t> </a:t>
            </a:r>
            <a:r>
              <a:rPr dirty="0" err="1"/>
              <a:t>wrażliwych</a:t>
            </a:r>
            <a:r>
              <a:rPr dirty="0"/>
              <a:t>. </a:t>
            </a:r>
            <a:r>
              <a:rPr dirty="0" err="1"/>
              <a:t>Ponadto</a:t>
            </a:r>
            <a:r>
              <a:rPr dirty="0"/>
              <a:t> </a:t>
            </a:r>
            <a:r>
              <a:rPr dirty="0" err="1"/>
              <a:t>dokonywanie</a:t>
            </a:r>
            <a:r>
              <a:rPr dirty="0"/>
              <a:t> </a:t>
            </a:r>
            <a:r>
              <a:rPr dirty="0" err="1"/>
              <a:t>stałych</a:t>
            </a:r>
            <a:r>
              <a:rPr dirty="0"/>
              <a:t> </a:t>
            </a:r>
            <a:r>
              <a:rPr dirty="0" err="1"/>
              <a:t>pomiarów</a:t>
            </a:r>
            <a:r>
              <a:rPr dirty="0"/>
              <a:t> </a:t>
            </a:r>
            <a:r>
              <a:rPr dirty="0" err="1"/>
              <a:t>ruchu</a:t>
            </a:r>
            <a:r>
              <a:rPr dirty="0"/>
              <a:t> </a:t>
            </a:r>
            <a:r>
              <a:rPr dirty="0" err="1"/>
              <a:t>pozwoli</a:t>
            </a:r>
            <a:r>
              <a:rPr dirty="0"/>
              <a:t> na </a:t>
            </a:r>
            <a:r>
              <a:rPr dirty="0" err="1"/>
              <a:t>planowanie</a:t>
            </a:r>
            <a:r>
              <a:rPr dirty="0"/>
              <a:t> </a:t>
            </a:r>
            <a:r>
              <a:rPr dirty="0" err="1"/>
              <a:t>rozkładów</a:t>
            </a:r>
            <a:r>
              <a:rPr dirty="0"/>
              <a:t> </a:t>
            </a:r>
            <a:r>
              <a:rPr dirty="0" err="1"/>
              <a:t>i</a:t>
            </a:r>
            <a:r>
              <a:rPr dirty="0"/>
              <a:t> </a:t>
            </a:r>
            <a:r>
              <a:rPr dirty="0" err="1"/>
              <a:t>potoków</a:t>
            </a:r>
            <a:r>
              <a:rPr dirty="0"/>
              <a:t> </a:t>
            </a:r>
            <a:r>
              <a:rPr dirty="0" err="1"/>
              <a:t>ruchu</a:t>
            </a:r>
            <a:r>
              <a:rPr dirty="0"/>
              <a:t> </a:t>
            </a:r>
            <a:r>
              <a:rPr dirty="0" err="1"/>
              <a:t>samochodowego</a:t>
            </a:r>
            <a:r>
              <a:rPr dirty="0"/>
              <a:t>, a </a:t>
            </a:r>
            <a:r>
              <a:rPr dirty="0" err="1"/>
              <a:t>także</a:t>
            </a:r>
            <a:r>
              <a:rPr dirty="0"/>
              <a:t> </a:t>
            </a:r>
            <a:r>
              <a:rPr dirty="0" err="1"/>
              <a:t>bardziej</a:t>
            </a:r>
            <a:r>
              <a:rPr dirty="0"/>
              <a:t> </a:t>
            </a:r>
            <a:r>
              <a:rPr dirty="0" err="1"/>
              <a:t>efektywne</a:t>
            </a:r>
            <a:r>
              <a:rPr dirty="0"/>
              <a:t> </a:t>
            </a:r>
            <a:r>
              <a:rPr dirty="0" err="1"/>
              <a:t>planowanie</a:t>
            </a:r>
            <a:r>
              <a:rPr dirty="0"/>
              <a:t> </a:t>
            </a:r>
            <a:r>
              <a:rPr dirty="0" err="1"/>
              <a:t>przedsięwzięć</a:t>
            </a:r>
            <a:r>
              <a:rPr dirty="0"/>
              <a:t> komunikacyjnych.</a:t>
            </a:r>
          </a:p>
          <a:p>
            <a:pPr algn="just" defTabSz="457200">
              <a:spcBef>
                <a:spcPts val="1800"/>
              </a:spcBef>
              <a:defRPr sz="2500" b="0">
                <a:latin typeface="Sora Regular Regular"/>
                <a:ea typeface="Sora Regular Regular"/>
                <a:cs typeface="Sora Regular Regular"/>
                <a:sym typeface="Sora Regular Regular"/>
              </a:defRPr>
            </a:pPr>
            <a:r>
              <a:rPr dirty="0" err="1"/>
              <a:t>Jednym</a:t>
            </a:r>
            <a:r>
              <a:rPr dirty="0"/>
              <a:t> </a:t>
            </a:r>
            <a:r>
              <a:rPr dirty="0" err="1"/>
              <a:t>zdaniem</a:t>
            </a:r>
            <a:r>
              <a:rPr dirty="0"/>
              <a:t> </a:t>
            </a:r>
            <a:r>
              <a:rPr dirty="0" err="1"/>
              <a:t>wprowadzenie</a:t>
            </a:r>
            <a:r>
              <a:rPr dirty="0"/>
              <a:t> </a:t>
            </a:r>
            <a:r>
              <a:rPr dirty="0" err="1"/>
              <a:t>systemu</a:t>
            </a:r>
            <a:r>
              <a:rPr dirty="0"/>
              <a:t> </a:t>
            </a:r>
            <a:r>
              <a:rPr dirty="0" err="1"/>
              <a:t>zarządzania</a:t>
            </a:r>
            <a:r>
              <a:rPr dirty="0"/>
              <a:t> </a:t>
            </a:r>
            <a:r>
              <a:rPr dirty="0" err="1"/>
              <a:t>ruchem</a:t>
            </a:r>
            <a:r>
              <a:rPr dirty="0"/>
              <a:t> </a:t>
            </a:r>
            <a:r>
              <a:rPr dirty="0" err="1"/>
              <a:t>zoptymalizuje</a:t>
            </a:r>
            <a:r>
              <a:rPr dirty="0"/>
              <a:t> </a:t>
            </a:r>
            <a:r>
              <a:rPr dirty="0" err="1"/>
              <a:t>i</a:t>
            </a:r>
            <a:r>
              <a:rPr dirty="0"/>
              <a:t> </a:t>
            </a:r>
            <a:r>
              <a:rPr dirty="0" err="1"/>
              <a:t>usprawni</a:t>
            </a:r>
            <a:r>
              <a:rPr dirty="0"/>
              <a:t> </a:t>
            </a:r>
            <a:r>
              <a:rPr dirty="0" err="1"/>
              <a:t>poruszanie</a:t>
            </a:r>
            <a:r>
              <a:rPr dirty="0"/>
              <a:t> </a:t>
            </a:r>
            <a:r>
              <a:rPr dirty="0" err="1"/>
              <a:t>się</a:t>
            </a:r>
            <a:r>
              <a:rPr dirty="0"/>
              <a:t> w </a:t>
            </a:r>
            <a:r>
              <a:rPr dirty="0" err="1"/>
              <a:t>mieście</a:t>
            </a:r>
            <a:r>
              <a:rPr dirty="0"/>
              <a:t>, a </a:t>
            </a:r>
            <a:r>
              <a:rPr dirty="0" err="1"/>
              <a:t>także</a:t>
            </a:r>
            <a:r>
              <a:rPr dirty="0"/>
              <a:t> </a:t>
            </a:r>
            <a:r>
              <a:rPr dirty="0" err="1"/>
              <a:t>poprawi</a:t>
            </a:r>
            <a:r>
              <a:rPr dirty="0"/>
              <a:t> </a:t>
            </a:r>
            <a:r>
              <a:rPr dirty="0" err="1"/>
              <a:t>jakość</a:t>
            </a:r>
            <a:r>
              <a:rPr dirty="0"/>
              <a:t> </a:t>
            </a:r>
            <a:r>
              <a:rPr dirty="0" err="1"/>
              <a:t>środowiska</a:t>
            </a:r>
            <a:r>
              <a:rPr dirty="0"/>
              <a:t> </a:t>
            </a:r>
            <a:r>
              <a:rPr dirty="0" err="1"/>
              <a:t>miejskiego</a:t>
            </a:r>
            <a:r>
              <a:rPr dirty="0"/>
              <a:t>.</a:t>
            </a:r>
          </a:p>
          <a:p>
            <a:pPr algn="just" defTabSz="457200">
              <a:spcBef>
                <a:spcPts val="1800"/>
              </a:spcBef>
              <a:defRPr sz="2500" b="0">
                <a:latin typeface="Sora Regular Regular"/>
                <a:ea typeface="Sora Regular Regular"/>
                <a:cs typeface="Sora Regular Regular"/>
                <a:sym typeface="Sora Regular Regular"/>
              </a:defRPr>
            </a:pPr>
            <a:r>
              <a:rPr dirty="0"/>
              <a:t>Nadal </a:t>
            </a:r>
            <a:r>
              <a:rPr dirty="0" err="1"/>
              <a:t>działa</a:t>
            </a:r>
            <a:r>
              <a:rPr dirty="0"/>
              <a:t> </a:t>
            </a:r>
            <a:r>
              <a:rPr dirty="0" err="1"/>
              <a:t>specjalna</a:t>
            </a:r>
            <a:r>
              <a:rPr dirty="0"/>
              <a:t> </a:t>
            </a:r>
            <a:r>
              <a:rPr dirty="0" err="1"/>
              <a:t>skrzynka</a:t>
            </a:r>
            <a:r>
              <a:rPr dirty="0"/>
              <a:t> </a:t>
            </a:r>
            <a:r>
              <a:rPr dirty="0" err="1"/>
              <a:t>mailowa</a:t>
            </a:r>
            <a:r>
              <a:rPr dirty="0"/>
              <a:t>: </a:t>
            </a:r>
            <a:r>
              <a:rPr dirty="0">
                <a:latin typeface="Sora Regular Bold"/>
                <a:ea typeface="Sora Regular Bold"/>
                <a:cs typeface="Sora Regular Bold"/>
                <a:sym typeface="Sora Regular Bold"/>
              </a:rPr>
              <a:t>konsultacje@um.swinoujscie.pl,</a:t>
            </a:r>
            <a:r>
              <a:rPr dirty="0"/>
              <a:t> </a:t>
            </a:r>
            <a:r>
              <a:rPr dirty="0" err="1"/>
              <a:t>gdzie</a:t>
            </a:r>
            <a:r>
              <a:rPr dirty="0"/>
              <a:t> </a:t>
            </a:r>
            <a:r>
              <a:rPr dirty="0" err="1"/>
              <a:t>mogą</a:t>
            </a:r>
            <a:r>
              <a:rPr dirty="0"/>
              <a:t> </a:t>
            </a:r>
            <a:r>
              <a:rPr dirty="0" err="1"/>
              <a:t>Państwo</a:t>
            </a:r>
            <a:r>
              <a:rPr dirty="0"/>
              <a:t> </a:t>
            </a:r>
            <a:r>
              <a:rPr dirty="0" err="1"/>
              <a:t>zgłaszać</a:t>
            </a:r>
            <a:r>
              <a:rPr dirty="0"/>
              <a:t> </a:t>
            </a:r>
            <a:r>
              <a:rPr dirty="0" err="1"/>
              <a:t>swoje</a:t>
            </a:r>
            <a:r>
              <a:rPr dirty="0"/>
              <a:t> </a:t>
            </a:r>
            <a:r>
              <a:rPr dirty="0" err="1"/>
              <a:t>uwagi</a:t>
            </a:r>
            <a:r>
              <a:rPr dirty="0"/>
              <a:t>, </a:t>
            </a:r>
            <a:r>
              <a:rPr dirty="0" err="1"/>
              <a:t>komentarze</a:t>
            </a:r>
            <a:r>
              <a:rPr dirty="0"/>
              <a:t>, </a:t>
            </a:r>
            <a:r>
              <a:rPr dirty="0" err="1"/>
              <a:t>pomysły</a:t>
            </a:r>
            <a:r>
              <a:rPr dirty="0"/>
              <a:t> </a:t>
            </a:r>
            <a:r>
              <a:rPr dirty="0" err="1"/>
              <a:t>i</a:t>
            </a:r>
            <a:r>
              <a:rPr dirty="0"/>
              <a:t> </a:t>
            </a:r>
            <a:r>
              <a:rPr dirty="0" err="1"/>
              <a:t>propozycje</a:t>
            </a:r>
            <a:r>
              <a:rPr dirty="0"/>
              <a:t> </a:t>
            </a:r>
            <a:r>
              <a:rPr dirty="0" err="1"/>
              <a:t>rozwiązań</a:t>
            </a:r>
            <a:r>
              <a:rPr dirty="0"/>
              <a:t>. </a:t>
            </a:r>
            <a:r>
              <a:rPr dirty="0" err="1"/>
              <a:t>Dodatkowo</a:t>
            </a:r>
            <a:r>
              <a:rPr dirty="0"/>
              <a:t> </a:t>
            </a:r>
            <a:r>
              <a:rPr dirty="0" err="1"/>
              <a:t>swoje</a:t>
            </a:r>
            <a:r>
              <a:rPr dirty="0"/>
              <a:t> </a:t>
            </a:r>
            <a:r>
              <a:rPr dirty="0" err="1"/>
              <a:t>opinie</a:t>
            </a:r>
            <a:r>
              <a:rPr dirty="0"/>
              <a:t> </a:t>
            </a:r>
            <a:r>
              <a:rPr dirty="0" err="1"/>
              <a:t>mogą</a:t>
            </a:r>
            <a:r>
              <a:rPr dirty="0"/>
              <a:t> </a:t>
            </a:r>
            <a:r>
              <a:rPr dirty="0" err="1"/>
              <a:t>Państwo</a:t>
            </a:r>
            <a:r>
              <a:rPr dirty="0"/>
              <a:t> </a:t>
            </a:r>
            <a:r>
              <a:rPr dirty="0" err="1"/>
              <a:t>wrzucać</a:t>
            </a:r>
            <a:r>
              <a:rPr dirty="0"/>
              <a:t> do </a:t>
            </a:r>
            <a:r>
              <a:rPr dirty="0" err="1">
                <a:latin typeface="Sora Regular Bold"/>
                <a:ea typeface="Sora Regular Bold"/>
                <a:cs typeface="Sora Regular Bold"/>
                <a:sym typeface="Sora Regular Bold"/>
              </a:rPr>
              <a:t>niebieskiego</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pudełka</a:t>
            </a:r>
            <a:r>
              <a:rPr dirty="0">
                <a:latin typeface="Sora Regular Bold"/>
                <a:ea typeface="Sora Regular Bold"/>
                <a:cs typeface="Sora Regular Bold"/>
                <a:sym typeface="Sora Regular Bold"/>
              </a:rPr>
              <a:t> z </a:t>
            </a:r>
            <a:r>
              <a:rPr dirty="0" err="1">
                <a:latin typeface="Sora Regular Bold"/>
                <a:ea typeface="Sora Regular Bold"/>
                <a:cs typeface="Sora Regular Bold"/>
                <a:sym typeface="Sora Regular Bold"/>
              </a:rPr>
              <a:t>napisem</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Konsultacje</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społeczne</a:t>
            </a:r>
            <a:r>
              <a:rPr dirty="0"/>
              <a:t>, </a:t>
            </a:r>
            <a:r>
              <a:rPr dirty="0" err="1"/>
              <a:t>które</a:t>
            </a:r>
            <a:r>
              <a:rPr dirty="0"/>
              <a:t> </a:t>
            </a:r>
            <a:r>
              <a:rPr dirty="0" err="1"/>
              <a:t>znajduje</a:t>
            </a:r>
            <a:r>
              <a:rPr dirty="0"/>
              <a:t> </a:t>
            </a:r>
            <a:r>
              <a:rPr dirty="0" err="1"/>
              <a:t>się</a:t>
            </a:r>
            <a:r>
              <a:rPr dirty="0"/>
              <a:t> na </a:t>
            </a:r>
            <a:r>
              <a:rPr dirty="0" err="1"/>
              <a:t>parterze</a:t>
            </a:r>
            <a:r>
              <a:rPr dirty="0"/>
              <a:t> </a:t>
            </a:r>
            <a:r>
              <a:rPr dirty="0" err="1"/>
              <a:t>budynku</a:t>
            </a:r>
            <a:r>
              <a:rPr dirty="0"/>
              <a:t> </a:t>
            </a:r>
            <a:r>
              <a:rPr dirty="0" err="1"/>
              <a:t>Urzędu</a:t>
            </a:r>
            <a:r>
              <a:rPr dirty="0"/>
              <a:t> Miasta Świnoujście </a:t>
            </a:r>
            <a:r>
              <a:rPr dirty="0" err="1"/>
              <a:t>przy</a:t>
            </a:r>
            <a:r>
              <a:rPr dirty="0"/>
              <a:t> </a:t>
            </a:r>
            <a:r>
              <a:rPr dirty="0" err="1"/>
              <a:t>ulicy</a:t>
            </a:r>
            <a:r>
              <a:rPr dirty="0"/>
              <a:t> </a:t>
            </a:r>
            <a:r>
              <a:rPr dirty="0" err="1"/>
              <a:t>Wojska</a:t>
            </a:r>
            <a:r>
              <a:rPr dirty="0"/>
              <a:t> </a:t>
            </a:r>
            <a:r>
              <a:rPr dirty="0" err="1"/>
              <a:t>Polskiego</a:t>
            </a:r>
            <a:r>
              <a:rPr dirty="0"/>
              <a:t> 1/5. </a:t>
            </a:r>
          </a:p>
          <a:p>
            <a:pPr algn="just" defTabSz="457200">
              <a:spcBef>
                <a:spcPts val="1800"/>
              </a:spcBef>
              <a:defRPr sz="2500" b="0">
                <a:latin typeface="Sora Regular Regular"/>
                <a:ea typeface="Sora Regular Regular"/>
                <a:cs typeface="Sora Regular Regular"/>
                <a:sym typeface="Sora Regular Regular"/>
              </a:defRPr>
            </a:pPr>
            <a:r>
              <a:rPr dirty="0"/>
              <a:t>*</a:t>
            </a:r>
            <a:r>
              <a:rPr dirty="0" err="1"/>
              <a:t>Wskaźniki</a:t>
            </a:r>
            <a:r>
              <a:rPr dirty="0"/>
              <a:t> </a:t>
            </a:r>
            <a:r>
              <a:rPr dirty="0" err="1"/>
              <a:t>energochłonności</a:t>
            </a:r>
            <a:r>
              <a:rPr dirty="0"/>
              <a:t> </a:t>
            </a:r>
            <a:r>
              <a:rPr dirty="0" err="1"/>
              <a:t>przyjęto</a:t>
            </a:r>
            <a:r>
              <a:rPr dirty="0"/>
              <a:t> na podstawie </a:t>
            </a:r>
            <a:r>
              <a:rPr dirty="0" err="1"/>
              <a:t>danych</a:t>
            </a:r>
            <a:r>
              <a:rPr dirty="0"/>
              <a:t> IPCC (</a:t>
            </a:r>
            <a:r>
              <a:rPr dirty="0" err="1"/>
              <a:t>Intergovermental</a:t>
            </a:r>
            <a:r>
              <a:rPr dirty="0"/>
              <a:t> Panel on Climate Change)</a:t>
            </a:r>
          </a:p>
          <a:p>
            <a:pPr algn="just" defTabSz="457200">
              <a:defRPr sz="2500" b="0">
                <a:latin typeface="Sora Regular ExtraLight"/>
                <a:ea typeface="Sora Regular ExtraLight"/>
                <a:cs typeface="Sora Regular ExtraLight"/>
                <a:sym typeface="Sora Regular ExtraLight"/>
              </a:defRPr>
            </a:pPr>
            <a:r>
              <a:rPr dirty="0"/>
              <a:t>Data </a:t>
            </a:r>
            <a:r>
              <a:rPr dirty="0" err="1"/>
              <a:t>publikacji</a:t>
            </a:r>
            <a:r>
              <a:rPr dirty="0"/>
              <a:t>: 23.09.2021 </a:t>
            </a:r>
          </a:p>
        </p:txBody>
      </p:sp>
    </p:spTree>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374" name="Publikacja artykułów…"/>
          <p:cNvSpPr txBox="1">
            <a:spLocks noGrp="1"/>
          </p:cNvSpPr>
          <p:nvPr>
            <p:ph type="title"/>
          </p:nvPr>
        </p:nvSpPr>
        <p:spPr>
          <a:xfrm>
            <a:off x="942082" y="1077359"/>
            <a:ext cx="22606614" cy="2202884"/>
          </a:xfrm>
          <a:prstGeom prst="rect">
            <a:avLst/>
          </a:prstGeom>
        </p:spPr>
        <p:txBody>
          <a:bodyPr/>
          <a:lstStyle/>
          <a:p>
            <a:pPr>
              <a:defRPr sz="7500" b="0" spc="-200">
                <a:solidFill>
                  <a:srgbClr val="ED7052"/>
                </a:solidFill>
                <a:latin typeface="Sora Regular Bold"/>
                <a:ea typeface="Sora Regular Bold"/>
                <a:cs typeface="Sora Regular Bold"/>
                <a:sym typeface="Sora Regular Bold"/>
              </a:defRPr>
            </a:pPr>
            <a:r>
              <a:t>Publikacja artykułów</a:t>
            </a:r>
            <a:endParaRPr spc="-150"/>
          </a:p>
          <a:p>
            <a:pPr>
              <a:defRPr sz="5000" b="0" spc="-100">
                <a:solidFill>
                  <a:srgbClr val="ED7052"/>
                </a:solidFill>
                <a:latin typeface="Sora Regular Bold"/>
                <a:ea typeface="Sora Regular Bold"/>
                <a:cs typeface="Sora Regular Bold"/>
                <a:sym typeface="Sora Regular Bold"/>
              </a:defRPr>
            </a:pPr>
            <a:r>
              <a:t>Przykłady</a:t>
            </a:r>
          </a:p>
        </p:txBody>
      </p:sp>
      <p:sp>
        <p:nvSpPr>
          <p:cNvPr id="375" name="38"/>
          <p:cNvSpPr txBox="1"/>
          <p:nvPr/>
        </p:nvSpPr>
        <p:spPr>
          <a:xfrm>
            <a:off x="23364804" y="12729956"/>
            <a:ext cx="559157"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38</a:t>
            </a:r>
          </a:p>
        </p:txBody>
      </p:sp>
      <p:sp>
        <p:nvSpPr>
          <p:cNvPr id="376" name="Twój Ruch. Tym razem o parkowaniu i parkingach w Świnoujściu…"/>
          <p:cNvSpPr txBox="1">
            <a:spLocks noGrp="1"/>
          </p:cNvSpPr>
          <p:nvPr>
            <p:ph type="body" idx="1"/>
          </p:nvPr>
        </p:nvSpPr>
        <p:spPr>
          <a:xfrm>
            <a:off x="1032417" y="3220786"/>
            <a:ext cx="22609008" cy="8724622"/>
          </a:xfrm>
          <a:prstGeom prst="rect">
            <a:avLst/>
          </a:prstGeom>
        </p:spPr>
        <p:txBody>
          <a:bodyPr lIns="50800" tIns="50800" rIns="50800" bIns="50800" numCol="2" spcCol="1130449"/>
          <a:lstStyle/>
          <a:p>
            <a:pPr defTabSz="457200">
              <a:spcBef>
                <a:spcPts val="1800"/>
              </a:spcBef>
              <a:defRPr sz="5000" b="0">
                <a:latin typeface="Sora Regular Bold"/>
                <a:ea typeface="Sora Regular Bold"/>
                <a:cs typeface="Sora Regular Bold"/>
                <a:sym typeface="Sora Regular Bold"/>
              </a:defRPr>
            </a:pPr>
            <a:r>
              <a:rPr dirty="0" err="1"/>
              <a:t>Twój</a:t>
            </a:r>
            <a:r>
              <a:rPr dirty="0"/>
              <a:t> </a:t>
            </a:r>
            <a:r>
              <a:rPr dirty="0" err="1"/>
              <a:t>Ruch</a:t>
            </a:r>
            <a:r>
              <a:rPr dirty="0"/>
              <a:t>. </a:t>
            </a:r>
            <a:r>
              <a:rPr dirty="0" err="1"/>
              <a:t>Tym</a:t>
            </a:r>
            <a:r>
              <a:rPr dirty="0"/>
              <a:t> </a:t>
            </a:r>
            <a:r>
              <a:rPr dirty="0" err="1"/>
              <a:t>razem</a:t>
            </a:r>
            <a:r>
              <a:rPr dirty="0"/>
              <a:t> o </a:t>
            </a:r>
            <a:r>
              <a:rPr dirty="0" err="1"/>
              <a:t>parkowaniu</a:t>
            </a:r>
            <a:r>
              <a:rPr dirty="0"/>
              <a:t> </a:t>
            </a:r>
            <a:r>
              <a:rPr dirty="0" err="1"/>
              <a:t>i</a:t>
            </a:r>
            <a:r>
              <a:rPr dirty="0"/>
              <a:t> </a:t>
            </a:r>
            <a:r>
              <a:rPr dirty="0" err="1"/>
              <a:t>parkingach</a:t>
            </a:r>
            <a:r>
              <a:rPr dirty="0"/>
              <a:t> w Świnoujściu</a:t>
            </a:r>
            <a:endParaRPr dirty="0">
              <a:latin typeface="Sora Regular Regular"/>
              <a:ea typeface="Sora Regular Regular"/>
              <a:cs typeface="Sora Regular Regular"/>
              <a:sym typeface="Sora Regular Regular"/>
            </a:endParaRPr>
          </a:p>
          <a:p>
            <a:pPr algn="just" defTabSz="457200">
              <a:spcBef>
                <a:spcPts val="1800"/>
              </a:spcBef>
              <a:defRPr sz="2500" b="0">
                <a:latin typeface="Sora Regular Regular"/>
                <a:ea typeface="Sora Regular Regular"/>
                <a:cs typeface="Sora Regular Regular"/>
                <a:sym typeface="Sora Regular Regular"/>
              </a:defRPr>
            </a:pPr>
            <a:r>
              <a:rPr dirty="0"/>
              <a:t>Świnoujście, </a:t>
            </a:r>
            <a:r>
              <a:rPr dirty="0" err="1"/>
              <a:t>jak</a:t>
            </a:r>
            <a:r>
              <a:rPr dirty="0"/>
              <a:t> </a:t>
            </a:r>
            <a:r>
              <a:rPr dirty="0" err="1"/>
              <a:t>każde</a:t>
            </a:r>
            <a:r>
              <a:rPr dirty="0"/>
              <a:t> </a:t>
            </a:r>
            <a:r>
              <a:rPr dirty="0" err="1"/>
              <a:t>inne</a:t>
            </a:r>
            <a:r>
              <a:rPr dirty="0"/>
              <a:t> </a:t>
            </a:r>
            <a:r>
              <a:rPr dirty="0" err="1"/>
              <a:t>miasto</a:t>
            </a:r>
            <a:r>
              <a:rPr dirty="0"/>
              <a:t> w </a:t>
            </a:r>
            <a:r>
              <a:rPr dirty="0" err="1"/>
              <a:t>Polsce</a:t>
            </a:r>
            <a:r>
              <a:rPr dirty="0"/>
              <a:t> - </a:t>
            </a:r>
            <a:r>
              <a:rPr dirty="0" err="1"/>
              <a:t>i</a:t>
            </a:r>
            <a:r>
              <a:rPr dirty="0"/>
              <a:t> </a:t>
            </a:r>
            <a:r>
              <a:rPr dirty="0" err="1"/>
              <a:t>nie</a:t>
            </a:r>
            <a:r>
              <a:rPr dirty="0"/>
              <a:t> </a:t>
            </a:r>
            <a:r>
              <a:rPr dirty="0" err="1"/>
              <a:t>tylko</a:t>
            </a:r>
            <a:r>
              <a:rPr dirty="0"/>
              <a:t> - </a:t>
            </a:r>
            <a:r>
              <a:rPr dirty="0" err="1"/>
              <a:t>boryka</a:t>
            </a:r>
            <a:r>
              <a:rPr dirty="0"/>
              <a:t> </a:t>
            </a:r>
            <a:r>
              <a:rPr dirty="0" err="1"/>
              <a:t>się</a:t>
            </a:r>
            <a:r>
              <a:rPr dirty="0"/>
              <a:t> </a:t>
            </a:r>
            <a:r>
              <a:rPr dirty="0" err="1"/>
              <a:t>ze</a:t>
            </a:r>
            <a:r>
              <a:rPr dirty="0"/>
              <a:t> </a:t>
            </a:r>
            <a:r>
              <a:rPr dirty="0" err="1"/>
              <a:t>zwiększającym</a:t>
            </a:r>
            <a:r>
              <a:rPr dirty="0"/>
              <a:t> </a:t>
            </a:r>
            <a:r>
              <a:rPr dirty="0" err="1"/>
              <a:t>się</a:t>
            </a:r>
            <a:r>
              <a:rPr dirty="0"/>
              <a:t> </a:t>
            </a:r>
            <a:r>
              <a:rPr dirty="0" err="1"/>
              <a:t>ruchem</a:t>
            </a:r>
            <a:r>
              <a:rPr dirty="0"/>
              <a:t> </a:t>
            </a:r>
            <a:r>
              <a:rPr dirty="0" err="1"/>
              <a:t>samochodowym</a:t>
            </a:r>
            <a:r>
              <a:rPr dirty="0"/>
              <a:t>. </a:t>
            </a:r>
            <a:r>
              <a:rPr dirty="0" err="1"/>
              <a:t>Jeszcze</a:t>
            </a:r>
            <a:r>
              <a:rPr dirty="0"/>
              <a:t> </a:t>
            </a:r>
            <a:r>
              <a:rPr dirty="0" err="1"/>
              <a:t>kilka</a:t>
            </a:r>
            <a:r>
              <a:rPr dirty="0"/>
              <a:t> </a:t>
            </a:r>
            <a:r>
              <a:rPr dirty="0" err="1"/>
              <a:t>lat</a:t>
            </a:r>
            <a:r>
              <a:rPr dirty="0"/>
              <a:t> </a:t>
            </a:r>
            <a:r>
              <a:rPr dirty="0" err="1"/>
              <a:t>temu</a:t>
            </a:r>
            <a:r>
              <a:rPr dirty="0"/>
              <a:t> </a:t>
            </a:r>
            <a:r>
              <a:rPr dirty="0" err="1"/>
              <a:t>wiele</a:t>
            </a:r>
            <a:r>
              <a:rPr dirty="0"/>
              <a:t> </a:t>
            </a:r>
            <a:r>
              <a:rPr dirty="0" err="1"/>
              <a:t>placów</a:t>
            </a:r>
            <a:r>
              <a:rPr dirty="0"/>
              <a:t> w </a:t>
            </a:r>
            <a:r>
              <a:rPr dirty="0" err="1"/>
              <a:t>mieście</a:t>
            </a:r>
            <a:r>
              <a:rPr dirty="0"/>
              <a:t> </a:t>
            </a:r>
            <a:r>
              <a:rPr dirty="0" err="1"/>
              <a:t>stanowiły</a:t>
            </a:r>
            <a:r>
              <a:rPr dirty="0"/>
              <a:t> </a:t>
            </a:r>
            <a:r>
              <a:rPr dirty="0" err="1"/>
              <a:t>tereny</a:t>
            </a:r>
            <a:r>
              <a:rPr dirty="0"/>
              <a:t> </a:t>
            </a:r>
            <a:r>
              <a:rPr dirty="0" err="1"/>
              <a:t>zielonej</a:t>
            </a:r>
            <a:r>
              <a:rPr dirty="0"/>
              <a:t> </a:t>
            </a:r>
            <a:r>
              <a:rPr dirty="0" err="1"/>
              <a:t>rekreacji</a:t>
            </a:r>
            <a:r>
              <a:rPr dirty="0"/>
              <a:t> </a:t>
            </a:r>
            <a:r>
              <a:rPr dirty="0" err="1"/>
              <a:t>i</a:t>
            </a:r>
            <a:r>
              <a:rPr dirty="0"/>
              <a:t> </a:t>
            </a:r>
            <a:r>
              <a:rPr dirty="0" err="1"/>
              <a:t>placów</a:t>
            </a:r>
            <a:r>
              <a:rPr dirty="0"/>
              <a:t> </a:t>
            </a:r>
            <a:r>
              <a:rPr dirty="0" err="1"/>
              <a:t>zabaw</a:t>
            </a:r>
            <a:r>
              <a:rPr dirty="0"/>
              <a:t>. </a:t>
            </a:r>
            <a:r>
              <a:rPr dirty="0" err="1"/>
              <a:t>Obecnie</a:t>
            </a:r>
            <a:r>
              <a:rPr dirty="0"/>
              <a:t> </a:t>
            </a:r>
            <a:r>
              <a:rPr dirty="0" err="1"/>
              <a:t>każdy</a:t>
            </a:r>
            <a:r>
              <a:rPr dirty="0"/>
              <a:t> </a:t>
            </a:r>
            <a:r>
              <a:rPr dirty="0" err="1"/>
              <a:t>skrawek</a:t>
            </a:r>
            <a:r>
              <a:rPr dirty="0"/>
              <a:t> </a:t>
            </a:r>
            <a:r>
              <a:rPr dirty="0" err="1"/>
              <a:t>wolnej</a:t>
            </a:r>
            <a:r>
              <a:rPr dirty="0"/>
              <a:t> </a:t>
            </a:r>
            <a:r>
              <a:rPr dirty="0" err="1"/>
              <a:t>przestrzeni</a:t>
            </a:r>
            <a:r>
              <a:rPr dirty="0"/>
              <a:t> </a:t>
            </a:r>
            <a:r>
              <a:rPr dirty="0" err="1"/>
              <a:t>zagospodarowywany</a:t>
            </a:r>
            <a:r>
              <a:rPr dirty="0"/>
              <a:t> jest na </a:t>
            </a:r>
            <a:r>
              <a:rPr dirty="0" err="1"/>
              <a:t>parkingi</a:t>
            </a:r>
            <a:r>
              <a:rPr dirty="0"/>
              <a:t>. </a:t>
            </a:r>
            <a:r>
              <a:rPr dirty="0" err="1"/>
              <a:t>Nic</a:t>
            </a:r>
            <a:r>
              <a:rPr dirty="0"/>
              <a:t> </a:t>
            </a:r>
            <a:r>
              <a:rPr dirty="0" err="1"/>
              <a:t>dziwnego</a:t>
            </a:r>
            <a:r>
              <a:rPr dirty="0"/>
              <a:t>, </a:t>
            </a:r>
            <a:r>
              <a:rPr dirty="0" err="1"/>
              <a:t>bo</a:t>
            </a:r>
            <a:r>
              <a:rPr dirty="0"/>
              <a:t> </a:t>
            </a:r>
            <a:r>
              <a:rPr dirty="0" err="1"/>
              <a:t>przyrost</a:t>
            </a:r>
            <a:r>
              <a:rPr dirty="0"/>
              <a:t> </a:t>
            </a:r>
            <a:r>
              <a:rPr dirty="0" err="1"/>
              <a:t>ilości</a:t>
            </a:r>
            <a:r>
              <a:rPr dirty="0"/>
              <a:t> </a:t>
            </a:r>
            <a:r>
              <a:rPr dirty="0" err="1"/>
              <a:t>samochodów</a:t>
            </a:r>
            <a:r>
              <a:rPr dirty="0"/>
              <a:t> w </a:t>
            </a:r>
            <a:r>
              <a:rPr dirty="0" err="1"/>
              <a:t>mieście</a:t>
            </a:r>
            <a:r>
              <a:rPr dirty="0"/>
              <a:t> jest </a:t>
            </a:r>
            <a:r>
              <a:rPr dirty="0" err="1"/>
              <a:t>ogromny</a:t>
            </a:r>
            <a:r>
              <a:rPr dirty="0"/>
              <a:t>. </a:t>
            </a:r>
            <a:r>
              <a:rPr dirty="0" err="1"/>
              <a:t>Dziś</a:t>
            </a:r>
            <a:r>
              <a:rPr dirty="0"/>
              <a:t> </a:t>
            </a:r>
            <a:r>
              <a:rPr dirty="0" err="1"/>
              <a:t>niemal</a:t>
            </a:r>
            <a:r>
              <a:rPr dirty="0"/>
              <a:t> </a:t>
            </a:r>
            <a:r>
              <a:rPr dirty="0" err="1"/>
              <a:t>każda</a:t>
            </a:r>
            <a:r>
              <a:rPr dirty="0"/>
              <a:t> </a:t>
            </a:r>
            <a:r>
              <a:rPr dirty="0" err="1"/>
              <a:t>osoba</a:t>
            </a:r>
            <a:r>
              <a:rPr dirty="0"/>
              <a:t> ma </a:t>
            </a:r>
            <a:r>
              <a:rPr dirty="0" err="1"/>
              <a:t>możliwość</a:t>
            </a:r>
            <a:r>
              <a:rPr dirty="0"/>
              <a:t> </a:t>
            </a:r>
            <a:r>
              <a:rPr dirty="0" err="1"/>
              <a:t>zakupu</a:t>
            </a:r>
            <a:r>
              <a:rPr dirty="0"/>
              <a:t> </a:t>
            </a:r>
            <a:r>
              <a:rPr dirty="0" err="1"/>
              <a:t>samochodu</a:t>
            </a:r>
            <a:r>
              <a:rPr dirty="0"/>
              <a:t>, </a:t>
            </a:r>
            <a:r>
              <a:rPr dirty="0" err="1"/>
              <a:t>natomiast</a:t>
            </a:r>
            <a:r>
              <a:rPr dirty="0"/>
              <a:t>  </a:t>
            </a:r>
            <a:r>
              <a:rPr dirty="0" err="1"/>
              <a:t>mało</a:t>
            </a:r>
            <a:r>
              <a:rPr dirty="0"/>
              <a:t> </a:t>
            </a:r>
            <a:r>
              <a:rPr dirty="0" err="1"/>
              <a:t>kto</a:t>
            </a:r>
            <a:r>
              <a:rPr dirty="0"/>
              <a:t>  </a:t>
            </a:r>
            <a:r>
              <a:rPr dirty="0" err="1"/>
              <a:t>zastanawia</a:t>
            </a:r>
            <a:r>
              <a:rPr dirty="0"/>
              <a:t> </a:t>
            </a:r>
            <a:r>
              <a:rPr dirty="0" err="1"/>
              <a:t>się</a:t>
            </a:r>
            <a:r>
              <a:rPr dirty="0"/>
              <a:t> </a:t>
            </a:r>
            <a:r>
              <a:rPr dirty="0" err="1"/>
              <a:t>gdzie</a:t>
            </a:r>
            <a:r>
              <a:rPr dirty="0"/>
              <a:t> ten </a:t>
            </a:r>
            <a:r>
              <a:rPr dirty="0" err="1"/>
              <a:t>samochód</a:t>
            </a:r>
            <a:r>
              <a:rPr dirty="0"/>
              <a:t> </a:t>
            </a:r>
            <a:r>
              <a:rPr dirty="0" err="1"/>
              <a:t>postawi</a:t>
            </a:r>
            <a:r>
              <a:rPr dirty="0"/>
              <a:t>. </a:t>
            </a:r>
            <a:r>
              <a:rPr dirty="0" err="1"/>
              <a:t>Mało</a:t>
            </a:r>
            <a:r>
              <a:rPr dirty="0"/>
              <a:t> </a:t>
            </a:r>
            <a:r>
              <a:rPr dirty="0" err="1"/>
              <a:t>kto</a:t>
            </a:r>
            <a:r>
              <a:rPr dirty="0"/>
              <a:t> </a:t>
            </a:r>
            <a:r>
              <a:rPr dirty="0" err="1"/>
              <a:t>też</a:t>
            </a:r>
            <a:r>
              <a:rPr dirty="0"/>
              <a:t> </a:t>
            </a:r>
            <a:r>
              <a:rPr dirty="0" err="1"/>
              <a:t>sobie</a:t>
            </a:r>
            <a:r>
              <a:rPr dirty="0"/>
              <a:t>  </a:t>
            </a:r>
            <a:r>
              <a:rPr dirty="0" err="1"/>
              <a:t>wyobraża</a:t>
            </a:r>
            <a:r>
              <a:rPr dirty="0"/>
              <a:t> </a:t>
            </a:r>
            <a:r>
              <a:rPr dirty="0" err="1"/>
              <a:t>obecnie</a:t>
            </a:r>
            <a:r>
              <a:rPr dirty="0"/>
              <a:t> </a:t>
            </a:r>
            <a:r>
              <a:rPr dirty="0" err="1"/>
              <a:t>życie</a:t>
            </a:r>
            <a:r>
              <a:rPr dirty="0"/>
              <a:t> bez </a:t>
            </a:r>
            <a:r>
              <a:rPr dirty="0" err="1"/>
              <a:t>samochodu</a:t>
            </a:r>
            <a:r>
              <a:rPr dirty="0"/>
              <a:t>, </a:t>
            </a:r>
            <a:r>
              <a:rPr dirty="0" err="1"/>
              <a:t>choć</a:t>
            </a:r>
            <a:r>
              <a:rPr dirty="0"/>
              <a:t> </a:t>
            </a:r>
            <a:r>
              <a:rPr dirty="0" err="1"/>
              <a:t>jeszcze</a:t>
            </a:r>
            <a:r>
              <a:rPr dirty="0"/>
              <a:t> </a:t>
            </a:r>
            <a:r>
              <a:rPr dirty="0" err="1"/>
              <a:t>kilkanaście</a:t>
            </a:r>
            <a:r>
              <a:rPr dirty="0"/>
              <a:t> </a:t>
            </a:r>
            <a:r>
              <a:rPr dirty="0" err="1"/>
              <a:t>lat</a:t>
            </a:r>
            <a:r>
              <a:rPr dirty="0"/>
              <a:t> </a:t>
            </a:r>
            <a:r>
              <a:rPr dirty="0" err="1"/>
              <a:t>temu</a:t>
            </a:r>
            <a:r>
              <a:rPr dirty="0"/>
              <a:t> </a:t>
            </a:r>
            <a:r>
              <a:rPr dirty="0" err="1"/>
              <a:t>korzystanie</a:t>
            </a:r>
            <a:r>
              <a:rPr dirty="0"/>
              <a:t> z </a:t>
            </a:r>
            <a:r>
              <a:rPr dirty="0" err="1"/>
              <a:t>autobusu</a:t>
            </a:r>
            <a:r>
              <a:rPr dirty="0"/>
              <a:t>, </a:t>
            </a:r>
            <a:r>
              <a:rPr dirty="0" err="1"/>
              <a:t>roweru</a:t>
            </a:r>
            <a:r>
              <a:rPr dirty="0"/>
              <a:t> </a:t>
            </a:r>
            <a:r>
              <a:rPr dirty="0" err="1"/>
              <a:t>lub</a:t>
            </a:r>
            <a:r>
              <a:rPr dirty="0"/>
              <a:t> </a:t>
            </a:r>
            <a:r>
              <a:rPr dirty="0" err="1"/>
              <a:t>chodzenie</a:t>
            </a:r>
            <a:r>
              <a:rPr dirty="0"/>
              <a:t> </a:t>
            </a:r>
            <a:r>
              <a:rPr dirty="0" err="1"/>
              <a:t>pieszo</a:t>
            </a:r>
            <a:r>
              <a:rPr dirty="0"/>
              <a:t> dla </a:t>
            </a:r>
            <a:r>
              <a:rPr dirty="0" err="1"/>
              <a:t>wielu</a:t>
            </a:r>
            <a:r>
              <a:rPr dirty="0"/>
              <a:t> było </a:t>
            </a:r>
            <a:r>
              <a:rPr dirty="0" err="1"/>
              <a:t>normą</a:t>
            </a:r>
            <a:r>
              <a:rPr dirty="0"/>
              <a:t>. </a:t>
            </a:r>
            <a:r>
              <a:rPr dirty="0" err="1"/>
              <a:t>Czy</a:t>
            </a:r>
            <a:r>
              <a:rPr dirty="0"/>
              <a:t> da </a:t>
            </a:r>
            <a:r>
              <a:rPr dirty="0" err="1"/>
              <a:t>się</a:t>
            </a:r>
            <a:r>
              <a:rPr dirty="0"/>
              <a:t> </a:t>
            </a:r>
            <a:r>
              <a:rPr dirty="0" err="1"/>
              <a:t>żyć</a:t>
            </a:r>
            <a:r>
              <a:rPr dirty="0"/>
              <a:t> bez </a:t>
            </a:r>
            <a:r>
              <a:rPr dirty="0" err="1"/>
              <a:t>samochodu</a:t>
            </a:r>
            <a:r>
              <a:rPr dirty="0"/>
              <a:t>?  </a:t>
            </a:r>
            <a:r>
              <a:rPr dirty="0" err="1"/>
              <a:t>Niewątpliwie</a:t>
            </a:r>
            <a:r>
              <a:rPr dirty="0"/>
              <a:t> to </a:t>
            </a:r>
            <a:r>
              <a:rPr dirty="0" err="1"/>
              <a:t>głównie</a:t>
            </a:r>
            <a:r>
              <a:rPr dirty="0"/>
              <a:t>  </a:t>
            </a:r>
            <a:r>
              <a:rPr dirty="0" err="1"/>
              <a:t>kwestia</a:t>
            </a:r>
            <a:r>
              <a:rPr dirty="0"/>
              <a:t> </a:t>
            </a:r>
            <a:r>
              <a:rPr dirty="0" err="1"/>
              <a:t>stylu</a:t>
            </a:r>
            <a:r>
              <a:rPr dirty="0"/>
              <a:t> </a:t>
            </a:r>
            <a:r>
              <a:rPr dirty="0" err="1"/>
              <a:t>naszego</a:t>
            </a:r>
            <a:r>
              <a:rPr dirty="0"/>
              <a:t> </a:t>
            </a:r>
            <a:r>
              <a:rPr dirty="0" err="1"/>
              <a:t>życia</a:t>
            </a:r>
            <a:r>
              <a:rPr dirty="0"/>
              <a:t>. </a:t>
            </a:r>
            <a:r>
              <a:rPr dirty="0" err="1"/>
              <a:t>Tak</a:t>
            </a:r>
            <a:r>
              <a:rPr dirty="0"/>
              <a:t> </a:t>
            </a:r>
            <a:r>
              <a:rPr dirty="0" err="1"/>
              <a:t>czy</a:t>
            </a:r>
            <a:r>
              <a:rPr dirty="0"/>
              <a:t> </a:t>
            </a:r>
            <a:r>
              <a:rPr dirty="0" err="1"/>
              <a:t>inaczej</a:t>
            </a:r>
            <a:r>
              <a:rPr dirty="0"/>
              <a:t>, </a:t>
            </a:r>
            <a:r>
              <a:rPr dirty="0" err="1"/>
              <a:t>lubimy</a:t>
            </a:r>
            <a:r>
              <a:rPr dirty="0"/>
              <a:t> </a:t>
            </a:r>
            <a:r>
              <a:rPr dirty="0" err="1"/>
              <a:t>komfort</a:t>
            </a:r>
            <a:r>
              <a:rPr dirty="0"/>
              <a:t>, </a:t>
            </a:r>
            <a:r>
              <a:rPr dirty="0" err="1"/>
              <a:t>korzystamy</a:t>
            </a:r>
            <a:r>
              <a:rPr dirty="0"/>
              <a:t> </a:t>
            </a:r>
            <a:r>
              <a:rPr dirty="0" err="1"/>
              <a:t>ze</a:t>
            </a:r>
            <a:r>
              <a:rPr dirty="0"/>
              <a:t> </a:t>
            </a:r>
            <a:r>
              <a:rPr dirty="0" err="1"/>
              <a:t>zdobyczy</a:t>
            </a:r>
            <a:r>
              <a:rPr dirty="0"/>
              <a:t> </a:t>
            </a:r>
            <a:r>
              <a:rPr dirty="0" err="1"/>
              <a:t>cywilizacyjnych</a:t>
            </a:r>
            <a:r>
              <a:rPr dirty="0"/>
              <a:t>, ale </a:t>
            </a:r>
            <a:r>
              <a:rPr dirty="0" err="1"/>
              <a:t>trzeba</a:t>
            </a:r>
            <a:r>
              <a:rPr dirty="0"/>
              <a:t> </a:t>
            </a:r>
            <a:r>
              <a:rPr dirty="0" err="1"/>
              <a:t>też</a:t>
            </a:r>
            <a:r>
              <a:rPr dirty="0"/>
              <a:t> </a:t>
            </a:r>
            <a:r>
              <a:rPr dirty="0" err="1"/>
              <a:t>mieć</a:t>
            </a:r>
            <a:r>
              <a:rPr dirty="0"/>
              <a:t> na </a:t>
            </a:r>
            <a:r>
              <a:rPr dirty="0" err="1"/>
              <a:t>uwadze</a:t>
            </a:r>
            <a:r>
              <a:rPr dirty="0"/>
              <a:t> </a:t>
            </a:r>
            <a:r>
              <a:rPr dirty="0" err="1"/>
              <a:t>obowiązki</a:t>
            </a:r>
            <a:r>
              <a:rPr dirty="0"/>
              <a:t> </a:t>
            </a:r>
            <a:r>
              <a:rPr dirty="0" err="1"/>
              <a:t>jakie</a:t>
            </a:r>
            <a:r>
              <a:rPr dirty="0"/>
              <a:t> </a:t>
            </a:r>
            <a:r>
              <a:rPr dirty="0" err="1"/>
              <a:t>temu</a:t>
            </a:r>
            <a:r>
              <a:rPr dirty="0"/>
              <a:t> </a:t>
            </a:r>
            <a:r>
              <a:rPr dirty="0" err="1"/>
              <a:t>towarzyszą</a:t>
            </a:r>
            <a:r>
              <a:rPr dirty="0"/>
              <a:t>.</a:t>
            </a:r>
          </a:p>
          <a:p>
            <a:pPr defTabSz="457200">
              <a:spcBef>
                <a:spcPts val="1800"/>
              </a:spcBef>
              <a:defRPr sz="2500" b="0">
                <a:latin typeface="Sora Regular Regular"/>
                <a:ea typeface="Sora Regular Regular"/>
                <a:cs typeface="Sora Regular Regular"/>
                <a:sym typeface="Sora Regular Regular"/>
              </a:defRPr>
            </a:pPr>
            <a:endParaRPr dirty="0"/>
          </a:p>
          <a:p>
            <a:pPr defTabSz="457200">
              <a:spcBef>
                <a:spcPts val="1800"/>
              </a:spcBef>
              <a:defRPr sz="1500" b="0">
                <a:latin typeface="Sora Regular ExtraLight"/>
                <a:ea typeface="Sora Regular ExtraLight"/>
                <a:cs typeface="Sora Regular ExtraLight"/>
                <a:sym typeface="Sora Regular ExtraLight"/>
              </a:defRPr>
            </a:pPr>
            <a:endParaRPr dirty="0"/>
          </a:p>
          <a:p>
            <a:pPr defTabSz="457200">
              <a:spcBef>
                <a:spcPts val="1800"/>
              </a:spcBef>
              <a:defRPr sz="1500" b="0">
                <a:latin typeface="Sora Regular ExtraLight"/>
                <a:ea typeface="Sora Regular ExtraLight"/>
                <a:cs typeface="Sora Regular ExtraLight"/>
                <a:sym typeface="Sora Regular ExtraLight"/>
              </a:defRPr>
            </a:pPr>
            <a:endParaRPr dirty="0"/>
          </a:p>
          <a:p>
            <a:pPr defTabSz="457200">
              <a:spcBef>
                <a:spcPts val="1800"/>
              </a:spcBef>
              <a:defRPr sz="1500" b="0">
                <a:latin typeface="Sora Regular ExtraLight"/>
                <a:ea typeface="Sora Regular ExtraLight"/>
                <a:cs typeface="Sora Regular ExtraLight"/>
                <a:sym typeface="Sora Regular ExtraLight"/>
              </a:defRPr>
            </a:pPr>
            <a:endParaRPr dirty="0"/>
          </a:p>
          <a:p>
            <a:pPr defTabSz="457200">
              <a:spcBef>
                <a:spcPts val="1800"/>
              </a:spcBef>
              <a:defRPr sz="1500" b="0">
                <a:latin typeface="Sora Regular ExtraLight"/>
                <a:ea typeface="Sora Regular ExtraLight"/>
                <a:cs typeface="Sora Regular ExtraLight"/>
                <a:sym typeface="Sora Regular ExtraLight"/>
              </a:defRPr>
            </a:pPr>
            <a:endParaRPr dirty="0"/>
          </a:p>
          <a:p>
            <a:pPr defTabSz="457200">
              <a:spcBef>
                <a:spcPts val="1800"/>
              </a:spcBef>
              <a:defRPr sz="1500" b="0">
                <a:latin typeface="Sora Regular ExtraLight"/>
                <a:ea typeface="Sora Regular ExtraLight"/>
                <a:cs typeface="Sora Regular ExtraLight"/>
                <a:sym typeface="Sora Regular ExtraLight"/>
              </a:defRPr>
            </a:pPr>
            <a:endParaRPr dirty="0"/>
          </a:p>
          <a:p>
            <a:pPr defTabSz="457200">
              <a:spcBef>
                <a:spcPts val="1800"/>
              </a:spcBef>
              <a:defRPr sz="1500" b="0">
                <a:latin typeface="Sora Regular ExtraLight"/>
                <a:ea typeface="Sora Regular ExtraLight"/>
                <a:cs typeface="Sora Regular ExtraLight"/>
                <a:sym typeface="Sora Regular ExtraLight"/>
              </a:defRPr>
            </a:pPr>
            <a:endParaRPr dirty="0"/>
          </a:p>
          <a:p>
            <a:pPr defTabSz="457200">
              <a:spcBef>
                <a:spcPts val="1800"/>
              </a:spcBef>
              <a:defRPr sz="1500" b="0">
                <a:latin typeface="Sora Regular ExtraLight"/>
                <a:ea typeface="Sora Regular ExtraLight"/>
                <a:cs typeface="Sora Regular ExtraLight"/>
                <a:sym typeface="Sora Regular ExtraLight"/>
              </a:defRPr>
            </a:pPr>
            <a:endParaRPr dirty="0"/>
          </a:p>
          <a:p>
            <a:pPr defTabSz="457200">
              <a:spcBef>
                <a:spcPts val="1800"/>
              </a:spcBef>
              <a:defRPr sz="1500" b="0">
                <a:latin typeface="Sora Regular ExtraLight"/>
                <a:ea typeface="Sora Regular ExtraLight"/>
                <a:cs typeface="Sora Regular ExtraLight"/>
                <a:sym typeface="Sora Regular ExtraLight"/>
              </a:defRPr>
            </a:pPr>
            <a:endParaRPr dirty="0"/>
          </a:p>
          <a:p>
            <a:pPr defTabSz="457200">
              <a:spcBef>
                <a:spcPts val="1800"/>
              </a:spcBef>
              <a:defRPr sz="1500" b="0">
                <a:latin typeface="Sora Regular ExtraLight"/>
                <a:ea typeface="Sora Regular ExtraLight"/>
                <a:cs typeface="Sora Regular ExtraLight"/>
                <a:sym typeface="Sora Regular ExtraLight"/>
              </a:defRPr>
            </a:pPr>
            <a:endParaRPr dirty="0"/>
          </a:p>
          <a:p>
            <a:pPr defTabSz="457200">
              <a:spcBef>
                <a:spcPts val="1800"/>
              </a:spcBef>
              <a:defRPr sz="1500" b="0">
                <a:latin typeface="Sora Regular ExtraLight"/>
                <a:ea typeface="Sora Regular ExtraLight"/>
                <a:cs typeface="Sora Regular ExtraLight"/>
                <a:sym typeface="Sora Regular ExtraLight"/>
              </a:defRPr>
            </a:pPr>
            <a:endParaRPr dirty="0"/>
          </a:p>
          <a:p>
            <a:pPr defTabSz="457200">
              <a:spcBef>
                <a:spcPts val="1800"/>
              </a:spcBef>
              <a:defRPr sz="1500" b="0">
                <a:latin typeface="Sora Regular ExtraLight"/>
                <a:ea typeface="Sora Regular ExtraLight"/>
                <a:cs typeface="Sora Regular ExtraLight"/>
                <a:sym typeface="Sora Regular ExtraLight"/>
              </a:defRPr>
            </a:pPr>
            <a:endParaRPr dirty="0"/>
          </a:p>
          <a:p>
            <a:pPr defTabSz="457200">
              <a:spcBef>
                <a:spcPts val="1800"/>
              </a:spcBef>
              <a:defRPr sz="1500" b="0">
                <a:latin typeface="Sora Regular ExtraLight"/>
                <a:ea typeface="Sora Regular ExtraLight"/>
                <a:cs typeface="Sora Regular ExtraLight"/>
                <a:sym typeface="Sora Regular ExtraLight"/>
              </a:defRPr>
            </a:pPr>
            <a:endParaRPr dirty="0"/>
          </a:p>
          <a:p>
            <a:pPr defTabSz="457200">
              <a:spcBef>
                <a:spcPts val="1800"/>
              </a:spcBef>
              <a:defRPr sz="1500" b="0">
                <a:latin typeface="Sora Regular ExtraLight"/>
                <a:ea typeface="Sora Regular ExtraLight"/>
                <a:cs typeface="Sora Regular ExtraLight"/>
                <a:sym typeface="Sora Regular ExtraLight"/>
              </a:defRPr>
            </a:pPr>
            <a:endParaRPr dirty="0"/>
          </a:p>
          <a:p>
            <a:pPr defTabSz="457200">
              <a:spcBef>
                <a:spcPts val="1800"/>
              </a:spcBef>
              <a:defRPr sz="1500" b="0">
                <a:latin typeface="Sora Regular ExtraLight"/>
                <a:ea typeface="Sora Regular ExtraLight"/>
                <a:cs typeface="Sora Regular ExtraLight"/>
                <a:sym typeface="Sora Regular ExtraLight"/>
              </a:defRPr>
            </a:pPr>
            <a:r>
              <a:rPr dirty="0"/>
              <a:t>Liczba </a:t>
            </a:r>
            <a:r>
              <a:rPr dirty="0" err="1"/>
              <a:t>samochodów</a:t>
            </a:r>
            <a:r>
              <a:rPr dirty="0"/>
              <a:t> </a:t>
            </a:r>
            <a:r>
              <a:rPr dirty="0" err="1"/>
              <a:t>zarejestrowanych</a:t>
            </a:r>
            <a:r>
              <a:rPr dirty="0"/>
              <a:t> w Świnoujściu (2000 – 2021) (bez </a:t>
            </a:r>
            <a:r>
              <a:rPr dirty="0" err="1"/>
              <a:t>samochodów</a:t>
            </a:r>
            <a:r>
              <a:rPr dirty="0"/>
              <a:t> </a:t>
            </a:r>
            <a:r>
              <a:rPr dirty="0" err="1"/>
              <a:t>będących</a:t>
            </a:r>
            <a:r>
              <a:rPr dirty="0"/>
              <a:t> w </a:t>
            </a:r>
            <a:r>
              <a:rPr dirty="0" err="1"/>
              <a:t>leasingu</a:t>
            </a:r>
            <a:r>
              <a:rPr dirty="0"/>
              <a:t>)</a:t>
            </a:r>
          </a:p>
          <a:p>
            <a:pPr defTabSz="457200">
              <a:spcBef>
                <a:spcPts val="1800"/>
              </a:spcBef>
              <a:defRPr sz="2500" b="0">
                <a:latin typeface="Sora Regular ExtraLight"/>
                <a:ea typeface="Sora Regular ExtraLight"/>
                <a:cs typeface="Sora Regular ExtraLight"/>
                <a:sym typeface="Sora Regular ExtraLight"/>
              </a:defRPr>
            </a:pPr>
            <a:r>
              <a:rPr dirty="0"/>
              <a:t>cd. na </a:t>
            </a:r>
            <a:r>
              <a:rPr dirty="0" err="1"/>
              <a:t>następnej</a:t>
            </a:r>
            <a:r>
              <a:rPr dirty="0"/>
              <a:t> </a:t>
            </a:r>
            <a:r>
              <a:rPr dirty="0" err="1"/>
              <a:t>stronie</a:t>
            </a:r>
            <a:endParaRPr dirty="0"/>
          </a:p>
        </p:txBody>
      </p:sp>
      <p:pic>
        <p:nvPicPr>
          <p:cNvPr id="377" name="yUtKnl08FkWJNCZx6VUz3zBt6bqMIDNrfnY-_hc4Anr20axUe9xao7X9kBt5UFTmfBTF06edeTSA32qQ11ZrPgZzycuWFtO2Bu9AaKv6M8vMPVIfe0sLRTfyDGZyBg.png" descr="yUtKnl08FkWJNCZx6VUz3zBt6bqMIDNrfnY-_hc4Anr20axUe9xao7X9kBt5UFTmfBTF06edeTSA32qQ11ZrPgZzycuWFtO2Bu9AaKv6M8vMPVIfe0sLRTfyDGZyBg.png"/>
          <p:cNvPicPr>
            <a:picLocks noChangeAspect="1"/>
          </p:cNvPicPr>
          <p:nvPr/>
        </p:nvPicPr>
        <p:blipFill>
          <a:blip r:embed="rId3">
            <a:extLst/>
          </a:blip>
          <a:stretch>
            <a:fillRect/>
          </a:stretch>
        </p:blipFill>
        <p:spPr>
          <a:xfrm>
            <a:off x="12356959" y="2727362"/>
            <a:ext cx="11280607" cy="715421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380" name="Publikacja artykułów…"/>
          <p:cNvSpPr txBox="1">
            <a:spLocks noGrp="1"/>
          </p:cNvSpPr>
          <p:nvPr>
            <p:ph type="title"/>
          </p:nvPr>
        </p:nvSpPr>
        <p:spPr>
          <a:xfrm>
            <a:off x="942082" y="1077359"/>
            <a:ext cx="22606614" cy="2202884"/>
          </a:xfrm>
          <a:prstGeom prst="rect">
            <a:avLst/>
          </a:prstGeom>
        </p:spPr>
        <p:txBody>
          <a:bodyPr/>
          <a:lstStyle/>
          <a:p>
            <a:pPr>
              <a:defRPr sz="7500" b="0" spc="-200">
                <a:solidFill>
                  <a:srgbClr val="ED7052"/>
                </a:solidFill>
                <a:latin typeface="Sora Regular Bold"/>
                <a:ea typeface="Sora Regular Bold"/>
                <a:cs typeface="Sora Regular Bold"/>
                <a:sym typeface="Sora Regular Bold"/>
              </a:defRPr>
            </a:pPr>
            <a:r>
              <a:t>Publikacja artykułów</a:t>
            </a:r>
            <a:endParaRPr spc="-150"/>
          </a:p>
          <a:p>
            <a:pPr>
              <a:defRPr sz="5000" b="0" spc="-100">
                <a:solidFill>
                  <a:srgbClr val="ED7052"/>
                </a:solidFill>
                <a:latin typeface="Sora Regular Bold"/>
                <a:ea typeface="Sora Regular Bold"/>
                <a:cs typeface="Sora Regular Bold"/>
                <a:sym typeface="Sora Regular Bold"/>
              </a:defRPr>
            </a:pPr>
            <a:r>
              <a:t>Przykłady</a:t>
            </a:r>
          </a:p>
        </p:txBody>
      </p:sp>
      <p:sp>
        <p:nvSpPr>
          <p:cNvPr id="381" name="39"/>
          <p:cNvSpPr txBox="1"/>
          <p:nvPr/>
        </p:nvSpPr>
        <p:spPr>
          <a:xfrm>
            <a:off x="23360893" y="12729956"/>
            <a:ext cx="566980"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39</a:t>
            </a:r>
          </a:p>
        </p:txBody>
      </p:sp>
      <p:sp>
        <p:nvSpPr>
          <p:cNvPr id="382" name="Z powyższego wykresu jednoznacznie wynika, że ilość samochodów w naszym mieście wzrasta. Wzrasta też liczba parkingów i miejsc postojowych. Ale czy w wystarczającym tempie? To pytanie zadaje sobie prawie każdy właściciel samochodu. Tym bardziej, że trzeb"/>
          <p:cNvSpPr txBox="1">
            <a:spLocks noGrp="1"/>
          </p:cNvSpPr>
          <p:nvPr>
            <p:ph type="body" idx="1"/>
          </p:nvPr>
        </p:nvSpPr>
        <p:spPr>
          <a:xfrm>
            <a:off x="1032417" y="3220786"/>
            <a:ext cx="22609008" cy="8724622"/>
          </a:xfrm>
          <a:prstGeom prst="rect">
            <a:avLst/>
          </a:prstGeom>
        </p:spPr>
        <p:txBody>
          <a:bodyPr lIns="50800" tIns="50800" rIns="50800" bIns="50800" numCol="2" spcCol="1130449"/>
          <a:lstStyle/>
          <a:p>
            <a:pPr algn="just" defTabSz="457200">
              <a:spcBef>
                <a:spcPts val="1800"/>
              </a:spcBef>
              <a:defRPr sz="2500" b="0">
                <a:latin typeface="Sora Regular Regular"/>
                <a:ea typeface="Sora Regular Regular"/>
                <a:cs typeface="Sora Regular Regular"/>
                <a:sym typeface="Sora Regular Regular"/>
              </a:defRPr>
            </a:pPr>
            <a:r>
              <a:rPr dirty="0"/>
              <a:t>Z </a:t>
            </a:r>
            <a:r>
              <a:rPr dirty="0" err="1"/>
              <a:t>powyższego</a:t>
            </a:r>
            <a:r>
              <a:rPr dirty="0"/>
              <a:t> </a:t>
            </a:r>
            <a:r>
              <a:rPr dirty="0" err="1"/>
              <a:t>wykresu</a:t>
            </a:r>
            <a:r>
              <a:rPr dirty="0"/>
              <a:t> </a:t>
            </a:r>
            <a:r>
              <a:rPr dirty="0" err="1"/>
              <a:t>jednoznacznie</a:t>
            </a:r>
            <a:r>
              <a:rPr dirty="0"/>
              <a:t> </a:t>
            </a:r>
            <a:r>
              <a:rPr dirty="0" err="1"/>
              <a:t>wynika</a:t>
            </a:r>
            <a:r>
              <a:rPr dirty="0"/>
              <a:t>, że </a:t>
            </a:r>
            <a:r>
              <a:rPr dirty="0" err="1"/>
              <a:t>ilość</a:t>
            </a:r>
            <a:r>
              <a:rPr dirty="0"/>
              <a:t> </a:t>
            </a:r>
            <a:r>
              <a:rPr dirty="0" err="1"/>
              <a:t>samochodów</a:t>
            </a:r>
            <a:r>
              <a:rPr dirty="0"/>
              <a:t> w </a:t>
            </a:r>
            <a:r>
              <a:rPr dirty="0" err="1"/>
              <a:t>naszym</a:t>
            </a:r>
            <a:r>
              <a:rPr dirty="0"/>
              <a:t> </a:t>
            </a:r>
            <a:r>
              <a:rPr dirty="0" err="1"/>
              <a:t>mieście</a:t>
            </a:r>
            <a:r>
              <a:rPr dirty="0"/>
              <a:t> </a:t>
            </a:r>
            <a:r>
              <a:rPr dirty="0" err="1"/>
              <a:t>wzrasta</a:t>
            </a:r>
            <a:r>
              <a:rPr dirty="0"/>
              <a:t>. </a:t>
            </a:r>
            <a:r>
              <a:rPr dirty="0" err="1"/>
              <a:t>Wzrasta</a:t>
            </a:r>
            <a:r>
              <a:rPr dirty="0"/>
              <a:t> </a:t>
            </a:r>
            <a:r>
              <a:rPr dirty="0" err="1"/>
              <a:t>też</a:t>
            </a:r>
            <a:r>
              <a:rPr dirty="0"/>
              <a:t> liczba </a:t>
            </a:r>
            <a:r>
              <a:rPr dirty="0" err="1"/>
              <a:t>parkingów</a:t>
            </a:r>
            <a:r>
              <a:rPr dirty="0"/>
              <a:t> </a:t>
            </a:r>
            <a:r>
              <a:rPr dirty="0" err="1"/>
              <a:t>i</a:t>
            </a:r>
            <a:r>
              <a:rPr dirty="0"/>
              <a:t> </a:t>
            </a:r>
            <a:r>
              <a:rPr dirty="0" err="1"/>
              <a:t>miejsc</a:t>
            </a:r>
            <a:r>
              <a:rPr dirty="0"/>
              <a:t> </a:t>
            </a:r>
            <a:r>
              <a:rPr dirty="0" err="1"/>
              <a:t>postojowych</a:t>
            </a:r>
            <a:r>
              <a:rPr dirty="0"/>
              <a:t>. Ale </a:t>
            </a:r>
            <a:r>
              <a:rPr dirty="0" err="1"/>
              <a:t>czy</a:t>
            </a:r>
            <a:r>
              <a:rPr dirty="0"/>
              <a:t> w </a:t>
            </a:r>
            <a:r>
              <a:rPr dirty="0" err="1"/>
              <a:t>wystarczającym</a:t>
            </a:r>
            <a:r>
              <a:rPr dirty="0"/>
              <a:t> </a:t>
            </a:r>
            <a:r>
              <a:rPr dirty="0" err="1"/>
              <a:t>tempie</a:t>
            </a:r>
            <a:r>
              <a:rPr dirty="0"/>
              <a:t>? To </a:t>
            </a:r>
            <a:r>
              <a:rPr dirty="0" err="1"/>
              <a:t>pytanie</a:t>
            </a:r>
            <a:r>
              <a:rPr dirty="0"/>
              <a:t> </a:t>
            </a:r>
            <a:r>
              <a:rPr dirty="0" err="1"/>
              <a:t>zadaje</a:t>
            </a:r>
            <a:r>
              <a:rPr dirty="0"/>
              <a:t> </a:t>
            </a:r>
            <a:r>
              <a:rPr dirty="0" err="1"/>
              <a:t>sobie</a:t>
            </a:r>
            <a:r>
              <a:rPr dirty="0"/>
              <a:t> </a:t>
            </a:r>
            <a:r>
              <a:rPr dirty="0" err="1"/>
              <a:t>prawie</a:t>
            </a:r>
            <a:r>
              <a:rPr dirty="0"/>
              <a:t> </a:t>
            </a:r>
            <a:r>
              <a:rPr dirty="0" err="1"/>
              <a:t>każdy</a:t>
            </a:r>
            <a:r>
              <a:rPr dirty="0"/>
              <a:t> </a:t>
            </a:r>
            <a:r>
              <a:rPr dirty="0" err="1"/>
              <a:t>właściciel</a:t>
            </a:r>
            <a:r>
              <a:rPr dirty="0"/>
              <a:t> </a:t>
            </a:r>
            <a:r>
              <a:rPr dirty="0" err="1"/>
              <a:t>samochodu</a:t>
            </a:r>
            <a:r>
              <a:rPr dirty="0"/>
              <a:t>. </a:t>
            </a:r>
            <a:r>
              <a:rPr dirty="0" err="1"/>
              <a:t>Tym</a:t>
            </a:r>
            <a:r>
              <a:rPr dirty="0"/>
              <a:t> </a:t>
            </a:r>
            <a:r>
              <a:rPr dirty="0" err="1"/>
              <a:t>bardziej</a:t>
            </a:r>
            <a:r>
              <a:rPr dirty="0"/>
              <a:t>, że </a:t>
            </a:r>
            <a:r>
              <a:rPr dirty="0" err="1"/>
              <a:t>trzeba</a:t>
            </a:r>
            <a:r>
              <a:rPr dirty="0"/>
              <a:t> </a:t>
            </a:r>
            <a:r>
              <a:rPr dirty="0" err="1"/>
              <a:t>mieć</a:t>
            </a:r>
            <a:r>
              <a:rPr dirty="0"/>
              <a:t> na </a:t>
            </a:r>
            <a:r>
              <a:rPr dirty="0" err="1"/>
              <a:t>uwadze</a:t>
            </a:r>
            <a:r>
              <a:rPr dirty="0"/>
              <a:t> </a:t>
            </a:r>
            <a:r>
              <a:rPr dirty="0" err="1"/>
              <a:t>również</a:t>
            </a:r>
            <a:r>
              <a:rPr dirty="0"/>
              <a:t> </a:t>
            </a:r>
            <a:r>
              <a:rPr dirty="0" err="1"/>
              <a:t>samochody</a:t>
            </a:r>
            <a:r>
              <a:rPr dirty="0"/>
              <a:t> </a:t>
            </a:r>
            <a:r>
              <a:rPr dirty="0" err="1"/>
              <a:t>przyjeżdzające</a:t>
            </a:r>
            <a:r>
              <a:rPr dirty="0"/>
              <a:t> do miasta w </a:t>
            </a:r>
            <a:r>
              <a:rPr dirty="0" err="1"/>
              <a:t>związku</a:t>
            </a:r>
            <a:r>
              <a:rPr dirty="0"/>
              <a:t> </a:t>
            </a:r>
            <a:br>
              <a:rPr dirty="0"/>
            </a:br>
            <a:r>
              <a:rPr dirty="0"/>
              <a:t>z </a:t>
            </a:r>
            <a:r>
              <a:rPr dirty="0" err="1"/>
              <a:t>prowadzoną</a:t>
            </a:r>
            <a:r>
              <a:rPr dirty="0"/>
              <a:t>  </a:t>
            </a:r>
            <a:r>
              <a:rPr dirty="0" err="1"/>
              <a:t>działalnością</a:t>
            </a:r>
            <a:r>
              <a:rPr dirty="0"/>
              <a:t> </a:t>
            </a:r>
            <a:r>
              <a:rPr dirty="0" err="1"/>
              <a:t>gospodarczą</a:t>
            </a:r>
            <a:r>
              <a:rPr dirty="0"/>
              <a:t> </a:t>
            </a:r>
            <a:r>
              <a:rPr dirty="0" err="1"/>
              <a:t>lub</a:t>
            </a:r>
            <a:r>
              <a:rPr dirty="0"/>
              <a:t> </a:t>
            </a:r>
            <a:r>
              <a:rPr dirty="0" err="1"/>
              <a:t>turystycznie</a:t>
            </a:r>
            <a:r>
              <a:rPr dirty="0"/>
              <a:t>.</a:t>
            </a:r>
          </a:p>
          <a:p>
            <a:pPr algn="just" defTabSz="457200">
              <a:spcBef>
                <a:spcPts val="1800"/>
              </a:spcBef>
              <a:defRPr sz="2500" b="0">
                <a:latin typeface="Sora Regular Bold"/>
                <a:ea typeface="Sora Regular Bold"/>
                <a:cs typeface="Sora Regular Bold"/>
                <a:sym typeface="Sora Regular Bold"/>
              </a:defRPr>
            </a:pPr>
            <a:r>
              <a:rPr dirty="0" err="1"/>
              <a:t>Spróbujmy</a:t>
            </a:r>
            <a:r>
              <a:rPr dirty="0"/>
              <a:t> </a:t>
            </a:r>
            <a:r>
              <a:rPr dirty="0" err="1"/>
              <a:t>sobie</a:t>
            </a:r>
            <a:r>
              <a:rPr dirty="0"/>
              <a:t> </a:t>
            </a:r>
            <a:r>
              <a:rPr dirty="0" err="1"/>
              <a:t>odpowiedzieć</a:t>
            </a:r>
            <a:r>
              <a:rPr dirty="0"/>
              <a:t> na </a:t>
            </a:r>
            <a:r>
              <a:rPr dirty="0" err="1"/>
              <a:t>pytania</a:t>
            </a:r>
            <a:r>
              <a:rPr dirty="0"/>
              <a:t>:</a:t>
            </a:r>
            <a:endParaRPr dirty="0">
              <a:latin typeface="Sora Regular Regular"/>
              <a:ea typeface="Sora Regular Regular"/>
              <a:cs typeface="Sora Regular Regular"/>
              <a:sym typeface="Sora Regular Regular"/>
            </a:endParaRPr>
          </a:p>
          <a:p>
            <a:pPr algn="just" defTabSz="457200">
              <a:spcBef>
                <a:spcPts val="1800"/>
              </a:spcBef>
              <a:defRPr sz="2500" b="0">
                <a:latin typeface="Sora Regular Regular"/>
                <a:ea typeface="Sora Regular Regular"/>
                <a:cs typeface="Sora Regular Regular"/>
                <a:sym typeface="Sora Regular Regular"/>
              </a:defRPr>
            </a:pPr>
            <a:r>
              <a:rPr dirty="0" err="1"/>
              <a:t>Jaka</a:t>
            </a:r>
            <a:r>
              <a:rPr dirty="0"/>
              <a:t> jest </a:t>
            </a:r>
            <a:r>
              <a:rPr dirty="0" err="1"/>
              <a:t>pojemność</a:t>
            </a:r>
            <a:r>
              <a:rPr dirty="0"/>
              <a:t> </a:t>
            </a:r>
            <a:r>
              <a:rPr dirty="0" err="1"/>
              <a:t>naszego</a:t>
            </a:r>
            <a:r>
              <a:rPr dirty="0"/>
              <a:t> miasta, </a:t>
            </a:r>
            <a:r>
              <a:rPr dirty="0" err="1"/>
              <a:t>naszych</a:t>
            </a:r>
            <a:r>
              <a:rPr dirty="0"/>
              <a:t> </a:t>
            </a:r>
            <a:r>
              <a:rPr dirty="0" err="1"/>
              <a:t>osiedli</a:t>
            </a:r>
            <a:r>
              <a:rPr dirty="0"/>
              <a:t> </a:t>
            </a:r>
            <a:r>
              <a:rPr dirty="0" err="1"/>
              <a:t>mieszkaniowych</a:t>
            </a:r>
            <a:r>
              <a:rPr dirty="0"/>
              <a:t>, centrum miasta </a:t>
            </a:r>
            <a:r>
              <a:rPr dirty="0" err="1"/>
              <a:t>czy</a:t>
            </a:r>
            <a:r>
              <a:rPr dirty="0"/>
              <a:t> </a:t>
            </a:r>
            <a:r>
              <a:rPr dirty="0" err="1"/>
              <a:t>dzielnicy</a:t>
            </a:r>
            <a:r>
              <a:rPr dirty="0"/>
              <a:t> </a:t>
            </a:r>
            <a:r>
              <a:rPr dirty="0" err="1"/>
              <a:t>nadmorskiej</a:t>
            </a:r>
            <a:r>
              <a:rPr dirty="0"/>
              <a:t>? </a:t>
            </a:r>
          </a:p>
          <a:p>
            <a:pPr algn="just" defTabSz="457200">
              <a:spcBef>
                <a:spcPts val="1800"/>
              </a:spcBef>
              <a:defRPr sz="2500" b="0">
                <a:latin typeface="Sora Regular Regular"/>
                <a:ea typeface="Sora Regular Regular"/>
                <a:cs typeface="Sora Regular Regular"/>
                <a:sym typeface="Sora Regular Regular"/>
              </a:defRPr>
            </a:pPr>
            <a:r>
              <a:rPr dirty="0" err="1"/>
              <a:t>Gdzie</a:t>
            </a:r>
            <a:r>
              <a:rPr dirty="0"/>
              <a:t> </a:t>
            </a:r>
            <a:r>
              <a:rPr dirty="0" err="1"/>
              <a:t>chcemy</a:t>
            </a:r>
            <a:r>
              <a:rPr dirty="0"/>
              <a:t> aby </a:t>
            </a:r>
            <a:r>
              <a:rPr dirty="0" err="1"/>
              <a:t>samochody</a:t>
            </a:r>
            <a:r>
              <a:rPr dirty="0"/>
              <a:t> </a:t>
            </a:r>
            <a:r>
              <a:rPr dirty="0" err="1"/>
              <a:t>bezwzględnie</a:t>
            </a:r>
            <a:r>
              <a:rPr dirty="0"/>
              <a:t> </a:t>
            </a:r>
            <a:r>
              <a:rPr dirty="0" err="1"/>
              <a:t>mogły</a:t>
            </a:r>
            <a:r>
              <a:rPr dirty="0"/>
              <a:t> </a:t>
            </a:r>
            <a:r>
              <a:rPr dirty="0" err="1"/>
              <a:t>dojechać</a:t>
            </a:r>
            <a:r>
              <a:rPr dirty="0"/>
              <a:t> </a:t>
            </a:r>
            <a:r>
              <a:rPr dirty="0" err="1"/>
              <a:t>i</a:t>
            </a:r>
            <a:r>
              <a:rPr dirty="0"/>
              <a:t> </a:t>
            </a:r>
            <a:r>
              <a:rPr dirty="0" err="1"/>
              <a:t>zaparkować</a:t>
            </a:r>
            <a:r>
              <a:rPr dirty="0"/>
              <a:t>, </a:t>
            </a:r>
            <a:r>
              <a:rPr dirty="0" err="1"/>
              <a:t>jakie</a:t>
            </a:r>
            <a:r>
              <a:rPr dirty="0"/>
              <a:t> </a:t>
            </a:r>
            <a:r>
              <a:rPr dirty="0" err="1"/>
              <a:t>i</a:t>
            </a:r>
            <a:r>
              <a:rPr dirty="0"/>
              <a:t> </a:t>
            </a:r>
            <a:r>
              <a:rPr dirty="0" err="1"/>
              <a:t>czyje</a:t>
            </a:r>
            <a:r>
              <a:rPr dirty="0"/>
              <a:t> </a:t>
            </a:r>
            <a:r>
              <a:rPr dirty="0" err="1"/>
              <a:t>samochody</a:t>
            </a:r>
            <a:r>
              <a:rPr dirty="0"/>
              <a:t>, w </a:t>
            </a:r>
            <a:r>
              <a:rPr dirty="0" err="1"/>
              <a:t>jakich</a:t>
            </a:r>
            <a:r>
              <a:rPr dirty="0"/>
              <a:t> </a:t>
            </a:r>
            <a:r>
              <a:rPr dirty="0" err="1"/>
              <a:t>porach</a:t>
            </a:r>
            <a:r>
              <a:rPr dirty="0"/>
              <a:t> </a:t>
            </a:r>
            <a:r>
              <a:rPr dirty="0" err="1"/>
              <a:t>dnia</a:t>
            </a:r>
            <a:r>
              <a:rPr dirty="0"/>
              <a:t>?</a:t>
            </a:r>
          </a:p>
          <a:p>
            <a:pPr algn="just" defTabSz="457200">
              <a:spcBef>
                <a:spcPts val="1800"/>
              </a:spcBef>
              <a:defRPr sz="2500" b="0">
                <a:latin typeface="Sora Regular Regular"/>
                <a:ea typeface="Sora Regular Regular"/>
                <a:cs typeface="Sora Regular Regular"/>
                <a:sym typeface="Sora Regular Regular"/>
              </a:defRPr>
            </a:pPr>
            <a:r>
              <a:rPr dirty="0" err="1"/>
              <a:t>Czy</a:t>
            </a:r>
            <a:r>
              <a:rPr dirty="0"/>
              <a:t> </a:t>
            </a:r>
            <a:r>
              <a:rPr dirty="0" err="1"/>
              <a:t>chcemy</a:t>
            </a:r>
            <a:r>
              <a:rPr dirty="0"/>
              <a:t> </a:t>
            </a:r>
            <a:r>
              <a:rPr dirty="0" err="1"/>
              <a:t>zatrzymywać</a:t>
            </a:r>
            <a:r>
              <a:rPr dirty="0"/>
              <a:t> </a:t>
            </a:r>
            <a:r>
              <a:rPr dirty="0" err="1"/>
              <a:t>samochody</a:t>
            </a:r>
            <a:r>
              <a:rPr dirty="0"/>
              <a:t> </a:t>
            </a:r>
            <a:r>
              <a:rPr dirty="0" err="1"/>
              <a:t>przed</a:t>
            </a:r>
            <a:r>
              <a:rPr dirty="0"/>
              <a:t> </a:t>
            </a:r>
            <a:r>
              <a:rPr dirty="0" err="1"/>
              <a:t>określonymi</a:t>
            </a:r>
            <a:r>
              <a:rPr dirty="0"/>
              <a:t> </a:t>
            </a:r>
            <a:r>
              <a:rPr dirty="0" err="1"/>
              <a:t>strefami</a:t>
            </a:r>
            <a:r>
              <a:rPr dirty="0"/>
              <a:t> miasta, aby </a:t>
            </a:r>
            <a:r>
              <a:rPr dirty="0" err="1"/>
              <a:t>życie</a:t>
            </a:r>
            <a:r>
              <a:rPr dirty="0"/>
              <a:t> w </a:t>
            </a:r>
            <a:r>
              <a:rPr dirty="0" err="1"/>
              <a:t>tych</a:t>
            </a:r>
            <a:r>
              <a:rPr dirty="0"/>
              <a:t> </a:t>
            </a:r>
            <a:r>
              <a:rPr dirty="0" err="1"/>
              <a:t>strefach</a:t>
            </a:r>
            <a:r>
              <a:rPr dirty="0"/>
              <a:t> było </a:t>
            </a:r>
            <a:r>
              <a:rPr dirty="0" err="1"/>
              <a:t>bardziej</a:t>
            </a:r>
            <a:r>
              <a:rPr dirty="0"/>
              <a:t> </a:t>
            </a:r>
            <a:r>
              <a:rPr dirty="0" err="1"/>
              <a:t>komfortowe</a:t>
            </a:r>
            <a:r>
              <a:rPr dirty="0"/>
              <a:t> dla </a:t>
            </a:r>
            <a:r>
              <a:rPr dirty="0" err="1"/>
              <a:t>ich</a:t>
            </a:r>
            <a:r>
              <a:rPr dirty="0"/>
              <a:t> </a:t>
            </a:r>
            <a:r>
              <a:rPr dirty="0" err="1"/>
              <a:t>mieszkańców</a:t>
            </a:r>
            <a:r>
              <a:rPr dirty="0"/>
              <a:t> </a:t>
            </a:r>
            <a:r>
              <a:rPr dirty="0" err="1"/>
              <a:t>czy</a:t>
            </a:r>
            <a:r>
              <a:rPr dirty="0"/>
              <a:t> </a:t>
            </a:r>
            <a:r>
              <a:rPr dirty="0" err="1"/>
              <a:t>też</a:t>
            </a:r>
            <a:r>
              <a:rPr dirty="0"/>
              <a:t> </a:t>
            </a:r>
            <a:r>
              <a:rPr dirty="0" err="1"/>
              <a:t>godzimy</a:t>
            </a:r>
            <a:r>
              <a:rPr dirty="0"/>
              <a:t> </a:t>
            </a:r>
            <a:r>
              <a:rPr dirty="0" err="1"/>
              <a:t>się</a:t>
            </a:r>
            <a:r>
              <a:rPr dirty="0"/>
              <a:t> na </a:t>
            </a:r>
            <a:r>
              <a:rPr dirty="0" err="1" smtClean="0"/>
              <a:t>sąsiedztwo</a:t>
            </a:r>
            <a:r>
              <a:rPr lang="pl-PL" dirty="0" smtClean="0"/>
              <a:t> </a:t>
            </a:r>
            <a:r>
              <a:rPr dirty="0" smtClean="0"/>
              <a:t>z </a:t>
            </a:r>
            <a:r>
              <a:rPr dirty="0" err="1"/>
              <a:t>dużą</a:t>
            </a:r>
            <a:r>
              <a:rPr dirty="0"/>
              <a:t> </a:t>
            </a:r>
            <a:r>
              <a:rPr dirty="0" err="1"/>
              <a:t>ilością</a:t>
            </a:r>
            <a:r>
              <a:rPr dirty="0"/>
              <a:t> </a:t>
            </a:r>
            <a:r>
              <a:rPr dirty="0" err="1"/>
              <a:t>samochodów</a:t>
            </a:r>
            <a:r>
              <a:rPr dirty="0"/>
              <a:t>? </a:t>
            </a:r>
          </a:p>
          <a:p>
            <a:pPr algn="just" defTabSz="457200">
              <a:spcBef>
                <a:spcPts val="1800"/>
              </a:spcBef>
              <a:defRPr sz="2500" b="0">
                <a:latin typeface="Sora Regular Regular"/>
                <a:ea typeface="Sora Regular Regular"/>
                <a:cs typeface="Sora Regular Regular"/>
                <a:sym typeface="Sora Regular Regular"/>
              </a:defRPr>
            </a:pPr>
            <a:r>
              <a:rPr dirty="0" err="1"/>
              <a:t>Zapewne</a:t>
            </a:r>
            <a:r>
              <a:rPr dirty="0"/>
              <a:t> </a:t>
            </a:r>
            <a:r>
              <a:rPr dirty="0" err="1"/>
              <a:t>ilu</a:t>
            </a:r>
            <a:r>
              <a:rPr dirty="0"/>
              <a:t> </a:t>
            </a:r>
            <a:r>
              <a:rPr dirty="0" err="1"/>
              <a:t>mieszkańców</a:t>
            </a:r>
            <a:r>
              <a:rPr dirty="0"/>
              <a:t> </a:t>
            </a:r>
            <a:r>
              <a:rPr dirty="0" err="1"/>
              <a:t>tyle</a:t>
            </a:r>
            <a:r>
              <a:rPr dirty="0"/>
              <a:t> </a:t>
            </a:r>
            <a:r>
              <a:rPr dirty="0" err="1"/>
              <a:t>różnych</a:t>
            </a:r>
            <a:r>
              <a:rPr dirty="0"/>
              <a:t> </a:t>
            </a:r>
            <a:r>
              <a:rPr dirty="0" err="1"/>
              <a:t>poglądów</a:t>
            </a:r>
            <a:r>
              <a:rPr dirty="0"/>
              <a:t>. Na </a:t>
            </a:r>
            <a:r>
              <a:rPr dirty="0" err="1"/>
              <a:t>pewno</a:t>
            </a:r>
            <a:r>
              <a:rPr dirty="0"/>
              <a:t> </a:t>
            </a:r>
            <a:r>
              <a:rPr dirty="0" err="1"/>
              <a:t>każdy</a:t>
            </a:r>
            <a:r>
              <a:rPr dirty="0"/>
              <a:t> </a:t>
            </a:r>
            <a:r>
              <a:rPr dirty="0" err="1"/>
              <a:t>chciałby</a:t>
            </a:r>
            <a:r>
              <a:rPr dirty="0"/>
              <a:t> aby </a:t>
            </a:r>
            <a:r>
              <a:rPr dirty="0" err="1"/>
              <a:t>parkingi</a:t>
            </a:r>
            <a:r>
              <a:rPr dirty="0"/>
              <a:t> </a:t>
            </a:r>
            <a:r>
              <a:rPr dirty="0" err="1"/>
              <a:t>były</a:t>
            </a:r>
            <a:r>
              <a:rPr dirty="0"/>
              <a:t> </a:t>
            </a:r>
            <a:r>
              <a:rPr dirty="0" err="1"/>
              <a:t>wszędzie</a:t>
            </a:r>
            <a:r>
              <a:rPr dirty="0"/>
              <a:t> </a:t>
            </a:r>
            <a:r>
              <a:rPr dirty="0" err="1"/>
              <a:t>i</a:t>
            </a:r>
            <a:r>
              <a:rPr dirty="0"/>
              <a:t> </a:t>
            </a:r>
            <a:r>
              <a:rPr dirty="0" err="1"/>
              <a:t>można</a:t>
            </a:r>
            <a:r>
              <a:rPr dirty="0"/>
              <a:t> było </a:t>
            </a:r>
            <a:r>
              <a:rPr dirty="0" err="1"/>
              <a:t>podjechać</a:t>
            </a:r>
            <a:r>
              <a:rPr dirty="0"/>
              <a:t> samochodem w </a:t>
            </a:r>
            <a:r>
              <a:rPr dirty="0" err="1"/>
              <a:t>każde</a:t>
            </a:r>
            <a:r>
              <a:rPr dirty="0"/>
              <a:t> </a:t>
            </a:r>
            <a:r>
              <a:rPr dirty="0" err="1"/>
              <a:t>miejsce</a:t>
            </a:r>
            <a:r>
              <a:rPr dirty="0"/>
              <a:t> miasta, do </a:t>
            </a:r>
            <a:r>
              <a:rPr dirty="0" err="1"/>
              <a:t>każdych</a:t>
            </a:r>
            <a:r>
              <a:rPr dirty="0"/>
              <a:t> </a:t>
            </a:r>
            <a:r>
              <a:rPr dirty="0" err="1"/>
              <a:t>drzwi</a:t>
            </a:r>
            <a:r>
              <a:rPr dirty="0"/>
              <a:t> (</a:t>
            </a:r>
            <a:r>
              <a:rPr dirty="0" err="1"/>
              <a:t>bo</a:t>
            </a:r>
            <a:r>
              <a:rPr dirty="0"/>
              <a:t> po to </a:t>
            </a:r>
            <a:r>
              <a:rPr dirty="0" err="1"/>
              <a:t>przecież</a:t>
            </a:r>
            <a:r>
              <a:rPr dirty="0"/>
              <a:t> </a:t>
            </a:r>
            <a:r>
              <a:rPr dirty="0" err="1"/>
              <a:t>kupiło</a:t>
            </a:r>
            <a:r>
              <a:rPr dirty="0"/>
              <a:t> </a:t>
            </a:r>
            <a:r>
              <a:rPr dirty="0" err="1"/>
              <a:t>się</a:t>
            </a:r>
            <a:r>
              <a:rPr dirty="0"/>
              <a:t> </a:t>
            </a:r>
            <a:r>
              <a:rPr dirty="0" err="1"/>
              <a:t>samochód</a:t>
            </a:r>
            <a:r>
              <a:rPr dirty="0"/>
              <a:t>) </a:t>
            </a:r>
            <a:r>
              <a:rPr dirty="0" err="1"/>
              <a:t>i</a:t>
            </a:r>
            <a:r>
              <a:rPr dirty="0"/>
              <a:t> tam </a:t>
            </a:r>
            <a:r>
              <a:rPr dirty="0" err="1"/>
              <a:t>zaparkować</a:t>
            </a:r>
            <a:r>
              <a:rPr dirty="0"/>
              <a:t> </a:t>
            </a:r>
            <a:r>
              <a:rPr dirty="0" err="1"/>
              <a:t>nie</a:t>
            </a:r>
            <a:r>
              <a:rPr dirty="0"/>
              <a:t> </a:t>
            </a:r>
            <a:r>
              <a:rPr dirty="0" err="1"/>
              <a:t>zdając</a:t>
            </a:r>
            <a:r>
              <a:rPr dirty="0"/>
              <a:t> </a:t>
            </a:r>
            <a:r>
              <a:rPr dirty="0" err="1"/>
              <a:t>sobie</a:t>
            </a:r>
            <a:r>
              <a:rPr dirty="0"/>
              <a:t> </a:t>
            </a:r>
            <a:r>
              <a:rPr dirty="0" err="1"/>
              <a:t>sprawy</a:t>
            </a:r>
            <a:r>
              <a:rPr dirty="0"/>
              <a:t>, że </a:t>
            </a:r>
            <a:r>
              <a:rPr dirty="0" err="1"/>
              <a:t>tworzenie</a:t>
            </a:r>
            <a:r>
              <a:rPr dirty="0"/>
              <a:t> </a:t>
            </a:r>
            <a:r>
              <a:rPr dirty="0" err="1"/>
              <a:t>miejsc</a:t>
            </a:r>
            <a:r>
              <a:rPr dirty="0"/>
              <a:t> </a:t>
            </a:r>
            <a:r>
              <a:rPr dirty="0" err="1"/>
              <a:t>parkingowych</a:t>
            </a:r>
            <a:r>
              <a:rPr dirty="0"/>
              <a:t> </a:t>
            </a:r>
            <a:r>
              <a:rPr dirty="0" err="1"/>
              <a:t>generuje</a:t>
            </a:r>
            <a:r>
              <a:rPr dirty="0"/>
              <a:t> </a:t>
            </a:r>
            <a:r>
              <a:rPr dirty="0" err="1"/>
              <a:t>ruch</a:t>
            </a:r>
            <a:r>
              <a:rPr dirty="0"/>
              <a:t>. </a:t>
            </a:r>
            <a:r>
              <a:rPr dirty="0" err="1">
                <a:latin typeface="Sora Regular Bold"/>
                <a:ea typeface="Sora Regular Bold"/>
                <a:cs typeface="Sora Regular Bold"/>
                <a:sym typeface="Sora Regular Bold"/>
              </a:rPr>
              <a:t>Tworzenie</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przyjaznej</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infrastruktury</a:t>
            </a:r>
            <a:r>
              <a:rPr dirty="0">
                <a:latin typeface="Sora Regular Bold"/>
                <a:ea typeface="Sora Regular Bold"/>
                <a:cs typeface="Sora Regular Bold"/>
                <a:sym typeface="Sora Regular Bold"/>
              </a:rPr>
              <a:t> dla </a:t>
            </a:r>
            <a:r>
              <a:rPr dirty="0" err="1">
                <a:latin typeface="Sora Regular Bold"/>
                <a:ea typeface="Sora Regular Bold"/>
                <a:cs typeface="Sora Regular Bold"/>
                <a:sym typeface="Sora Regular Bold"/>
              </a:rPr>
              <a:t>kierowców</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powoduje</a:t>
            </a:r>
            <a:r>
              <a:rPr dirty="0">
                <a:latin typeface="Sora Regular Bold"/>
                <a:ea typeface="Sora Regular Bold"/>
                <a:cs typeface="Sora Regular Bold"/>
                <a:sym typeface="Sora Regular Bold"/>
              </a:rPr>
              <a:t>, że </a:t>
            </a:r>
            <a:r>
              <a:rPr dirty="0" err="1">
                <a:latin typeface="Sora Regular Bold"/>
                <a:ea typeface="Sora Regular Bold"/>
                <a:cs typeface="Sora Regular Bold"/>
                <a:sym typeface="Sora Regular Bold"/>
              </a:rPr>
              <a:t>chętnie</a:t>
            </a:r>
            <a:r>
              <a:rPr dirty="0">
                <a:latin typeface="Sora Regular Bold"/>
                <a:ea typeface="Sora Regular Bold"/>
                <a:cs typeface="Sora Regular Bold"/>
                <a:sym typeface="Sora Regular Bold"/>
              </a:rPr>
              <a:t> z </a:t>
            </a:r>
            <a:r>
              <a:rPr dirty="0" err="1">
                <a:latin typeface="Sora Regular Bold"/>
                <a:ea typeface="Sora Regular Bold"/>
                <a:cs typeface="Sora Regular Bold"/>
                <a:sym typeface="Sora Regular Bold"/>
              </a:rPr>
              <a:t>samochodu</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korzystamy</a:t>
            </a:r>
            <a:r>
              <a:rPr dirty="0">
                <a:latin typeface="Sora Regular Bold"/>
                <a:ea typeface="Sora Regular Bold"/>
                <a:cs typeface="Sora Regular Bold"/>
                <a:sym typeface="Sora Regular Bold"/>
              </a:rPr>
              <a:t> a co </a:t>
            </a:r>
            <a:r>
              <a:rPr dirty="0" err="1">
                <a:latin typeface="Sora Regular Bold"/>
                <a:ea typeface="Sora Regular Bold"/>
                <a:cs typeface="Sora Regular Bold"/>
                <a:sym typeface="Sora Regular Bold"/>
              </a:rPr>
              <a:t>za</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tym</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idzie</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natężenie</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ruchu</a:t>
            </a:r>
            <a:r>
              <a:rPr dirty="0">
                <a:latin typeface="Sora Regular Bold"/>
                <a:ea typeface="Sora Regular Bold"/>
                <a:cs typeface="Sora Regular Bold"/>
                <a:sym typeface="Sora Regular Bold"/>
              </a:rPr>
              <a:t> na </a:t>
            </a:r>
            <a:r>
              <a:rPr dirty="0" err="1">
                <a:latin typeface="Sora Regular Bold"/>
                <a:ea typeface="Sora Regular Bold"/>
                <a:cs typeface="Sora Regular Bold"/>
                <a:sym typeface="Sora Regular Bold"/>
              </a:rPr>
              <a:t>ulicach</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się</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zwiększa</a:t>
            </a:r>
            <a:r>
              <a:rPr dirty="0">
                <a:latin typeface="Sora Regular Bold"/>
                <a:ea typeface="Sora Regular Bold"/>
                <a:cs typeface="Sora Regular Bold"/>
                <a:sym typeface="Sora Regular Bold"/>
              </a:rPr>
              <a:t>.</a:t>
            </a:r>
          </a:p>
          <a:p>
            <a:pPr algn="just" defTabSz="457200">
              <a:spcBef>
                <a:spcPts val="1800"/>
              </a:spcBef>
              <a:defRPr sz="2500" b="0">
                <a:latin typeface="Sora Regular Regular"/>
                <a:ea typeface="Sora Regular Regular"/>
                <a:cs typeface="Sora Regular Regular"/>
                <a:sym typeface="Sora Regular Regular"/>
              </a:defRPr>
            </a:pPr>
            <a:r>
              <a:rPr dirty="0" err="1"/>
              <a:t>Dlatego</a:t>
            </a:r>
            <a:r>
              <a:rPr dirty="0"/>
              <a:t> </a:t>
            </a:r>
            <a:r>
              <a:rPr dirty="0" err="1"/>
              <a:t>decyzje</a:t>
            </a:r>
            <a:r>
              <a:rPr dirty="0"/>
              <a:t> o </a:t>
            </a:r>
            <a:r>
              <a:rPr dirty="0" err="1"/>
              <a:t>tworzeniu</a:t>
            </a:r>
            <a:r>
              <a:rPr dirty="0"/>
              <a:t> </a:t>
            </a:r>
            <a:r>
              <a:rPr dirty="0" err="1"/>
              <a:t>infrastruktury</a:t>
            </a:r>
            <a:r>
              <a:rPr dirty="0"/>
              <a:t> dla </a:t>
            </a:r>
            <a:r>
              <a:rPr dirty="0" err="1"/>
              <a:t>samochodów</a:t>
            </a:r>
            <a:r>
              <a:rPr dirty="0"/>
              <a:t>, </a:t>
            </a:r>
            <a:r>
              <a:rPr dirty="0" err="1"/>
              <a:t>lokalizacje</a:t>
            </a:r>
            <a:r>
              <a:rPr dirty="0"/>
              <a:t> </a:t>
            </a:r>
            <a:r>
              <a:rPr dirty="0" err="1"/>
              <a:t>parkingów</a:t>
            </a:r>
            <a:r>
              <a:rPr dirty="0"/>
              <a:t> </a:t>
            </a:r>
            <a:r>
              <a:rPr dirty="0" err="1"/>
              <a:t>ogólnodostępnych</a:t>
            </a:r>
            <a:r>
              <a:rPr dirty="0"/>
              <a:t> </a:t>
            </a:r>
            <a:r>
              <a:rPr dirty="0" err="1"/>
              <a:t>nie</a:t>
            </a:r>
            <a:r>
              <a:rPr dirty="0"/>
              <a:t> </a:t>
            </a:r>
            <a:r>
              <a:rPr dirty="0" err="1"/>
              <a:t>są</a:t>
            </a:r>
            <a:r>
              <a:rPr dirty="0"/>
              <a:t> </a:t>
            </a:r>
            <a:r>
              <a:rPr dirty="0" err="1"/>
              <a:t>łatwe</a:t>
            </a:r>
            <a:r>
              <a:rPr dirty="0"/>
              <a:t>. </a:t>
            </a:r>
            <a:r>
              <a:rPr dirty="0" err="1"/>
              <a:t>Trzeba</a:t>
            </a:r>
            <a:r>
              <a:rPr dirty="0"/>
              <a:t> </a:t>
            </a:r>
            <a:r>
              <a:rPr dirty="0" err="1"/>
              <a:t>za</a:t>
            </a:r>
            <a:r>
              <a:rPr dirty="0"/>
              <a:t> </a:t>
            </a:r>
            <a:r>
              <a:rPr dirty="0" err="1"/>
              <a:t>każdym</a:t>
            </a:r>
            <a:r>
              <a:rPr dirty="0"/>
              <a:t> </a:t>
            </a:r>
            <a:r>
              <a:rPr dirty="0" err="1"/>
              <a:t>razem</a:t>
            </a:r>
            <a:r>
              <a:rPr dirty="0"/>
              <a:t> </a:t>
            </a:r>
            <a:r>
              <a:rPr dirty="0" err="1"/>
              <a:t>wyważyć</a:t>
            </a:r>
            <a:r>
              <a:rPr dirty="0"/>
              <a:t> </a:t>
            </a:r>
            <a:r>
              <a:rPr dirty="0" err="1"/>
              <a:t>skutki</a:t>
            </a:r>
            <a:r>
              <a:rPr dirty="0"/>
              <a:t> </a:t>
            </a:r>
            <a:r>
              <a:rPr dirty="0" err="1"/>
              <a:t>decyzji</a:t>
            </a:r>
            <a:r>
              <a:rPr dirty="0"/>
              <a:t> </a:t>
            </a:r>
            <a:r>
              <a:rPr dirty="0" err="1"/>
              <a:t>rozbudowy</a:t>
            </a:r>
            <a:r>
              <a:rPr dirty="0"/>
              <a:t> </a:t>
            </a:r>
            <a:r>
              <a:rPr dirty="0" err="1"/>
              <a:t>ulic</a:t>
            </a:r>
            <a:r>
              <a:rPr dirty="0"/>
              <a:t> </a:t>
            </a:r>
            <a:r>
              <a:rPr dirty="0" err="1"/>
              <a:t>lub</a:t>
            </a:r>
            <a:r>
              <a:rPr dirty="0"/>
              <a:t> </a:t>
            </a:r>
            <a:r>
              <a:rPr dirty="0" err="1"/>
              <a:t>lokalizacji</a:t>
            </a:r>
            <a:r>
              <a:rPr dirty="0"/>
              <a:t> </a:t>
            </a:r>
            <a:r>
              <a:rPr dirty="0" err="1"/>
              <a:t>parkingów</a:t>
            </a:r>
            <a:r>
              <a:rPr dirty="0"/>
              <a:t>, aby </a:t>
            </a:r>
            <a:r>
              <a:rPr dirty="0" err="1"/>
              <a:t>miasto</a:t>
            </a:r>
            <a:r>
              <a:rPr dirty="0"/>
              <a:t> było </a:t>
            </a:r>
            <a:r>
              <a:rPr dirty="0" err="1"/>
              <a:t>przyjazne</a:t>
            </a:r>
            <a:r>
              <a:rPr dirty="0"/>
              <a:t> dla </a:t>
            </a:r>
            <a:r>
              <a:rPr dirty="0" err="1"/>
              <a:t>wszystkich</a:t>
            </a:r>
            <a:r>
              <a:rPr dirty="0"/>
              <a:t> </a:t>
            </a:r>
            <a:r>
              <a:rPr dirty="0" err="1"/>
              <a:t>użytkowników</a:t>
            </a:r>
            <a:r>
              <a:rPr dirty="0"/>
              <a:t> </a:t>
            </a:r>
            <a:r>
              <a:rPr dirty="0" err="1"/>
              <a:t>dróg</a:t>
            </a:r>
            <a:r>
              <a:rPr dirty="0"/>
              <a:t>, a </a:t>
            </a:r>
            <a:r>
              <a:rPr dirty="0" err="1"/>
              <a:t>nie</a:t>
            </a:r>
            <a:r>
              <a:rPr dirty="0"/>
              <a:t> </a:t>
            </a:r>
            <a:r>
              <a:rPr dirty="0" err="1"/>
              <a:t>tylko</a:t>
            </a:r>
            <a:r>
              <a:rPr dirty="0"/>
              <a:t> dla </a:t>
            </a:r>
            <a:r>
              <a:rPr dirty="0" err="1"/>
              <a:t>kierowców</a:t>
            </a:r>
            <a:r>
              <a:rPr dirty="0"/>
              <a:t> </a:t>
            </a:r>
            <a:r>
              <a:rPr dirty="0" err="1"/>
              <a:t>pojazdów</a:t>
            </a:r>
            <a:r>
              <a:rPr dirty="0"/>
              <a:t> </a:t>
            </a:r>
            <a:r>
              <a:rPr dirty="0" err="1"/>
              <a:t>mechanicznych</a:t>
            </a:r>
            <a:r>
              <a:rPr dirty="0"/>
              <a:t>. </a:t>
            </a:r>
            <a:r>
              <a:rPr dirty="0" err="1"/>
              <a:t>Wiele</a:t>
            </a:r>
            <a:r>
              <a:rPr dirty="0"/>
              <a:t> </a:t>
            </a:r>
            <a:r>
              <a:rPr dirty="0" err="1"/>
              <a:t>istniejących</a:t>
            </a:r>
            <a:r>
              <a:rPr dirty="0"/>
              <a:t> </a:t>
            </a:r>
            <a:r>
              <a:rPr dirty="0" err="1"/>
              <a:t>osiedli</a:t>
            </a:r>
            <a:r>
              <a:rPr dirty="0"/>
              <a:t> </a:t>
            </a:r>
            <a:r>
              <a:rPr dirty="0" err="1"/>
              <a:t>mieszkaniowych</a:t>
            </a:r>
            <a:r>
              <a:rPr dirty="0"/>
              <a:t> </a:t>
            </a:r>
            <a:r>
              <a:rPr dirty="0" err="1"/>
              <a:t>zarówno</a:t>
            </a:r>
            <a:r>
              <a:rPr dirty="0"/>
              <a:t> </a:t>
            </a:r>
            <a:r>
              <a:rPr dirty="0" err="1"/>
              <a:t>wielorodzinnych</a:t>
            </a:r>
            <a:r>
              <a:rPr dirty="0"/>
              <a:t> </a:t>
            </a:r>
            <a:r>
              <a:rPr dirty="0" err="1"/>
              <a:t>jak</a:t>
            </a:r>
            <a:r>
              <a:rPr dirty="0"/>
              <a:t> </a:t>
            </a:r>
            <a:r>
              <a:rPr dirty="0" err="1"/>
              <a:t>i</a:t>
            </a:r>
            <a:r>
              <a:rPr dirty="0"/>
              <a:t> </a:t>
            </a:r>
            <a:r>
              <a:rPr dirty="0" err="1"/>
              <a:t>jednorodzinnych</a:t>
            </a:r>
            <a:r>
              <a:rPr dirty="0"/>
              <a:t> o </a:t>
            </a:r>
            <a:r>
              <a:rPr dirty="0" err="1"/>
              <a:t>zwartej</a:t>
            </a:r>
            <a:r>
              <a:rPr dirty="0"/>
              <a:t> </a:t>
            </a:r>
            <a:r>
              <a:rPr dirty="0" err="1"/>
              <a:t>zabudowie</a:t>
            </a:r>
            <a:r>
              <a:rPr dirty="0"/>
              <a:t>, </a:t>
            </a:r>
            <a:r>
              <a:rPr dirty="0" err="1"/>
              <a:t>gdzie</a:t>
            </a:r>
            <a:r>
              <a:rPr dirty="0"/>
              <a:t> </a:t>
            </a:r>
            <a:r>
              <a:rPr dirty="0" err="1"/>
              <a:t>obecnie</a:t>
            </a:r>
            <a:r>
              <a:rPr dirty="0"/>
              <a:t> </a:t>
            </a:r>
            <a:r>
              <a:rPr dirty="0" err="1"/>
              <a:t>mieszkańcy</a:t>
            </a:r>
            <a:r>
              <a:rPr dirty="0"/>
              <a:t> </a:t>
            </a:r>
            <a:r>
              <a:rPr dirty="0" err="1"/>
              <a:t>dodatkowo</a:t>
            </a:r>
            <a:r>
              <a:rPr dirty="0"/>
              <a:t> </a:t>
            </a:r>
            <a:r>
              <a:rPr dirty="0" err="1"/>
              <a:t>wynajmują</a:t>
            </a:r>
            <a:r>
              <a:rPr dirty="0"/>
              <a:t> </a:t>
            </a:r>
            <a:r>
              <a:rPr dirty="0" err="1"/>
              <a:t>pokoje</a:t>
            </a:r>
            <a:r>
              <a:rPr dirty="0"/>
              <a:t> dla </a:t>
            </a:r>
            <a:r>
              <a:rPr dirty="0" err="1"/>
              <a:t>turystów</a:t>
            </a:r>
            <a:r>
              <a:rPr dirty="0"/>
              <a:t> (np. </a:t>
            </a:r>
            <a:r>
              <a:rPr dirty="0" err="1"/>
              <a:t>osiedle</a:t>
            </a:r>
            <a:r>
              <a:rPr dirty="0"/>
              <a:t> </a:t>
            </a:r>
            <a:r>
              <a:rPr dirty="0" err="1"/>
              <a:t>Posejdon</a:t>
            </a:r>
            <a:r>
              <a:rPr dirty="0"/>
              <a:t>), </a:t>
            </a:r>
            <a:r>
              <a:rPr dirty="0" err="1"/>
              <a:t>powstało</a:t>
            </a:r>
            <a:r>
              <a:rPr dirty="0"/>
              <a:t> w </a:t>
            </a:r>
            <a:r>
              <a:rPr dirty="0" err="1"/>
              <a:t>ubiegłym</a:t>
            </a:r>
            <a:r>
              <a:rPr dirty="0"/>
              <a:t> </a:t>
            </a:r>
            <a:r>
              <a:rPr dirty="0" err="1"/>
              <a:t>stuleciu</a:t>
            </a:r>
            <a:r>
              <a:rPr dirty="0"/>
              <a:t>. W </a:t>
            </a:r>
            <a:r>
              <a:rPr dirty="0" err="1"/>
              <a:t>okresie</a:t>
            </a:r>
            <a:r>
              <a:rPr dirty="0"/>
              <a:t> </a:t>
            </a:r>
            <a:r>
              <a:rPr dirty="0" err="1"/>
              <a:t>ich</a:t>
            </a:r>
            <a:r>
              <a:rPr dirty="0"/>
              <a:t> </a:t>
            </a:r>
            <a:r>
              <a:rPr dirty="0" err="1"/>
              <a:t>powstawania</a:t>
            </a:r>
            <a:r>
              <a:rPr dirty="0"/>
              <a:t> </a:t>
            </a:r>
            <a:r>
              <a:rPr dirty="0" err="1"/>
              <a:t>nie</a:t>
            </a:r>
            <a:r>
              <a:rPr dirty="0"/>
              <a:t> było </a:t>
            </a:r>
            <a:r>
              <a:rPr dirty="0" err="1"/>
              <a:t>świadomości</a:t>
            </a:r>
            <a:r>
              <a:rPr dirty="0"/>
              <a:t> </a:t>
            </a:r>
            <a:r>
              <a:rPr dirty="0" err="1"/>
              <a:t>zapewnienia</a:t>
            </a:r>
            <a:r>
              <a:rPr dirty="0"/>
              <a:t> </a:t>
            </a:r>
            <a:r>
              <a:rPr dirty="0" err="1"/>
              <a:t>miejsc</a:t>
            </a:r>
            <a:r>
              <a:rPr dirty="0"/>
              <a:t> </a:t>
            </a:r>
            <a:r>
              <a:rPr dirty="0" err="1"/>
              <a:t>postojowych</a:t>
            </a:r>
            <a:r>
              <a:rPr dirty="0"/>
              <a:t> dla </a:t>
            </a:r>
            <a:r>
              <a:rPr dirty="0" err="1"/>
              <a:t>właścicieli</a:t>
            </a:r>
            <a:r>
              <a:rPr dirty="0"/>
              <a:t> </a:t>
            </a:r>
            <a:r>
              <a:rPr dirty="0" err="1"/>
              <a:t>budynków</a:t>
            </a:r>
            <a:r>
              <a:rPr dirty="0"/>
              <a:t>, a </a:t>
            </a:r>
            <a:r>
              <a:rPr dirty="0" err="1"/>
              <a:t>tym</a:t>
            </a:r>
            <a:r>
              <a:rPr dirty="0"/>
              <a:t> </a:t>
            </a:r>
            <a:r>
              <a:rPr dirty="0" err="1"/>
              <a:t>bardziej</a:t>
            </a:r>
            <a:r>
              <a:rPr dirty="0"/>
              <a:t> dla </a:t>
            </a:r>
            <a:r>
              <a:rPr dirty="0" err="1"/>
              <a:t>odwiedzających</a:t>
            </a:r>
            <a:r>
              <a:rPr dirty="0"/>
              <a:t> </a:t>
            </a:r>
            <a:r>
              <a:rPr dirty="0" err="1"/>
              <a:t>ich</a:t>
            </a:r>
            <a:r>
              <a:rPr dirty="0"/>
              <a:t> </a:t>
            </a:r>
            <a:r>
              <a:rPr dirty="0" err="1"/>
              <a:t>turystów</a:t>
            </a:r>
            <a:r>
              <a:rPr dirty="0"/>
              <a:t>.</a:t>
            </a:r>
          </a:p>
          <a:p>
            <a:pPr defTabSz="457200">
              <a:spcBef>
                <a:spcPts val="1800"/>
              </a:spcBef>
              <a:defRPr sz="2500" b="0">
                <a:latin typeface="Sora Regular ExtraLight"/>
                <a:ea typeface="Sora Regular ExtraLight"/>
                <a:cs typeface="Sora Regular ExtraLight"/>
                <a:sym typeface="Sora Regular ExtraLight"/>
              </a:defRPr>
            </a:pPr>
            <a:r>
              <a:rPr dirty="0"/>
              <a:t>cd. na </a:t>
            </a:r>
            <a:r>
              <a:rPr dirty="0" err="1"/>
              <a:t>następnej</a:t>
            </a:r>
            <a:r>
              <a:rPr dirty="0"/>
              <a:t> </a:t>
            </a:r>
            <a:r>
              <a:rPr dirty="0" err="1"/>
              <a:t>stronie</a:t>
            </a:r>
            <a:endParaRPr dirty="0"/>
          </a:p>
        </p:txBody>
      </p:sp>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188" name="Ogłoszenie konsultacji"/>
          <p:cNvSpPr txBox="1">
            <a:spLocks noGrp="1"/>
          </p:cNvSpPr>
          <p:nvPr>
            <p:ph type="title"/>
          </p:nvPr>
        </p:nvSpPr>
        <p:spPr>
          <a:xfrm>
            <a:off x="942082" y="1077359"/>
            <a:ext cx="13537247" cy="1433165"/>
          </a:xfrm>
          <a:prstGeom prst="rect">
            <a:avLst/>
          </a:prstGeom>
        </p:spPr>
        <p:txBody>
          <a:bodyPr/>
          <a:lstStyle>
            <a:lvl1pPr>
              <a:defRPr sz="7500" b="0" spc="-200">
                <a:solidFill>
                  <a:srgbClr val="ED7052"/>
                </a:solidFill>
                <a:latin typeface="Sora Regular Bold"/>
                <a:ea typeface="Sora Regular Bold"/>
                <a:cs typeface="Sora Regular Bold"/>
                <a:sym typeface="Sora Regular Bold"/>
              </a:defRPr>
            </a:lvl1pPr>
          </a:lstStyle>
          <a:p>
            <a:r>
              <a:t>Ogłoszenie konsultacji</a:t>
            </a:r>
          </a:p>
        </p:txBody>
      </p:sp>
      <p:sp>
        <p:nvSpPr>
          <p:cNvPr id="189" name="4"/>
          <p:cNvSpPr txBox="1"/>
          <p:nvPr/>
        </p:nvSpPr>
        <p:spPr>
          <a:xfrm>
            <a:off x="23473085" y="12729956"/>
            <a:ext cx="342596"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4</a:t>
            </a:r>
          </a:p>
        </p:txBody>
      </p:sp>
      <p:sp>
        <p:nvSpPr>
          <p:cNvPr id="190" name="Konsultacje społeczne zostały ogłoszone 12 lipca. Na stronie www.swinoujscie.pl została uruchomiona specjalna zakładka, która kierowała mieszkańców do artykułów z informacjami na ich temat.…"/>
          <p:cNvSpPr txBox="1">
            <a:spLocks noGrp="1"/>
          </p:cNvSpPr>
          <p:nvPr>
            <p:ph type="body" idx="1"/>
          </p:nvPr>
        </p:nvSpPr>
        <p:spPr>
          <a:xfrm>
            <a:off x="1032416" y="2584139"/>
            <a:ext cx="22319168" cy="9530444"/>
          </a:xfrm>
          <a:prstGeom prst="rect">
            <a:avLst/>
          </a:prstGeom>
        </p:spPr>
        <p:txBody>
          <a:bodyPr lIns="50800" tIns="50800" rIns="50800" bIns="50800" numCol="2" spcCol="1115958"/>
          <a:lstStyle/>
          <a:p>
            <a:pPr defTabSz="2438337">
              <a:lnSpc>
                <a:spcPct val="90000"/>
              </a:lnSpc>
              <a:spcBef>
                <a:spcPts val="4500"/>
              </a:spcBef>
              <a:defRPr sz="3500" b="0">
                <a:latin typeface="Sora Regular Regular"/>
                <a:ea typeface="Sora Regular Regular"/>
                <a:cs typeface="Sora Regular Regular"/>
                <a:sym typeface="Sora Regular Regular"/>
              </a:defRPr>
            </a:pPr>
            <a:endParaRPr lang="pl-PL" dirty="0" smtClean="0"/>
          </a:p>
          <a:p>
            <a:pPr defTabSz="2438337">
              <a:lnSpc>
                <a:spcPct val="90000"/>
              </a:lnSpc>
              <a:spcBef>
                <a:spcPts val="4500"/>
              </a:spcBef>
              <a:defRPr sz="3500" b="0">
                <a:latin typeface="Sora Regular Regular"/>
                <a:ea typeface="Sora Regular Regular"/>
                <a:cs typeface="Sora Regular Regular"/>
                <a:sym typeface="Sora Regular Regular"/>
              </a:defRPr>
            </a:pPr>
            <a:r>
              <a:rPr dirty="0" err="1" smtClean="0"/>
              <a:t>Konsultacje</a:t>
            </a:r>
            <a:r>
              <a:rPr dirty="0" smtClean="0"/>
              <a:t> </a:t>
            </a:r>
            <a:r>
              <a:rPr dirty="0" err="1"/>
              <a:t>społeczne</a:t>
            </a:r>
            <a:r>
              <a:rPr dirty="0"/>
              <a:t> </a:t>
            </a:r>
            <a:r>
              <a:rPr dirty="0" err="1"/>
              <a:t>zostały</a:t>
            </a:r>
            <a:r>
              <a:rPr dirty="0"/>
              <a:t> </a:t>
            </a:r>
            <a:r>
              <a:rPr dirty="0" err="1"/>
              <a:t>ogłoszone</a:t>
            </a:r>
            <a:r>
              <a:rPr dirty="0"/>
              <a:t> 12 </a:t>
            </a:r>
            <a:r>
              <a:rPr dirty="0" err="1"/>
              <a:t>lipca</a:t>
            </a:r>
            <a:r>
              <a:rPr dirty="0"/>
              <a:t>. Na </a:t>
            </a:r>
            <a:r>
              <a:rPr dirty="0" err="1"/>
              <a:t>stronie</a:t>
            </a:r>
            <a:r>
              <a:rPr dirty="0"/>
              <a:t> </a:t>
            </a:r>
            <a:r>
              <a:rPr u="sng" dirty="0">
                <a:solidFill>
                  <a:srgbClr val="0000FF"/>
                </a:solidFill>
                <a:uFill>
                  <a:solidFill>
                    <a:srgbClr val="0000FF"/>
                  </a:solidFill>
                </a:uFill>
                <a:hlinkClick r:id="rId3"/>
              </a:rPr>
              <a:t>www.swinoujscie.pl</a:t>
            </a:r>
            <a:r>
              <a:rPr dirty="0"/>
              <a:t> </a:t>
            </a:r>
            <a:r>
              <a:rPr dirty="0" err="1"/>
              <a:t>została</a:t>
            </a:r>
            <a:r>
              <a:rPr dirty="0"/>
              <a:t> </a:t>
            </a:r>
            <a:r>
              <a:rPr dirty="0" err="1"/>
              <a:t>uruchomiona</a:t>
            </a:r>
            <a:r>
              <a:rPr dirty="0"/>
              <a:t> </a:t>
            </a:r>
            <a:r>
              <a:rPr dirty="0" err="1"/>
              <a:t>specjalna</a:t>
            </a:r>
            <a:r>
              <a:rPr dirty="0"/>
              <a:t> </a:t>
            </a:r>
            <a:r>
              <a:rPr dirty="0" err="1"/>
              <a:t>zakładka</a:t>
            </a:r>
            <a:r>
              <a:rPr dirty="0"/>
              <a:t>, </a:t>
            </a:r>
            <a:r>
              <a:rPr dirty="0" err="1"/>
              <a:t>która</a:t>
            </a:r>
            <a:r>
              <a:rPr dirty="0"/>
              <a:t> </a:t>
            </a:r>
            <a:r>
              <a:rPr dirty="0" err="1"/>
              <a:t>kierowała</a:t>
            </a:r>
            <a:r>
              <a:rPr dirty="0"/>
              <a:t> </a:t>
            </a:r>
            <a:r>
              <a:rPr dirty="0" err="1"/>
              <a:t>mieszkańców</a:t>
            </a:r>
            <a:r>
              <a:rPr dirty="0"/>
              <a:t> do </a:t>
            </a:r>
            <a:r>
              <a:rPr dirty="0" err="1"/>
              <a:t>artykułów</a:t>
            </a:r>
            <a:r>
              <a:rPr dirty="0"/>
              <a:t> z </a:t>
            </a:r>
            <a:r>
              <a:rPr dirty="0" err="1"/>
              <a:t>informacjami</a:t>
            </a:r>
            <a:r>
              <a:rPr dirty="0"/>
              <a:t> na </a:t>
            </a:r>
            <a:r>
              <a:rPr dirty="0" err="1"/>
              <a:t>ich</a:t>
            </a:r>
            <a:r>
              <a:rPr dirty="0"/>
              <a:t> temat.</a:t>
            </a:r>
          </a:p>
          <a:p>
            <a:pPr defTabSz="2438337">
              <a:lnSpc>
                <a:spcPct val="90000"/>
              </a:lnSpc>
              <a:spcBef>
                <a:spcPts val="4500"/>
              </a:spcBef>
              <a:defRPr sz="3500" b="0">
                <a:latin typeface="Sora Regular Regular"/>
                <a:ea typeface="Sora Regular Regular"/>
                <a:cs typeface="Sora Regular Regular"/>
                <a:sym typeface="Sora Regular Regular"/>
              </a:defRPr>
            </a:pPr>
            <a:r>
              <a:rPr dirty="0" err="1"/>
              <a:t>Świnoujścianie</a:t>
            </a:r>
            <a:r>
              <a:rPr dirty="0"/>
              <a:t> </a:t>
            </a:r>
            <a:r>
              <a:rPr dirty="0" err="1"/>
              <a:t>mogli</a:t>
            </a:r>
            <a:r>
              <a:rPr dirty="0"/>
              <a:t> </a:t>
            </a:r>
            <a:r>
              <a:rPr dirty="0" err="1"/>
              <a:t>wypowiedzieć</a:t>
            </a:r>
            <a:r>
              <a:rPr dirty="0"/>
              <a:t> </a:t>
            </a:r>
            <a:r>
              <a:rPr dirty="0" err="1"/>
              <a:t>się</a:t>
            </a:r>
            <a:r>
              <a:rPr dirty="0"/>
              <a:t> w </a:t>
            </a:r>
            <a:r>
              <a:rPr dirty="0" err="1"/>
              <a:t>ramach</a:t>
            </a:r>
            <a:r>
              <a:rPr dirty="0"/>
              <a:t> konsultacji na </a:t>
            </a:r>
            <a:r>
              <a:rPr dirty="0" err="1"/>
              <a:t>dwa</a:t>
            </a:r>
            <a:r>
              <a:rPr dirty="0"/>
              <a:t> </a:t>
            </a:r>
            <a:r>
              <a:rPr dirty="0" err="1"/>
              <a:t>sposoby</a:t>
            </a:r>
            <a:r>
              <a:rPr dirty="0"/>
              <a:t>: </a:t>
            </a:r>
          </a:p>
          <a:p>
            <a:pPr marL="635000" indent="-635000" defTabSz="2438337">
              <a:lnSpc>
                <a:spcPct val="90000"/>
              </a:lnSpc>
              <a:spcBef>
                <a:spcPts val="4500"/>
              </a:spcBef>
              <a:buSzPct val="123000"/>
              <a:buChar char="•"/>
              <a:defRPr sz="3500" b="0">
                <a:latin typeface="Sora Regular Regular"/>
                <a:ea typeface="Sora Regular Regular"/>
                <a:cs typeface="Sora Regular Regular"/>
                <a:sym typeface="Sora Regular Regular"/>
              </a:defRPr>
            </a:pPr>
            <a:r>
              <a:rPr dirty="0" err="1"/>
              <a:t>wysyłając</a:t>
            </a:r>
            <a:r>
              <a:rPr dirty="0"/>
              <a:t> </a:t>
            </a:r>
            <a:r>
              <a:rPr dirty="0" err="1"/>
              <a:t>wiadomość</a:t>
            </a:r>
            <a:r>
              <a:rPr dirty="0"/>
              <a:t> </a:t>
            </a:r>
            <a:r>
              <a:rPr dirty="0" err="1"/>
              <a:t>mailową</a:t>
            </a:r>
            <a:r>
              <a:rPr dirty="0"/>
              <a:t> na </a:t>
            </a:r>
            <a:r>
              <a:rPr dirty="0" err="1"/>
              <a:t>adres</a:t>
            </a:r>
            <a:r>
              <a:rPr dirty="0"/>
              <a:t> </a:t>
            </a:r>
            <a:r>
              <a:rPr u="sng" dirty="0">
                <a:solidFill>
                  <a:srgbClr val="0000FF"/>
                </a:solidFill>
                <a:uFill>
                  <a:solidFill>
                    <a:srgbClr val="0000FF"/>
                  </a:solidFill>
                </a:uFill>
                <a:hlinkClick r:id="rId4"/>
              </a:rPr>
              <a:t>konsultacje@um.swinoujscie.pl</a:t>
            </a:r>
            <a:r>
              <a:rPr dirty="0"/>
              <a:t> </a:t>
            </a:r>
          </a:p>
          <a:p>
            <a:pPr marL="635000" indent="-635000" defTabSz="2438337">
              <a:lnSpc>
                <a:spcPct val="90000"/>
              </a:lnSpc>
              <a:spcBef>
                <a:spcPts val="4500"/>
              </a:spcBef>
              <a:buSzPct val="123000"/>
              <a:buChar char="•"/>
              <a:defRPr sz="3500" b="0">
                <a:latin typeface="Sora Regular Regular"/>
                <a:ea typeface="Sora Regular Regular"/>
                <a:cs typeface="Sora Regular Regular"/>
                <a:sym typeface="Sora Regular Regular"/>
              </a:defRPr>
            </a:pPr>
            <a:r>
              <a:rPr dirty="0" err="1"/>
              <a:t>lub</a:t>
            </a:r>
            <a:r>
              <a:rPr dirty="0"/>
              <a:t> </a:t>
            </a:r>
            <a:r>
              <a:rPr dirty="0" err="1"/>
              <a:t>wrzucając</a:t>
            </a:r>
            <a:r>
              <a:rPr dirty="0"/>
              <a:t> </a:t>
            </a:r>
            <a:r>
              <a:rPr dirty="0" err="1"/>
              <a:t>swoje</a:t>
            </a:r>
            <a:r>
              <a:rPr dirty="0"/>
              <a:t> </a:t>
            </a:r>
            <a:r>
              <a:rPr dirty="0" err="1"/>
              <a:t>pomysły</a:t>
            </a:r>
            <a:r>
              <a:rPr dirty="0"/>
              <a:t> </a:t>
            </a:r>
            <a:r>
              <a:rPr dirty="0" err="1"/>
              <a:t>i</a:t>
            </a:r>
            <a:r>
              <a:rPr dirty="0"/>
              <a:t> </a:t>
            </a:r>
            <a:r>
              <a:rPr dirty="0" err="1"/>
              <a:t>opinie</a:t>
            </a:r>
            <a:r>
              <a:rPr dirty="0"/>
              <a:t> do </a:t>
            </a:r>
            <a:r>
              <a:rPr dirty="0" err="1" smtClean="0"/>
              <a:t>niebieskie</a:t>
            </a:r>
            <a:r>
              <a:rPr lang="pl-PL" dirty="0" smtClean="0"/>
              <a:t>go pudełka, które znajdowało się na parterze </a:t>
            </a:r>
            <a:r>
              <a:rPr dirty="0" smtClean="0"/>
              <a:t>w </a:t>
            </a:r>
            <a:r>
              <a:rPr dirty="0" err="1" smtClean="0"/>
              <a:t>budynku</a:t>
            </a:r>
            <a:r>
              <a:rPr dirty="0" smtClean="0"/>
              <a:t> </a:t>
            </a:r>
            <a:r>
              <a:rPr dirty="0" err="1"/>
              <a:t>Urzędu</a:t>
            </a:r>
            <a:r>
              <a:rPr dirty="0"/>
              <a:t> </a:t>
            </a:r>
            <a:r>
              <a:rPr dirty="0" err="1" smtClean="0"/>
              <a:t>Mi</a:t>
            </a:r>
            <a:r>
              <a:rPr lang="pl-PL" dirty="0" smtClean="0"/>
              <a:t>asta Świnoujście. </a:t>
            </a:r>
            <a:endParaRPr dirty="0"/>
          </a:p>
        </p:txBody>
      </p:sp>
      <p:pic>
        <p:nvPicPr>
          <p:cNvPr id="191" name="Zrzut ekranu 2021-10-14 o 14.36.59.png" descr="Zrzut ekranu 2021-10-14 o 14.36.59.png"/>
          <p:cNvPicPr>
            <a:picLocks noChangeAspect="1"/>
          </p:cNvPicPr>
          <p:nvPr/>
        </p:nvPicPr>
        <p:blipFill>
          <a:blip r:embed="rId5">
            <a:extLst/>
          </a:blip>
          <a:srcRect l="34469" t="12977" r="32710" b="9512"/>
          <a:stretch>
            <a:fillRect/>
          </a:stretch>
        </p:blipFill>
        <p:spPr>
          <a:xfrm>
            <a:off x="12963110" y="1464072"/>
            <a:ext cx="7570065" cy="10471174"/>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385" name="Publikacja artykułów…"/>
          <p:cNvSpPr txBox="1">
            <a:spLocks noGrp="1"/>
          </p:cNvSpPr>
          <p:nvPr>
            <p:ph type="title"/>
          </p:nvPr>
        </p:nvSpPr>
        <p:spPr>
          <a:xfrm>
            <a:off x="942082" y="1077359"/>
            <a:ext cx="22606614" cy="2202884"/>
          </a:xfrm>
          <a:prstGeom prst="rect">
            <a:avLst/>
          </a:prstGeom>
        </p:spPr>
        <p:txBody>
          <a:bodyPr/>
          <a:lstStyle/>
          <a:p>
            <a:pPr>
              <a:defRPr sz="7500" b="0" spc="-200">
                <a:solidFill>
                  <a:srgbClr val="ED7052"/>
                </a:solidFill>
                <a:latin typeface="Sora Regular Bold"/>
                <a:ea typeface="Sora Regular Bold"/>
                <a:cs typeface="Sora Regular Bold"/>
                <a:sym typeface="Sora Regular Bold"/>
              </a:defRPr>
            </a:pPr>
            <a:r>
              <a:t>Publikacja artykułów</a:t>
            </a:r>
            <a:endParaRPr spc="-150"/>
          </a:p>
          <a:p>
            <a:pPr>
              <a:defRPr sz="5000" b="0" spc="-100">
                <a:solidFill>
                  <a:srgbClr val="ED7052"/>
                </a:solidFill>
                <a:latin typeface="Sora Regular Bold"/>
                <a:ea typeface="Sora Regular Bold"/>
                <a:cs typeface="Sora Regular Bold"/>
                <a:sym typeface="Sora Regular Bold"/>
              </a:defRPr>
            </a:pPr>
            <a:r>
              <a:t>Przykłady</a:t>
            </a:r>
          </a:p>
        </p:txBody>
      </p:sp>
      <p:sp>
        <p:nvSpPr>
          <p:cNvPr id="386" name="40"/>
          <p:cNvSpPr txBox="1"/>
          <p:nvPr/>
        </p:nvSpPr>
        <p:spPr>
          <a:xfrm>
            <a:off x="23340979" y="12729956"/>
            <a:ext cx="606807"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40</a:t>
            </a:r>
          </a:p>
        </p:txBody>
      </p:sp>
      <p:sp>
        <p:nvSpPr>
          <p:cNvPr id="387" name="Miasto, widząc problem dynamicznie zwiększającej się liczby pojazdów, wdrożyło politykę parkingową, którą konsekwentnie realizuje od co najmniej 2005 roku.…"/>
          <p:cNvSpPr txBox="1">
            <a:spLocks noGrp="1"/>
          </p:cNvSpPr>
          <p:nvPr>
            <p:ph type="body" idx="1"/>
          </p:nvPr>
        </p:nvSpPr>
        <p:spPr>
          <a:xfrm>
            <a:off x="1032417" y="3220786"/>
            <a:ext cx="22609008" cy="8724622"/>
          </a:xfrm>
          <a:prstGeom prst="rect">
            <a:avLst/>
          </a:prstGeom>
        </p:spPr>
        <p:txBody>
          <a:bodyPr lIns="50800" tIns="50800" rIns="50800" bIns="50800" numCol="2" spcCol="1130449"/>
          <a:lstStyle/>
          <a:p>
            <a:pPr algn="just" defTabSz="457200">
              <a:spcBef>
                <a:spcPts val="1800"/>
              </a:spcBef>
              <a:defRPr sz="2500" b="0">
                <a:latin typeface="Sora Regular Bold"/>
                <a:ea typeface="Sora Regular Bold"/>
                <a:cs typeface="Sora Regular Bold"/>
                <a:sym typeface="Sora Regular Bold"/>
              </a:defRPr>
            </a:pPr>
            <a:r>
              <a:rPr dirty="0" err="1"/>
              <a:t>Miasto</a:t>
            </a:r>
            <a:r>
              <a:rPr dirty="0"/>
              <a:t>, </a:t>
            </a:r>
            <a:r>
              <a:rPr dirty="0" err="1"/>
              <a:t>widząc</a:t>
            </a:r>
            <a:r>
              <a:rPr dirty="0"/>
              <a:t> problem </a:t>
            </a:r>
            <a:r>
              <a:rPr dirty="0" err="1"/>
              <a:t>dynamicznie</a:t>
            </a:r>
            <a:r>
              <a:rPr dirty="0"/>
              <a:t> </a:t>
            </a:r>
            <a:r>
              <a:rPr dirty="0" err="1"/>
              <a:t>zwiększającej</a:t>
            </a:r>
            <a:r>
              <a:rPr dirty="0"/>
              <a:t> </a:t>
            </a:r>
            <a:r>
              <a:rPr dirty="0" err="1"/>
              <a:t>się</a:t>
            </a:r>
            <a:r>
              <a:rPr dirty="0"/>
              <a:t> </a:t>
            </a:r>
            <a:r>
              <a:rPr dirty="0" err="1"/>
              <a:t>liczby</a:t>
            </a:r>
            <a:r>
              <a:rPr dirty="0"/>
              <a:t> </a:t>
            </a:r>
            <a:r>
              <a:rPr dirty="0" err="1"/>
              <a:t>pojazdów</a:t>
            </a:r>
            <a:r>
              <a:rPr dirty="0"/>
              <a:t>, </a:t>
            </a:r>
            <a:r>
              <a:rPr dirty="0" err="1"/>
              <a:t>wdrożyło</a:t>
            </a:r>
            <a:r>
              <a:rPr dirty="0"/>
              <a:t> </a:t>
            </a:r>
            <a:r>
              <a:rPr dirty="0" err="1"/>
              <a:t>politykę</a:t>
            </a:r>
            <a:r>
              <a:rPr dirty="0"/>
              <a:t> </a:t>
            </a:r>
            <a:r>
              <a:rPr dirty="0" err="1"/>
              <a:t>parkingową</a:t>
            </a:r>
            <a:r>
              <a:rPr dirty="0"/>
              <a:t>, </a:t>
            </a:r>
            <a:r>
              <a:rPr dirty="0" err="1"/>
              <a:t>którą</a:t>
            </a:r>
            <a:r>
              <a:rPr dirty="0"/>
              <a:t> </a:t>
            </a:r>
            <a:r>
              <a:rPr dirty="0" err="1"/>
              <a:t>konsekwentnie</a:t>
            </a:r>
            <a:r>
              <a:rPr dirty="0"/>
              <a:t> </a:t>
            </a:r>
            <a:r>
              <a:rPr dirty="0" err="1"/>
              <a:t>realizuje</a:t>
            </a:r>
            <a:r>
              <a:rPr dirty="0"/>
              <a:t> od co </a:t>
            </a:r>
            <a:r>
              <a:rPr dirty="0" err="1"/>
              <a:t>najmniej</a:t>
            </a:r>
            <a:r>
              <a:rPr dirty="0"/>
              <a:t> 2005 roku.</a:t>
            </a:r>
            <a:endParaRPr dirty="0">
              <a:latin typeface="Sora Regular Regular"/>
              <a:ea typeface="Sora Regular Regular"/>
              <a:cs typeface="Sora Regular Regular"/>
              <a:sym typeface="Sora Regular Regular"/>
            </a:endParaRPr>
          </a:p>
          <a:p>
            <a:pPr algn="just" defTabSz="457200">
              <a:spcBef>
                <a:spcPts val="1800"/>
              </a:spcBef>
              <a:defRPr sz="2500" b="0">
                <a:latin typeface="Sora Regular Regular"/>
                <a:ea typeface="Sora Regular Regular"/>
                <a:cs typeface="Sora Regular Regular"/>
                <a:sym typeface="Sora Regular Regular"/>
              </a:defRPr>
            </a:pPr>
            <a:r>
              <a:rPr dirty="0" err="1"/>
              <a:t>Miasto</a:t>
            </a:r>
            <a:r>
              <a:rPr dirty="0"/>
              <a:t> </a:t>
            </a:r>
            <a:r>
              <a:rPr dirty="0" err="1"/>
              <a:t>posiada</a:t>
            </a:r>
            <a:r>
              <a:rPr dirty="0"/>
              <a:t> </a:t>
            </a:r>
            <a:r>
              <a:rPr dirty="0" err="1"/>
              <a:t>odpowiednie</a:t>
            </a:r>
            <a:r>
              <a:rPr dirty="0"/>
              <a:t> </a:t>
            </a:r>
            <a:r>
              <a:rPr dirty="0" err="1"/>
              <a:t>zapisy</a:t>
            </a:r>
            <a:r>
              <a:rPr dirty="0"/>
              <a:t> </a:t>
            </a:r>
            <a:r>
              <a:rPr dirty="0" err="1"/>
              <a:t>zobowiązujące</a:t>
            </a:r>
            <a:r>
              <a:rPr dirty="0"/>
              <a:t> </a:t>
            </a:r>
            <a:r>
              <a:rPr dirty="0" err="1"/>
              <a:t>inwestorów</a:t>
            </a:r>
            <a:r>
              <a:rPr dirty="0"/>
              <a:t> do </a:t>
            </a:r>
            <a:r>
              <a:rPr dirty="0" err="1"/>
              <a:t>budowy</a:t>
            </a:r>
            <a:r>
              <a:rPr dirty="0"/>
              <a:t> </a:t>
            </a:r>
            <a:r>
              <a:rPr dirty="0" err="1"/>
              <a:t>niezbędnej</a:t>
            </a:r>
            <a:r>
              <a:rPr dirty="0"/>
              <a:t> </a:t>
            </a:r>
            <a:r>
              <a:rPr dirty="0" err="1"/>
              <a:t>liczby</a:t>
            </a:r>
            <a:r>
              <a:rPr dirty="0"/>
              <a:t> </a:t>
            </a:r>
            <a:r>
              <a:rPr dirty="0" err="1"/>
              <a:t>miejsc</a:t>
            </a:r>
            <a:r>
              <a:rPr dirty="0"/>
              <a:t> </a:t>
            </a:r>
            <a:r>
              <a:rPr dirty="0" err="1"/>
              <a:t>postojowych</a:t>
            </a:r>
            <a:r>
              <a:rPr dirty="0"/>
              <a:t> w </a:t>
            </a:r>
            <a:r>
              <a:rPr dirty="0" err="1"/>
              <a:t>uchwalonych</a:t>
            </a:r>
            <a:r>
              <a:rPr dirty="0"/>
              <a:t> </a:t>
            </a:r>
            <a:r>
              <a:rPr dirty="0" err="1"/>
              <a:t>miejscowych</a:t>
            </a:r>
            <a:r>
              <a:rPr dirty="0"/>
              <a:t> </a:t>
            </a:r>
            <a:r>
              <a:rPr dirty="0" err="1"/>
              <a:t>planach</a:t>
            </a:r>
            <a:r>
              <a:rPr dirty="0"/>
              <a:t> </a:t>
            </a:r>
            <a:r>
              <a:rPr dirty="0" err="1"/>
              <a:t>zagospodarowania</a:t>
            </a:r>
            <a:r>
              <a:rPr dirty="0"/>
              <a:t> </a:t>
            </a:r>
            <a:r>
              <a:rPr dirty="0" err="1"/>
              <a:t>przestrzennego</a:t>
            </a:r>
            <a:r>
              <a:rPr dirty="0"/>
              <a:t> </a:t>
            </a:r>
            <a:r>
              <a:rPr dirty="0" err="1"/>
              <a:t>lub</a:t>
            </a:r>
            <a:r>
              <a:rPr dirty="0"/>
              <a:t> w </a:t>
            </a:r>
            <a:r>
              <a:rPr dirty="0" err="1"/>
              <a:t>przypadku</a:t>
            </a:r>
            <a:r>
              <a:rPr dirty="0"/>
              <a:t> </a:t>
            </a:r>
            <a:r>
              <a:rPr dirty="0" err="1"/>
              <a:t>ich</a:t>
            </a:r>
            <a:r>
              <a:rPr dirty="0"/>
              <a:t> </a:t>
            </a:r>
            <a:r>
              <a:rPr dirty="0" err="1"/>
              <a:t>braku</a:t>
            </a:r>
            <a:r>
              <a:rPr dirty="0"/>
              <a:t> w </a:t>
            </a:r>
            <a:r>
              <a:rPr dirty="0" err="1"/>
              <a:t>wydawanych</a:t>
            </a:r>
            <a:r>
              <a:rPr dirty="0"/>
              <a:t> </a:t>
            </a:r>
            <a:r>
              <a:rPr dirty="0" err="1"/>
              <a:t>decyzjach</a:t>
            </a:r>
            <a:r>
              <a:rPr dirty="0"/>
              <a:t> o </a:t>
            </a:r>
            <a:r>
              <a:rPr dirty="0" err="1"/>
              <a:t>warunkach</a:t>
            </a:r>
            <a:r>
              <a:rPr dirty="0"/>
              <a:t> </a:t>
            </a:r>
            <a:r>
              <a:rPr dirty="0" err="1"/>
              <a:t>zabudowy</a:t>
            </a:r>
            <a:r>
              <a:rPr dirty="0"/>
              <a:t>. Z </a:t>
            </a:r>
            <a:r>
              <a:rPr dirty="0" err="1"/>
              <a:t>większości</a:t>
            </a:r>
            <a:r>
              <a:rPr dirty="0"/>
              <a:t> </a:t>
            </a:r>
            <a:r>
              <a:rPr dirty="0" err="1"/>
              <a:t>planów</a:t>
            </a:r>
            <a:r>
              <a:rPr dirty="0"/>
              <a:t> </a:t>
            </a:r>
            <a:r>
              <a:rPr dirty="0" err="1"/>
              <a:t>wynika</a:t>
            </a:r>
            <a:r>
              <a:rPr dirty="0"/>
              <a:t>, że na 1 </a:t>
            </a:r>
            <a:r>
              <a:rPr dirty="0" err="1"/>
              <a:t>mieszkanie</a:t>
            </a:r>
            <a:r>
              <a:rPr dirty="0"/>
              <a:t> w </a:t>
            </a:r>
            <a:r>
              <a:rPr dirty="0" err="1"/>
              <a:t>budynkach</a:t>
            </a:r>
            <a:r>
              <a:rPr dirty="0"/>
              <a:t> </a:t>
            </a:r>
            <a:r>
              <a:rPr dirty="0" err="1"/>
              <a:t>wielorodzinnych</a:t>
            </a:r>
            <a:r>
              <a:rPr dirty="0"/>
              <a:t> </a:t>
            </a:r>
            <a:r>
              <a:rPr dirty="0" err="1"/>
              <a:t>należy</a:t>
            </a:r>
            <a:r>
              <a:rPr dirty="0"/>
              <a:t> </a:t>
            </a:r>
            <a:r>
              <a:rPr dirty="0" err="1"/>
              <a:t>zapewnić</a:t>
            </a:r>
            <a:r>
              <a:rPr dirty="0"/>
              <a:t> co </a:t>
            </a:r>
            <a:r>
              <a:rPr dirty="0" err="1"/>
              <a:t>najmniej</a:t>
            </a:r>
            <a:r>
              <a:rPr dirty="0"/>
              <a:t> 0,8 </a:t>
            </a:r>
            <a:r>
              <a:rPr dirty="0" err="1"/>
              <a:t>miejsca</a:t>
            </a:r>
            <a:r>
              <a:rPr dirty="0"/>
              <a:t> </a:t>
            </a:r>
            <a:r>
              <a:rPr dirty="0" err="1"/>
              <a:t>postojowego</a:t>
            </a:r>
            <a:r>
              <a:rPr dirty="0"/>
              <a:t>, w </a:t>
            </a:r>
            <a:r>
              <a:rPr dirty="0" err="1"/>
              <a:t>przypadku</a:t>
            </a:r>
            <a:r>
              <a:rPr dirty="0"/>
              <a:t> </a:t>
            </a:r>
            <a:r>
              <a:rPr dirty="0" err="1"/>
              <a:t>budownictwa</a:t>
            </a:r>
            <a:r>
              <a:rPr dirty="0"/>
              <a:t> </a:t>
            </a:r>
            <a:r>
              <a:rPr dirty="0" err="1"/>
              <a:t>jednorodzinnego</a:t>
            </a:r>
            <a:r>
              <a:rPr dirty="0"/>
              <a:t> 2 </a:t>
            </a:r>
            <a:r>
              <a:rPr dirty="0" err="1"/>
              <a:t>miejsca</a:t>
            </a:r>
            <a:r>
              <a:rPr dirty="0"/>
              <a:t>. </a:t>
            </a:r>
            <a:r>
              <a:rPr dirty="0" err="1"/>
              <a:t>Dzisiaj</a:t>
            </a:r>
            <a:r>
              <a:rPr dirty="0"/>
              <a:t> ten </a:t>
            </a:r>
            <a:r>
              <a:rPr dirty="0" err="1"/>
              <a:t>wymóg</a:t>
            </a:r>
            <a:r>
              <a:rPr dirty="0"/>
              <a:t> jest </a:t>
            </a:r>
            <a:r>
              <a:rPr dirty="0" err="1"/>
              <a:t>zaniżony</a:t>
            </a:r>
            <a:r>
              <a:rPr dirty="0"/>
              <a:t> co </a:t>
            </a:r>
            <a:r>
              <a:rPr dirty="0" err="1"/>
              <a:t>widać</a:t>
            </a:r>
            <a:r>
              <a:rPr dirty="0"/>
              <a:t> po </a:t>
            </a:r>
            <a:r>
              <a:rPr dirty="0" err="1"/>
              <a:t>tempie</a:t>
            </a:r>
            <a:r>
              <a:rPr dirty="0"/>
              <a:t> </a:t>
            </a:r>
            <a:r>
              <a:rPr dirty="0" err="1"/>
              <a:t>wzrostu</a:t>
            </a:r>
            <a:r>
              <a:rPr dirty="0"/>
              <a:t> </a:t>
            </a:r>
            <a:r>
              <a:rPr dirty="0" err="1"/>
              <a:t>ilości</a:t>
            </a:r>
            <a:r>
              <a:rPr dirty="0"/>
              <a:t> </a:t>
            </a:r>
            <a:r>
              <a:rPr dirty="0" err="1"/>
              <a:t>samochodów</a:t>
            </a:r>
            <a:r>
              <a:rPr dirty="0"/>
              <a:t>. W </a:t>
            </a:r>
            <a:r>
              <a:rPr dirty="0" err="1"/>
              <a:t>czasach</a:t>
            </a:r>
            <a:r>
              <a:rPr dirty="0"/>
              <a:t> </a:t>
            </a:r>
            <a:r>
              <a:rPr dirty="0" err="1"/>
              <a:t>przyjmowania</a:t>
            </a:r>
            <a:r>
              <a:rPr dirty="0"/>
              <a:t> </a:t>
            </a:r>
            <a:r>
              <a:rPr dirty="0" err="1"/>
              <a:t>powyższych</a:t>
            </a:r>
            <a:r>
              <a:rPr dirty="0"/>
              <a:t> </a:t>
            </a:r>
            <a:r>
              <a:rPr dirty="0" err="1"/>
              <a:t>planów</a:t>
            </a:r>
            <a:r>
              <a:rPr dirty="0"/>
              <a:t> </a:t>
            </a:r>
            <a:r>
              <a:rPr dirty="0" err="1"/>
              <a:t>większość</a:t>
            </a:r>
            <a:r>
              <a:rPr dirty="0"/>
              <a:t> </a:t>
            </a:r>
            <a:r>
              <a:rPr dirty="0" err="1"/>
              <a:t>mieszkańców</a:t>
            </a:r>
            <a:r>
              <a:rPr dirty="0"/>
              <a:t> </a:t>
            </a:r>
            <a:r>
              <a:rPr dirty="0" err="1"/>
              <a:t>uważała</a:t>
            </a:r>
            <a:r>
              <a:rPr dirty="0"/>
              <a:t>, że </a:t>
            </a:r>
            <a:r>
              <a:rPr dirty="0" err="1"/>
              <a:t>wskaźnik</a:t>
            </a:r>
            <a:r>
              <a:rPr dirty="0"/>
              <a:t> </a:t>
            </a:r>
            <a:r>
              <a:rPr dirty="0" err="1"/>
              <a:t>był</a:t>
            </a:r>
            <a:r>
              <a:rPr dirty="0"/>
              <a:t> </a:t>
            </a:r>
            <a:r>
              <a:rPr dirty="0" err="1"/>
              <a:t>zawyżony</a:t>
            </a:r>
            <a:r>
              <a:rPr dirty="0"/>
              <a:t>.  </a:t>
            </a:r>
          </a:p>
          <a:p>
            <a:pPr algn="just" defTabSz="457200">
              <a:spcBef>
                <a:spcPts val="1800"/>
              </a:spcBef>
              <a:defRPr sz="2500" b="0">
                <a:latin typeface="Sora Regular Regular"/>
                <a:ea typeface="Sora Regular Regular"/>
                <a:cs typeface="Sora Regular Regular"/>
                <a:sym typeface="Sora Regular Regular"/>
              </a:defRPr>
            </a:pPr>
            <a:r>
              <a:rPr dirty="0"/>
              <a:t>O </a:t>
            </a:r>
            <a:r>
              <a:rPr dirty="0" err="1"/>
              <a:t>obowiązku</a:t>
            </a:r>
            <a:r>
              <a:rPr dirty="0"/>
              <a:t> </a:t>
            </a:r>
            <a:r>
              <a:rPr dirty="0" err="1"/>
              <a:t>budowy</a:t>
            </a:r>
            <a:r>
              <a:rPr dirty="0"/>
              <a:t> </a:t>
            </a:r>
            <a:r>
              <a:rPr dirty="0" err="1"/>
              <a:t>miejsc</a:t>
            </a:r>
            <a:r>
              <a:rPr dirty="0"/>
              <a:t> </a:t>
            </a:r>
            <a:r>
              <a:rPr dirty="0" err="1"/>
              <a:t>parkingowych</a:t>
            </a:r>
            <a:r>
              <a:rPr dirty="0"/>
              <a:t> </a:t>
            </a:r>
            <a:r>
              <a:rPr dirty="0" err="1"/>
              <a:t>mówią</a:t>
            </a:r>
            <a:r>
              <a:rPr dirty="0"/>
              <a:t> </a:t>
            </a:r>
            <a:r>
              <a:rPr dirty="0" err="1"/>
              <a:t>też</a:t>
            </a:r>
            <a:r>
              <a:rPr dirty="0"/>
              <a:t> </a:t>
            </a:r>
            <a:r>
              <a:rPr dirty="0" err="1"/>
              <a:t>przepisy</a:t>
            </a:r>
            <a:r>
              <a:rPr dirty="0"/>
              <a:t> </a:t>
            </a:r>
            <a:r>
              <a:rPr dirty="0" err="1"/>
              <a:t>prawa</a:t>
            </a:r>
            <a:r>
              <a:rPr dirty="0"/>
              <a:t> </a:t>
            </a:r>
            <a:r>
              <a:rPr dirty="0" err="1"/>
              <a:t>budowlanego</a:t>
            </a:r>
            <a:r>
              <a:rPr dirty="0"/>
              <a:t>, </a:t>
            </a:r>
            <a:r>
              <a:rPr dirty="0" err="1"/>
              <a:t>tj</a:t>
            </a:r>
            <a:r>
              <a:rPr dirty="0"/>
              <a:t>. § 18. </a:t>
            </a:r>
            <a:r>
              <a:rPr dirty="0" err="1"/>
              <a:t>stanowi</a:t>
            </a:r>
            <a:r>
              <a:rPr dirty="0"/>
              <a:t> </a:t>
            </a:r>
            <a:r>
              <a:rPr dirty="0" err="1"/>
              <a:t>wprost</a:t>
            </a:r>
            <a:r>
              <a:rPr dirty="0"/>
              <a:t>:</a:t>
            </a:r>
          </a:p>
          <a:p>
            <a:pPr algn="just" defTabSz="457200">
              <a:spcBef>
                <a:spcPts val="1800"/>
              </a:spcBef>
              <a:defRPr sz="2500" b="0">
                <a:latin typeface="Sora Regular Regular"/>
                <a:ea typeface="Sora Regular Regular"/>
                <a:cs typeface="Sora Regular Regular"/>
                <a:sym typeface="Sora Regular Regular"/>
              </a:defRPr>
            </a:pPr>
            <a:r>
              <a:rPr dirty="0"/>
              <a:t>„1. </a:t>
            </a:r>
            <a:r>
              <a:rPr dirty="0" err="1"/>
              <a:t>Zagospodarowując</a:t>
            </a:r>
            <a:r>
              <a:rPr dirty="0"/>
              <a:t> </a:t>
            </a:r>
            <a:r>
              <a:rPr dirty="0" err="1"/>
              <a:t>działkę</a:t>
            </a:r>
            <a:r>
              <a:rPr dirty="0"/>
              <a:t> </a:t>
            </a:r>
            <a:r>
              <a:rPr dirty="0" err="1"/>
              <a:t>budowlaną</a:t>
            </a:r>
            <a:r>
              <a:rPr dirty="0"/>
              <a:t>, </a:t>
            </a:r>
            <a:r>
              <a:rPr dirty="0" err="1"/>
              <a:t>należy</a:t>
            </a:r>
            <a:r>
              <a:rPr dirty="0"/>
              <a:t> </a:t>
            </a:r>
            <a:r>
              <a:rPr dirty="0" err="1"/>
              <a:t>urządzić</a:t>
            </a:r>
            <a:r>
              <a:rPr dirty="0"/>
              <a:t>, </a:t>
            </a:r>
            <a:r>
              <a:rPr dirty="0" err="1"/>
              <a:t>stosownie</a:t>
            </a:r>
            <a:r>
              <a:rPr dirty="0"/>
              <a:t> do </a:t>
            </a:r>
            <a:r>
              <a:rPr dirty="0" err="1"/>
              <a:t>jej</a:t>
            </a:r>
            <a:r>
              <a:rPr dirty="0"/>
              <a:t> </a:t>
            </a:r>
            <a:r>
              <a:rPr dirty="0" err="1"/>
              <a:t>przeznaczenia</a:t>
            </a:r>
            <a:r>
              <a:rPr dirty="0"/>
              <a:t> </a:t>
            </a:r>
            <a:r>
              <a:rPr dirty="0" err="1" smtClean="0"/>
              <a:t>i</a:t>
            </a:r>
            <a:r>
              <a:rPr dirty="0" smtClean="0"/>
              <a:t> </a:t>
            </a:r>
            <a:r>
              <a:rPr dirty="0" err="1"/>
              <a:t>sposobu</a:t>
            </a:r>
            <a:r>
              <a:rPr dirty="0"/>
              <a:t> </a:t>
            </a:r>
            <a:r>
              <a:rPr dirty="0" err="1"/>
              <a:t>zabudowy</a:t>
            </a:r>
            <a:r>
              <a:rPr dirty="0"/>
              <a:t>, </a:t>
            </a:r>
            <a:r>
              <a:rPr dirty="0" err="1"/>
              <a:t>stanowiska</a:t>
            </a:r>
            <a:r>
              <a:rPr dirty="0"/>
              <a:t> </a:t>
            </a:r>
            <a:r>
              <a:rPr dirty="0" err="1"/>
              <a:t>postojowe</a:t>
            </a:r>
            <a:r>
              <a:rPr dirty="0"/>
              <a:t> dla </a:t>
            </a:r>
            <a:r>
              <a:rPr dirty="0" err="1"/>
              <a:t>samochodów</a:t>
            </a:r>
            <a:r>
              <a:rPr dirty="0"/>
              <a:t> </a:t>
            </a:r>
            <a:r>
              <a:rPr dirty="0" err="1"/>
              <a:t>użytkowników</a:t>
            </a:r>
            <a:r>
              <a:rPr dirty="0"/>
              <a:t> </a:t>
            </a:r>
            <a:r>
              <a:rPr dirty="0" err="1" smtClean="0"/>
              <a:t>stałych</a:t>
            </a:r>
            <a:r>
              <a:rPr lang="pl-PL" dirty="0" smtClean="0"/>
              <a:t> </a:t>
            </a:r>
            <a:r>
              <a:rPr dirty="0" err="1" smtClean="0"/>
              <a:t>i</a:t>
            </a:r>
            <a:r>
              <a:rPr dirty="0" smtClean="0"/>
              <a:t> </a:t>
            </a:r>
            <a:r>
              <a:rPr dirty="0" err="1"/>
              <a:t>przebywających</a:t>
            </a:r>
            <a:r>
              <a:rPr dirty="0"/>
              <a:t> </a:t>
            </a:r>
            <a:r>
              <a:rPr dirty="0" err="1"/>
              <a:t>okresowo</a:t>
            </a:r>
            <a:r>
              <a:rPr dirty="0"/>
              <a:t>, w </a:t>
            </a:r>
            <a:r>
              <a:rPr dirty="0" err="1"/>
              <a:t>tym</a:t>
            </a:r>
            <a:r>
              <a:rPr dirty="0"/>
              <a:t> </a:t>
            </a:r>
            <a:r>
              <a:rPr dirty="0" err="1"/>
              <a:t>również</a:t>
            </a:r>
            <a:r>
              <a:rPr dirty="0"/>
              <a:t> </a:t>
            </a:r>
            <a:r>
              <a:rPr dirty="0" err="1"/>
              <a:t>stanowiska</a:t>
            </a:r>
            <a:r>
              <a:rPr dirty="0"/>
              <a:t> </a:t>
            </a:r>
            <a:r>
              <a:rPr dirty="0" err="1"/>
              <a:t>postojowe</a:t>
            </a:r>
            <a:r>
              <a:rPr dirty="0"/>
              <a:t> dla </a:t>
            </a:r>
            <a:r>
              <a:rPr dirty="0" err="1"/>
              <a:t>samochodów</a:t>
            </a:r>
            <a:r>
              <a:rPr dirty="0"/>
              <a:t>, z </a:t>
            </a:r>
            <a:r>
              <a:rPr dirty="0" err="1"/>
              <a:t>których</a:t>
            </a:r>
            <a:r>
              <a:rPr dirty="0"/>
              <a:t> </a:t>
            </a:r>
            <a:r>
              <a:rPr dirty="0" err="1"/>
              <a:t>korzystają</a:t>
            </a:r>
            <a:r>
              <a:rPr dirty="0"/>
              <a:t> </a:t>
            </a:r>
            <a:r>
              <a:rPr dirty="0" err="1"/>
              <a:t>osoby</a:t>
            </a:r>
            <a:r>
              <a:rPr dirty="0"/>
              <a:t> </a:t>
            </a:r>
            <a:r>
              <a:rPr dirty="0" err="1"/>
              <a:t>niepełnosprawne</a:t>
            </a:r>
            <a:r>
              <a:rPr dirty="0"/>
              <a:t>.</a:t>
            </a:r>
          </a:p>
          <a:p>
            <a:pPr algn="just" defTabSz="457200">
              <a:spcBef>
                <a:spcPts val="1800"/>
              </a:spcBef>
              <a:defRPr sz="2500" b="0">
                <a:latin typeface="Sora Regular Regular"/>
                <a:ea typeface="Sora Regular Regular"/>
                <a:cs typeface="Sora Regular Regular"/>
                <a:sym typeface="Sora Regular Regular"/>
              </a:defRPr>
            </a:pPr>
            <a:r>
              <a:rPr dirty="0"/>
              <a:t>2. </a:t>
            </a:r>
            <a:r>
              <a:rPr dirty="0" err="1"/>
              <a:t>Liczbę</a:t>
            </a:r>
            <a:r>
              <a:rPr dirty="0"/>
              <a:t> </a:t>
            </a:r>
            <a:r>
              <a:rPr dirty="0" err="1"/>
              <a:t>stanowisk</a:t>
            </a:r>
            <a:r>
              <a:rPr dirty="0"/>
              <a:t> </a:t>
            </a:r>
            <a:r>
              <a:rPr dirty="0" err="1"/>
              <a:t>postojowych</a:t>
            </a:r>
            <a:r>
              <a:rPr dirty="0"/>
              <a:t> </a:t>
            </a:r>
            <a:r>
              <a:rPr dirty="0" err="1"/>
              <a:t>i</a:t>
            </a:r>
            <a:r>
              <a:rPr dirty="0"/>
              <a:t> </a:t>
            </a:r>
            <a:r>
              <a:rPr dirty="0" err="1"/>
              <a:t>sposób</a:t>
            </a:r>
            <a:r>
              <a:rPr dirty="0"/>
              <a:t> </a:t>
            </a:r>
            <a:r>
              <a:rPr dirty="0" err="1"/>
              <a:t>urządzenia</a:t>
            </a:r>
            <a:r>
              <a:rPr dirty="0"/>
              <a:t> </a:t>
            </a:r>
            <a:r>
              <a:rPr dirty="0" err="1"/>
              <a:t>parkingów</a:t>
            </a:r>
            <a:r>
              <a:rPr dirty="0"/>
              <a:t> </a:t>
            </a:r>
            <a:r>
              <a:rPr dirty="0" err="1"/>
              <a:t>należy</a:t>
            </a:r>
            <a:r>
              <a:rPr dirty="0"/>
              <a:t> </a:t>
            </a:r>
            <a:r>
              <a:rPr dirty="0" err="1"/>
              <a:t>dostosować</a:t>
            </a:r>
            <a:r>
              <a:rPr dirty="0"/>
              <a:t> do </a:t>
            </a:r>
            <a:r>
              <a:rPr dirty="0" err="1"/>
              <a:t>wymagań</a:t>
            </a:r>
            <a:r>
              <a:rPr dirty="0"/>
              <a:t> </a:t>
            </a:r>
            <a:r>
              <a:rPr dirty="0" err="1"/>
              <a:t>ustalonych</a:t>
            </a:r>
            <a:r>
              <a:rPr dirty="0"/>
              <a:t> w </a:t>
            </a:r>
            <a:r>
              <a:rPr dirty="0" err="1"/>
              <a:t>miejscowym</a:t>
            </a:r>
            <a:r>
              <a:rPr dirty="0"/>
              <a:t> </a:t>
            </a:r>
            <a:r>
              <a:rPr dirty="0" err="1"/>
              <a:t>planie</a:t>
            </a:r>
            <a:r>
              <a:rPr dirty="0"/>
              <a:t> </a:t>
            </a:r>
            <a:r>
              <a:rPr dirty="0" err="1"/>
              <a:t>zagospodarowania</a:t>
            </a:r>
            <a:r>
              <a:rPr dirty="0"/>
              <a:t> </a:t>
            </a:r>
            <a:r>
              <a:rPr dirty="0" err="1"/>
              <a:t>przestrzennego</a:t>
            </a:r>
            <a:r>
              <a:rPr dirty="0"/>
              <a:t> </a:t>
            </a:r>
            <a:r>
              <a:rPr dirty="0" err="1"/>
              <a:t>albo</a:t>
            </a:r>
            <a:r>
              <a:rPr dirty="0"/>
              <a:t> w </a:t>
            </a:r>
            <a:r>
              <a:rPr dirty="0" err="1"/>
              <a:t>decyzji</a:t>
            </a:r>
            <a:r>
              <a:rPr dirty="0"/>
              <a:t> o </a:t>
            </a:r>
            <a:r>
              <a:rPr dirty="0" err="1"/>
              <a:t>warunkach</a:t>
            </a:r>
            <a:r>
              <a:rPr dirty="0"/>
              <a:t> </a:t>
            </a:r>
            <a:r>
              <a:rPr dirty="0" err="1"/>
              <a:t>zabudowy</a:t>
            </a:r>
            <a:r>
              <a:rPr dirty="0"/>
              <a:t> </a:t>
            </a:r>
            <a:r>
              <a:rPr dirty="0" err="1"/>
              <a:t>i</a:t>
            </a:r>
            <a:r>
              <a:rPr dirty="0"/>
              <a:t> </a:t>
            </a:r>
            <a:r>
              <a:rPr dirty="0" err="1"/>
              <a:t>zagospodarowania</a:t>
            </a:r>
            <a:r>
              <a:rPr dirty="0"/>
              <a:t> </a:t>
            </a:r>
            <a:r>
              <a:rPr dirty="0" err="1"/>
              <a:t>terenu</a:t>
            </a:r>
            <a:r>
              <a:rPr dirty="0"/>
              <a:t>, z </a:t>
            </a:r>
            <a:r>
              <a:rPr dirty="0" err="1"/>
              <a:t>uwzględnieniem</a:t>
            </a:r>
            <a:r>
              <a:rPr dirty="0"/>
              <a:t> </a:t>
            </a:r>
            <a:r>
              <a:rPr dirty="0" err="1"/>
              <a:t>potrzebnej</a:t>
            </a:r>
            <a:r>
              <a:rPr dirty="0"/>
              <a:t> </a:t>
            </a:r>
            <a:r>
              <a:rPr dirty="0" err="1"/>
              <a:t>liczby</a:t>
            </a:r>
            <a:r>
              <a:rPr dirty="0"/>
              <a:t> </a:t>
            </a:r>
            <a:r>
              <a:rPr dirty="0" err="1"/>
              <a:t>stanowisk</a:t>
            </a:r>
            <a:r>
              <a:rPr dirty="0"/>
              <a:t>, z </a:t>
            </a:r>
            <a:r>
              <a:rPr dirty="0" err="1"/>
              <a:t>których</a:t>
            </a:r>
            <a:r>
              <a:rPr dirty="0"/>
              <a:t> </a:t>
            </a:r>
            <a:r>
              <a:rPr dirty="0" err="1"/>
              <a:t>korzystają</a:t>
            </a:r>
            <a:r>
              <a:rPr dirty="0"/>
              <a:t> </a:t>
            </a:r>
            <a:r>
              <a:rPr dirty="0" err="1"/>
              <a:t>osoby</a:t>
            </a:r>
            <a:r>
              <a:rPr dirty="0"/>
              <a:t> </a:t>
            </a:r>
            <a:r>
              <a:rPr dirty="0" err="1"/>
              <a:t>niepełnosprawne</a:t>
            </a:r>
            <a:r>
              <a:rPr dirty="0"/>
              <a:t>.”</a:t>
            </a:r>
          </a:p>
          <a:p>
            <a:pPr algn="just" defTabSz="457200">
              <a:spcBef>
                <a:spcPts val="1800"/>
              </a:spcBef>
              <a:defRPr sz="2500" b="0">
                <a:latin typeface="Sora Regular Regular"/>
                <a:ea typeface="Sora Regular Regular"/>
                <a:cs typeface="Sora Regular Regular"/>
                <a:sym typeface="Sora Regular Regular"/>
              </a:defRPr>
            </a:pPr>
            <a:r>
              <a:rPr dirty="0" err="1"/>
              <a:t>Parkingi</a:t>
            </a:r>
            <a:r>
              <a:rPr dirty="0"/>
              <a:t> </a:t>
            </a:r>
            <a:r>
              <a:rPr dirty="0" err="1"/>
              <a:t>zobowiązani</a:t>
            </a:r>
            <a:r>
              <a:rPr dirty="0"/>
              <a:t> </a:t>
            </a:r>
            <a:r>
              <a:rPr dirty="0" err="1"/>
              <a:t>są</a:t>
            </a:r>
            <a:r>
              <a:rPr dirty="0"/>
              <a:t> </a:t>
            </a:r>
            <a:r>
              <a:rPr dirty="0" err="1"/>
              <a:t>budować</a:t>
            </a:r>
            <a:r>
              <a:rPr dirty="0"/>
              <a:t> </a:t>
            </a:r>
            <a:r>
              <a:rPr dirty="0" err="1"/>
              <a:t>wszyscy</a:t>
            </a:r>
            <a:r>
              <a:rPr dirty="0"/>
              <a:t>, </a:t>
            </a:r>
            <a:r>
              <a:rPr dirty="0" err="1"/>
              <a:t>którzy</a:t>
            </a:r>
            <a:r>
              <a:rPr dirty="0"/>
              <a:t> </a:t>
            </a:r>
            <a:r>
              <a:rPr dirty="0" err="1"/>
              <a:t>tworzą</a:t>
            </a:r>
            <a:r>
              <a:rPr dirty="0"/>
              <a:t> </a:t>
            </a:r>
            <a:r>
              <a:rPr dirty="0" err="1"/>
              <a:t>zapotrzebowanie</a:t>
            </a:r>
            <a:r>
              <a:rPr dirty="0"/>
              <a:t> na </a:t>
            </a:r>
            <a:r>
              <a:rPr dirty="0" err="1"/>
              <a:t>nie</a:t>
            </a:r>
            <a:r>
              <a:rPr dirty="0"/>
              <a:t>, </a:t>
            </a:r>
            <a:r>
              <a:rPr dirty="0" err="1"/>
              <a:t>czyli</a:t>
            </a:r>
            <a:r>
              <a:rPr dirty="0"/>
              <a:t> </a:t>
            </a:r>
            <a:r>
              <a:rPr dirty="0" err="1"/>
              <a:t>deweloperzy</a:t>
            </a:r>
            <a:r>
              <a:rPr dirty="0"/>
              <a:t> </a:t>
            </a:r>
            <a:r>
              <a:rPr dirty="0" err="1"/>
              <a:t>realizujący</a:t>
            </a:r>
            <a:r>
              <a:rPr dirty="0"/>
              <a:t> </a:t>
            </a:r>
            <a:r>
              <a:rPr dirty="0" err="1"/>
              <a:t>budynki</a:t>
            </a:r>
            <a:r>
              <a:rPr dirty="0"/>
              <a:t> </a:t>
            </a:r>
            <a:r>
              <a:rPr dirty="0" err="1"/>
              <a:t>mieszkaniowe</a:t>
            </a:r>
            <a:r>
              <a:rPr dirty="0"/>
              <a:t>, </a:t>
            </a:r>
            <a:r>
              <a:rPr dirty="0" err="1"/>
              <a:t>inwestorzy</a:t>
            </a:r>
            <a:r>
              <a:rPr dirty="0"/>
              <a:t> </a:t>
            </a:r>
            <a:r>
              <a:rPr dirty="0" err="1"/>
              <a:t>obiektów</a:t>
            </a:r>
            <a:r>
              <a:rPr dirty="0"/>
              <a:t> </a:t>
            </a:r>
            <a:r>
              <a:rPr dirty="0" err="1"/>
              <a:t>hotelowych</a:t>
            </a:r>
            <a:r>
              <a:rPr dirty="0"/>
              <a:t>, </a:t>
            </a:r>
            <a:r>
              <a:rPr dirty="0" err="1"/>
              <a:t>handlowych</a:t>
            </a:r>
            <a:r>
              <a:rPr dirty="0"/>
              <a:t>, </a:t>
            </a:r>
            <a:r>
              <a:rPr dirty="0" err="1"/>
              <a:t>usługowych</a:t>
            </a:r>
            <a:r>
              <a:rPr dirty="0"/>
              <a:t> </a:t>
            </a:r>
            <a:r>
              <a:rPr dirty="0" err="1"/>
              <a:t>itp</a:t>
            </a:r>
            <a:r>
              <a:rPr dirty="0"/>
              <a:t>. </a:t>
            </a:r>
            <a:r>
              <a:rPr dirty="0" err="1"/>
              <a:t>Dotyczy</a:t>
            </a:r>
            <a:r>
              <a:rPr dirty="0"/>
              <a:t> to </a:t>
            </a:r>
            <a:r>
              <a:rPr dirty="0" err="1"/>
              <a:t>również</a:t>
            </a:r>
            <a:r>
              <a:rPr dirty="0"/>
              <a:t> </a:t>
            </a:r>
            <a:r>
              <a:rPr dirty="0" err="1"/>
              <a:t>wspólnot</a:t>
            </a:r>
            <a:r>
              <a:rPr dirty="0"/>
              <a:t> </a:t>
            </a:r>
            <a:r>
              <a:rPr dirty="0" err="1"/>
              <a:t>mieszkaniowych</a:t>
            </a:r>
            <a:r>
              <a:rPr dirty="0"/>
              <a:t> </a:t>
            </a:r>
            <a:r>
              <a:rPr dirty="0" err="1"/>
              <a:t>czy</a:t>
            </a:r>
            <a:r>
              <a:rPr dirty="0"/>
              <a:t> </a:t>
            </a:r>
            <a:r>
              <a:rPr dirty="0" err="1"/>
              <a:t>spółdzielni</a:t>
            </a:r>
            <a:r>
              <a:rPr dirty="0"/>
              <a:t>. W </a:t>
            </a:r>
            <a:r>
              <a:rPr dirty="0" err="1"/>
              <a:t>tym</a:t>
            </a:r>
            <a:r>
              <a:rPr dirty="0"/>
              <a:t> </a:t>
            </a:r>
            <a:r>
              <a:rPr dirty="0" err="1"/>
              <a:t>miejscu</a:t>
            </a:r>
            <a:r>
              <a:rPr dirty="0"/>
              <a:t> </a:t>
            </a:r>
            <a:r>
              <a:rPr dirty="0" err="1"/>
              <a:t>należy</a:t>
            </a:r>
            <a:r>
              <a:rPr dirty="0"/>
              <a:t> </a:t>
            </a:r>
            <a:r>
              <a:rPr dirty="0" err="1"/>
              <a:t>zaznaczyć</a:t>
            </a:r>
            <a:r>
              <a:rPr dirty="0"/>
              <a:t>, że </a:t>
            </a:r>
            <a:r>
              <a:rPr dirty="0" err="1"/>
              <a:t>budowa</a:t>
            </a:r>
            <a:r>
              <a:rPr dirty="0"/>
              <a:t> </a:t>
            </a:r>
            <a:r>
              <a:rPr dirty="0" err="1"/>
              <a:t>parkingów</a:t>
            </a:r>
            <a:r>
              <a:rPr dirty="0"/>
              <a:t> </a:t>
            </a:r>
            <a:r>
              <a:rPr dirty="0" err="1"/>
              <a:t>nie</a:t>
            </a:r>
            <a:r>
              <a:rPr dirty="0"/>
              <a:t> jest </a:t>
            </a:r>
            <a:r>
              <a:rPr dirty="0" err="1"/>
              <a:t>zadaniem</a:t>
            </a:r>
            <a:r>
              <a:rPr dirty="0"/>
              <a:t> </a:t>
            </a:r>
            <a:r>
              <a:rPr dirty="0" err="1"/>
              <a:t>własnym</a:t>
            </a:r>
            <a:r>
              <a:rPr dirty="0"/>
              <a:t> </a:t>
            </a:r>
            <a:r>
              <a:rPr dirty="0" err="1"/>
              <a:t>gminy</a:t>
            </a:r>
            <a:r>
              <a:rPr dirty="0"/>
              <a:t>, co </a:t>
            </a:r>
            <a:r>
              <a:rPr dirty="0" err="1"/>
              <a:t>wynika</a:t>
            </a:r>
            <a:r>
              <a:rPr dirty="0"/>
              <a:t> z </a:t>
            </a:r>
            <a:r>
              <a:rPr dirty="0" err="1"/>
              <a:t>ustawy</a:t>
            </a:r>
            <a:r>
              <a:rPr dirty="0"/>
              <a:t> o </a:t>
            </a:r>
            <a:r>
              <a:rPr dirty="0" err="1"/>
              <a:t>samorządzie</a:t>
            </a:r>
            <a:r>
              <a:rPr dirty="0"/>
              <a:t> </a:t>
            </a:r>
            <a:r>
              <a:rPr dirty="0" err="1"/>
              <a:t>gminnym</a:t>
            </a:r>
            <a:r>
              <a:rPr dirty="0"/>
              <a:t>.</a:t>
            </a:r>
          </a:p>
          <a:p>
            <a:pPr algn="just" defTabSz="457200">
              <a:spcBef>
                <a:spcPts val="1800"/>
              </a:spcBef>
              <a:defRPr sz="2500" b="0">
                <a:latin typeface="Sora Regular Bold"/>
                <a:ea typeface="Sora Regular Bold"/>
                <a:cs typeface="Sora Regular Bold"/>
                <a:sym typeface="Sora Regular Bold"/>
              </a:defRPr>
            </a:pPr>
            <a:r>
              <a:rPr dirty="0"/>
              <a:t>W </a:t>
            </a:r>
            <a:r>
              <a:rPr dirty="0" err="1"/>
              <a:t>związku</a:t>
            </a:r>
            <a:r>
              <a:rPr dirty="0"/>
              <a:t> z </a:t>
            </a:r>
            <a:r>
              <a:rPr dirty="0" err="1"/>
              <a:t>powyższym</a:t>
            </a:r>
            <a:r>
              <a:rPr dirty="0"/>
              <a:t>, w </a:t>
            </a:r>
            <a:r>
              <a:rPr dirty="0" err="1"/>
              <a:t>ramach</a:t>
            </a:r>
            <a:r>
              <a:rPr dirty="0"/>
              <a:t> </a:t>
            </a:r>
            <a:r>
              <a:rPr dirty="0" err="1"/>
              <a:t>inwestycji</a:t>
            </a:r>
            <a:r>
              <a:rPr dirty="0"/>
              <a:t> </a:t>
            </a:r>
            <a:r>
              <a:rPr dirty="0" err="1"/>
              <a:t>prywatnych</a:t>
            </a:r>
            <a:r>
              <a:rPr dirty="0"/>
              <a:t>, </a:t>
            </a:r>
            <a:r>
              <a:rPr dirty="0" err="1"/>
              <a:t>tylko</a:t>
            </a:r>
            <a:r>
              <a:rPr dirty="0"/>
              <a:t> od 2016 roku </a:t>
            </a:r>
            <a:r>
              <a:rPr dirty="0" err="1"/>
              <a:t>powstało</a:t>
            </a:r>
            <a:r>
              <a:rPr dirty="0"/>
              <a:t> ok. 1,2 </a:t>
            </a:r>
            <a:r>
              <a:rPr dirty="0" err="1"/>
              <a:t>tys</a:t>
            </a:r>
            <a:r>
              <a:rPr dirty="0"/>
              <a:t>. </a:t>
            </a:r>
            <a:r>
              <a:rPr dirty="0" err="1"/>
              <a:t>miejsc</a:t>
            </a:r>
            <a:r>
              <a:rPr dirty="0"/>
              <a:t> </a:t>
            </a:r>
            <a:r>
              <a:rPr dirty="0" err="1"/>
              <a:t>parkingowych</a:t>
            </a:r>
            <a:r>
              <a:rPr dirty="0"/>
              <a:t>.</a:t>
            </a:r>
            <a:endParaRPr dirty="0">
              <a:latin typeface="Sora Regular Regular"/>
              <a:ea typeface="Sora Regular Regular"/>
              <a:cs typeface="Sora Regular Regular"/>
              <a:sym typeface="Sora Regular Regular"/>
            </a:endParaRPr>
          </a:p>
          <a:p>
            <a:pPr algn="just" defTabSz="457200">
              <a:spcBef>
                <a:spcPts val="1800"/>
              </a:spcBef>
              <a:defRPr sz="2500" b="0">
                <a:latin typeface="Sora Regular ExtraLight"/>
                <a:ea typeface="Sora Regular ExtraLight"/>
                <a:cs typeface="Sora Regular ExtraLight"/>
                <a:sym typeface="Sora Regular ExtraLight"/>
              </a:defRPr>
            </a:pPr>
            <a:r>
              <a:rPr dirty="0"/>
              <a:t>cd. na </a:t>
            </a:r>
            <a:r>
              <a:rPr dirty="0" err="1"/>
              <a:t>następnej</a:t>
            </a:r>
            <a:r>
              <a:rPr dirty="0"/>
              <a:t> </a:t>
            </a:r>
            <a:r>
              <a:rPr dirty="0" err="1"/>
              <a:t>stronie</a:t>
            </a:r>
            <a:endParaRPr dirty="0"/>
          </a:p>
        </p:txBody>
      </p:sp>
    </p:spTree>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390" name="Publikacja artykułów…"/>
          <p:cNvSpPr txBox="1">
            <a:spLocks noGrp="1"/>
          </p:cNvSpPr>
          <p:nvPr>
            <p:ph type="title"/>
          </p:nvPr>
        </p:nvSpPr>
        <p:spPr>
          <a:xfrm>
            <a:off x="942082" y="1077359"/>
            <a:ext cx="22606614" cy="2202884"/>
          </a:xfrm>
          <a:prstGeom prst="rect">
            <a:avLst/>
          </a:prstGeom>
        </p:spPr>
        <p:txBody>
          <a:bodyPr/>
          <a:lstStyle/>
          <a:p>
            <a:pPr>
              <a:defRPr sz="7500" b="0" spc="-200">
                <a:solidFill>
                  <a:srgbClr val="ED7052"/>
                </a:solidFill>
                <a:latin typeface="Sora Regular Bold"/>
                <a:ea typeface="Sora Regular Bold"/>
                <a:cs typeface="Sora Regular Bold"/>
                <a:sym typeface="Sora Regular Bold"/>
              </a:defRPr>
            </a:pPr>
            <a:r>
              <a:t>Publikacja artykułów</a:t>
            </a:r>
            <a:endParaRPr spc="-150"/>
          </a:p>
          <a:p>
            <a:pPr>
              <a:defRPr sz="5000" b="0" spc="-100">
                <a:solidFill>
                  <a:srgbClr val="ED7052"/>
                </a:solidFill>
                <a:latin typeface="Sora Regular Bold"/>
                <a:ea typeface="Sora Regular Bold"/>
                <a:cs typeface="Sora Regular Bold"/>
                <a:sym typeface="Sora Regular Bold"/>
              </a:defRPr>
            </a:pPr>
            <a:r>
              <a:t>Przykłady</a:t>
            </a:r>
          </a:p>
        </p:txBody>
      </p:sp>
      <p:sp>
        <p:nvSpPr>
          <p:cNvPr id="391" name="41"/>
          <p:cNvSpPr txBox="1"/>
          <p:nvPr/>
        </p:nvSpPr>
        <p:spPr>
          <a:xfrm>
            <a:off x="23398408" y="12729956"/>
            <a:ext cx="491949"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41</a:t>
            </a:r>
          </a:p>
        </p:txBody>
      </p:sp>
      <p:sp>
        <p:nvSpPr>
          <p:cNvPr id="392" name="Są sytuacje, gdy inwestor nie jest w stanie w racjonalny sposób zbudować miejsc parkingowych na własnej działce (zabudowa śródmiejska, małe działki z zabytkowymi obiektami). Miasto zobowiązuje w takich sytuacjach inwestorów do budowy parkingów ogólnodost"/>
          <p:cNvSpPr txBox="1">
            <a:spLocks noGrp="1"/>
          </p:cNvSpPr>
          <p:nvPr>
            <p:ph type="body" idx="1"/>
          </p:nvPr>
        </p:nvSpPr>
        <p:spPr>
          <a:xfrm>
            <a:off x="1032417" y="3220786"/>
            <a:ext cx="22609008" cy="8724622"/>
          </a:xfrm>
          <a:prstGeom prst="rect">
            <a:avLst/>
          </a:prstGeom>
        </p:spPr>
        <p:txBody>
          <a:bodyPr lIns="50800" tIns="50800" rIns="50800" bIns="50800" numCol="2" spcCol="1130449"/>
          <a:lstStyle/>
          <a:p>
            <a:pPr algn="just" defTabSz="457200">
              <a:spcBef>
                <a:spcPts val="1800"/>
              </a:spcBef>
              <a:defRPr sz="2500" b="0">
                <a:latin typeface="Sora Regular Regular"/>
                <a:ea typeface="Sora Regular Regular"/>
                <a:cs typeface="Sora Regular Regular"/>
                <a:sym typeface="Sora Regular Regular"/>
              </a:defRPr>
            </a:pPr>
            <a:r>
              <a:rPr dirty="0" err="1"/>
              <a:t>Są</a:t>
            </a:r>
            <a:r>
              <a:rPr dirty="0"/>
              <a:t> </a:t>
            </a:r>
            <a:r>
              <a:rPr dirty="0" err="1"/>
              <a:t>sytuacje</a:t>
            </a:r>
            <a:r>
              <a:rPr dirty="0"/>
              <a:t>, </a:t>
            </a:r>
            <a:r>
              <a:rPr dirty="0" err="1"/>
              <a:t>gdy</a:t>
            </a:r>
            <a:r>
              <a:rPr dirty="0"/>
              <a:t> </a:t>
            </a:r>
            <a:r>
              <a:rPr dirty="0" err="1"/>
              <a:t>inwestor</a:t>
            </a:r>
            <a:r>
              <a:rPr dirty="0"/>
              <a:t> </a:t>
            </a:r>
            <a:r>
              <a:rPr dirty="0" err="1"/>
              <a:t>nie</a:t>
            </a:r>
            <a:r>
              <a:rPr dirty="0"/>
              <a:t> jest w </a:t>
            </a:r>
            <a:r>
              <a:rPr dirty="0" err="1"/>
              <a:t>stanie</a:t>
            </a:r>
            <a:r>
              <a:rPr dirty="0"/>
              <a:t> w </a:t>
            </a:r>
            <a:r>
              <a:rPr dirty="0" err="1"/>
              <a:t>racjonalny</a:t>
            </a:r>
            <a:r>
              <a:rPr dirty="0"/>
              <a:t> </a:t>
            </a:r>
            <a:r>
              <a:rPr dirty="0" err="1"/>
              <a:t>sposób</a:t>
            </a:r>
            <a:r>
              <a:rPr dirty="0"/>
              <a:t> </a:t>
            </a:r>
            <a:r>
              <a:rPr dirty="0" err="1"/>
              <a:t>zbudować</a:t>
            </a:r>
            <a:r>
              <a:rPr dirty="0"/>
              <a:t> </a:t>
            </a:r>
            <a:r>
              <a:rPr dirty="0" err="1"/>
              <a:t>miejsc</a:t>
            </a:r>
            <a:r>
              <a:rPr dirty="0"/>
              <a:t> </a:t>
            </a:r>
            <a:r>
              <a:rPr dirty="0" err="1"/>
              <a:t>parkingowych</a:t>
            </a:r>
            <a:r>
              <a:rPr dirty="0"/>
              <a:t> na </a:t>
            </a:r>
            <a:r>
              <a:rPr dirty="0" err="1"/>
              <a:t>własnej</a:t>
            </a:r>
            <a:r>
              <a:rPr dirty="0"/>
              <a:t> </a:t>
            </a:r>
            <a:r>
              <a:rPr dirty="0" err="1"/>
              <a:t>działce</a:t>
            </a:r>
            <a:r>
              <a:rPr dirty="0"/>
              <a:t> (</a:t>
            </a:r>
            <a:r>
              <a:rPr dirty="0" err="1"/>
              <a:t>zabudowa</a:t>
            </a:r>
            <a:r>
              <a:rPr dirty="0"/>
              <a:t> </a:t>
            </a:r>
            <a:r>
              <a:rPr dirty="0" err="1"/>
              <a:t>śródmiejska</a:t>
            </a:r>
            <a:r>
              <a:rPr dirty="0"/>
              <a:t>, </a:t>
            </a:r>
            <a:r>
              <a:rPr dirty="0" err="1"/>
              <a:t>małe</a:t>
            </a:r>
            <a:r>
              <a:rPr dirty="0"/>
              <a:t> </a:t>
            </a:r>
            <a:r>
              <a:rPr dirty="0" err="1"/>
              <a:t>działki</a:t>
            </a:r>
            <a:r>
              <a:rPr dirty="0"/>
              <a:t> z </a:t>
            </a:r>
            <a:r>
              <a:rPr dirty="0" err="1"/>
              <a:t>zabytkowymi</a:t>
            </a:r>
            <a:r>
              <a:rPr dirty="0"/>
              <a:t> </a:t>
            </a:r>
            <a:r>
              <a:rPr dirty="0" err="1"/>
              <a:t>obiektami</a:t>
            </a:r>
            <a:r>
              <a:rPr dirty="0"/>
              <a:t>). </a:t>
            </a:r>
            <a:r>
              <a:rPr dirty="0" err="1"/>
              <a:t>Miasto</a:t>
            </a:r>
            <a:r>
              <a:rPr dirty="0"/>
              <a:t> </a:t>
            </a:r>
            <a:r>
              <a:rPr dirty="0" err="1"/>
              <a:t>zobowiązuje</a:t>
            </a:r>
            <a:r>
              <a:rPr dirty="0"/>
              <a:t> w </a:t>
            </a:r>
            <a:r>
              <a:rPr dirty="0" err="1"/>
              <a:t>takich</a:t>
            </a:r>
            <a:r>
              <a:rPr dirty="0"/>
              <a:t> </a:t>
            </a:r>
            <a:r>
              <a:rPr dirty="0" err="1"/>
              <a:t>sytuacjach</a:t>
            </a:r>
            <a:r>
              <a:rPr dirty="0"/>
              <a:t> </a:t>
            </a:r>
            <a:r>
              <a:rPr dirty="0" err="1"/>
              <a:t>inwestorów</a:t>
            </a:r>
            <a:r>
              <a:rPr dirty="0"/>
              <a:t> do </a:t>
            </a:r>
            <a:r>
              <a:rPr dirty="0" err="1"/>
              <a:t>budowy</a:t>
            </a:r>
            <a:r>
              <a:rPr dirty="0"/>
              <a:t> </a:t>
            </a:r>
            <a:r>
              <a:rPr dirty="0" err="1"/>
              <a:t>parkingów</a:t>
            </a:r>
            <a:r>
              <a:rPr dirty="0"/>
              <a:t> </a:t>
            </a:r>
            <a:r>
              <a:rPr dirty="0" err="1"/>
              <a:t>ogólnodostępnych</a:t>
            </a:r>
            <a:r>
              <a:rPr dirty="0"/>
              <a:t> na </a:t>
            </a:r>
            <a:r>
              <a:rPr dirty="0" err="1"/>
              <a:t>terenach</a:t>
            </a:r>
            <a:r>
              <a:rPr dirty="0"/>
              <a:t> </a:t>
            </a:r>
            <a:r>
              <a:rPr dirty="0" err="1"/>
              <a:t>gminnych</a:t>
            </a:r>
            <a:r>
              <a:rPr dirty="0"/>
              <a:t>. W </a:t>
            </a:r>
            <a:r>
              <a:rPr dirty="0" err="1"/>
              <a:t>ramach</a:t>
            </a:r>
            <a:r>
              <a:rPr dirty="0"/>
              <a:t> </a:t>
            </a:r>
            <a:r>
              <a:rPr dirty="0" err="1"/>
              <a:t>umów</a:t>
            </a:r>
            <a:r>
              <a:rPr dirty="0"/>
              <a:t> z </a:t>
            </a:r>
            <a:r>
              <a:rPr dirty="0" err="1"/>
              <a:t>inwestorami</a:t>
            </a:r>
            <a:r>
              <a:rPr dirty="0"/>
              <a:t> od roku 2007 </a:t>
            </a:r>
            <a:r>
              <a:rPr dirty="0" err="1"/>
              <a:t>powstało</a:t>
            </a:r>
            <a:r>
              <a:rPr dirty="0"/>
              <a:t> </a:t>
            </a:r>
            <a:r>
              <a:rPr dirty="0" err="1"/>
              <a:t>około</a:t>
            </a:r>
            <a:r>
              <a:rPr dirty="0"/>
              <a:t> 580 </a:t>
            </a:r>
            <a:r>
              <a:rPr dirty="0" err="1"/>
              <a:t>miejsc</a:t>
            </a:r>
            <a:r>
              <a:rPr dirty="0"/>
              <a:t> </a:t>
            </a:r>
            <a:r>
              <a:rPr dirty="0" err="1"/>
              <a:t>parkingowych</a:t>
            </a:r>
            <a:r>
              <a:rPr dirty="0"/>
              <a:t> m. in.: </a:t>
            </a:r>
            <a:r>
              <a:rPr dirty="0" err="1"/>
              <a:t>przy</a:t>
            </a:r>
            <a:r>
              <a:rPr dirty="0"/>
              <a:t> </a:t>
            </a:r>
            <a:r>
              <a:rPr dirty="0" err="1"/>
              <a:t>ul</a:t>
            </a:r>
            <a:r>
              <a:rPr dirty="0"/>
              <a:t>. </a:t>
            </a:r>
            <a:r>
              <a:rPr dirty="0" err="1"/>
              <a:t>Sienkiewicza</a:t>
            </a:r>
            <a:r>
              <a:rPr dirty="0"/>
              <a:t>, </a:t>
            </a:r>
            <a:r>
              <a:rPr dirty="0" err="1"/>
              <a:t>ul</a:t>
            </a:r>
            <a:r>
              <a:rPr dirty="0"/>
              <a:t>. </a:t>
            </a:r>
            <a:r>
              <a:rPr dirty="0" err="1"/>
              <a:t>Rybaki</a:t>
            </a:r>
            <a:r>
              <a:rPr dirty="0"/>
              <a:t>, </a:t>
            </a:r>
            <a:r>
              <a:rPr dirty="0" err="1"/>
              <a:t>ul</a:t>
            </a:r>
            <a:r>
              <a:rPr dirty="0"/>
              <a:t>. </a:t>
            </a:r>
            <a:r>
              <a:rPr dirty="0" err="1"/>
              <a:t>Jachtowej</a:t>
            </a:r>
            <a:r>
              <a:rPr dirty="0"/>
              <a:t>, </a:t>
            </a:r>
            <a:r>
              <a:rPr dirty="0" err="1"/>
              <a:t>Uzdrowiskowej</a:t>
            </a:r>
            <a:r>
              <a:rPr dirty="0"/>
              <a:t>, </a:t>
            </a:r>
            <a:r>
              <a:rPr dirty="0" err="1"/>
              <a:t>Placu</a:t>
            </a:r>
            <a:r>
              <a:rPr dirty="0"/>
              <a:t> </a:t>
            </a:r>
            <a:r>
              <a:rPr dirty="0" err="1"/>
              <a:t>Słowiańskim</a:t>
            </a:r>
            <a:r>
              <a:rPr dirty="0"/>
              <a:t>.</a:t>
            </a:r>
          </a:p>
          <a:p>
            <a:pPr algn="just" defTabSz="457200">
              <a:spcBef>
                <a:spcPts val="1800"/>
              </a:spcBef>
              <a:defRPr sz="2500" b="0">
                <a:latin typeface="Sora Regular Regular"/>
                <a:ea typeface="Sora Regular Regular"/>
                <a:cs typeface="Sora Regular Regular"/>
                <a:sym typeface="Sora Regular Regular"/>
              </a:defRPr>
            </a:pPr>
            <a:r>
              <a:rPr dirty="0" err="1"/>
              <a:t>Ponadto</a:t>
            </a:r>
            <a:r>
              <a:rPr dirty="0"/>
              <a:t> w </a:t>
            </a:r>
            <a:r>
              <a:rPr dirty="0" err="1"/>
              <a:t>najbliższym</a:t>
            </a:r>
            <a:r>
              <a:rPr dirty="0"/>
              <a:t> </a:t>
            </a:r>
            <a:r>
              <a:rPr dirty="0" err="1"/>
              <a:t>czasie</a:t>
            </a:r>
            <a:r>
              <a:rPr dirty="0"/>
              <a:t> </a:t>
            </a:r>
            <a:r>
              <a:rPr dirty="0" err="1"/>
              <a:t>inwestorzy</a:t>
            </a:r>
            <a:r>
              <a:rPr dirty="0"/>
              <a:t> </a:t>
            </a:r>
            <a:r>
              <a:rPr dirty="0" err="1"/>
              <a:t>zgodnie</a:t>
            </a:r>
            <a:r>
              <a:rPr dirty="0"/>
              <a:t> z </a:t>
            </a:r>
            <a:r>
              <a:rPr dirty="0" err="1"/>
              <a:t>wydanymi</a:t>
            </a:r>
            <a:r>
              <a:rPr dirty="0"/>
              <a:t> </a:t>
            </a:r>
            <a:r>
              <a:rPr dirty="0" err="1"/>
              <a:t>pozwoleniami</a:t>
            </a:r>
            <a:r>
              <a:rPr dirty="0"/>
              <a:t> na </a:t>
            </a:r>
            <a:r>
              <a:rPr dirty="0" err="1"/>
              <a:t>budowę</a:t>
            </a:r>
            <a:r>
              <a:rPr dirty="0"/>
              <a:t>, </a:t>
            </a:r>
            <a:r>
              <a:rPr dirty="0" err="1"/>
              <a:t>utworzą</a:t>
            </a:r>
            <a:r>
              <a:rPr dirty="0"/>
              <a:t> </a:t>
            </a:r>
            <a:r>
              <a:rPr dirty="0" err="1"/>
              <a:t>jeszcze</a:t>
            </a:r>
            <a:r>
              <a:rPr dirty="0"/>
              <a:t> ok. 2,6 </a:t>
            </a:r>
            <a:r>
              <a:rPr dirty="0" err="1"/>
              <a:t>tys</a:t>
            </a:r>
            <a:r>
              <a:rPr dirty="0"/>
              <a:t>. </a:t>
            </a:r>
            <a:r>
              <a:rPr dirty="0" err="1"/>
              <a:t>miejsc</a:t>
            </a:r>
            <a:r>
              <a:rPr dirty="0"/>
              <a:t> </a:t>
            </a:r>
            <a:r>
              <a:rPr dirty="0" err="1"/>
              <a:t>parkingowych</a:t>
            </a:r>
            <a:r>
              <a:rPr dirty="0"/>
              <a:t>.</a:t>
            </a:r>
          </a:p>
          <a:p>
            <a:pPr algn="just" defTabSz="457200">
              <a:spcBef>
                <a:spcPts val="1800"/>
              </a:spcBef>
              <a:defRPr sz="2500" b="0">
                <a:latin typeface="Sora Regular Regular"/>
                <a:ea typeface="Sora Regular Regular"/>
                <a:cs typeface="Sora Regular Regular"/>
                <a:sym typeface="Sora Regular Regular"/>
              </a:defRPr>
            </a:pPr>
            <a:r>
              <a:rPr dirty="0" err="1"/>
              <a:t>Aktywność</a:t>
            </a:r>
            <a:r>
              <a:rPr dirty="0"/>
              <a:t> w </a:t>
            </a:r>
            <a:r>
              <a:rPr dirty="0" err="1"/>
              <a:t>budowie</a:t>
            </a:r>
            <a:r>
              <a:rPr dirty="0"/>
              <a:t> </a:t>
            </a:r>
            <a:r>
              <a:rPr dirty="0" err="1"/>
              <a:t>miejsc</a:t>
            </a:r>
            <a:r>
              <a:rPr dirty="0"/>
              <a:t> </a:t>
            </a:r>
            <a:r>
              <a:rPr dirty="0" err="1"/>
              <a:t>postojowych</a:t>
            </a:r>
            <a:r>
              <a:rPr dirty="0"/>
              <a:t> </a:t>
            </a:r>
            <a:r>
              <a:rPr dirty="0" err="1"/>
              <a:t>wykazują</a:t>
            </a:r>
            <a:r>
              <a:rPr dirty="0"/>
              <a:t> </a:t>
            </a:r>
            <a:r>
              <a:rPr dirty="0" err="1"/>
              <a:t>zarządcy</a:t>
            </a:r>
            <a:r>
              <a:rPr dirty="0"/>
              <a:t> </a:t>
            </a:r>
            <a:r>
              <a:rPr dirty="0" err="1"/>
              <a:t>nieruchomości</a:t>
            </a:r>
            <a:r>
              <a:rPr dirty="0"/>
              <a:t> we </a:t>
            </a:r>
            <a:r>
              <a:rPr dirty="0" err="1"/>
              <a:t>wspólnotach</a:t>
            </a:r>
            <a:r>
              <a:rPr dirty="0"/>
              <a:t> </a:t>
            </a:r>
            <a:r>
              <a:rPr dirty="0" err="1"/>
              <a:t>oraz</a:t>
            </a:r>
            <a:r>
              <a:rPr dirty="0"/>
              <a:t> </a:t>
            </a:r>
            <a:r>
              <a:rPr dirty="0" err="1"/>
              <a:t>spółdzielni</a:t>
            </a:r>
            <a:r>
              <a:rPr dirty="0"/>
              <a:t> </a:t>
            </a:r>
            <a:r>
              <a:rPr dirty="0" err="1"/>
              <a:t>mieszkaniowe</a:t>
            </a:r>
            <a:r>
              <a:rPr dirty="0"/>
              <a:t> </a:t>
            </a:r>
            <a:r>
              <a:rPr dirty="0" err="1"/>
              <a:t>dysponujące</a:t>
            </a:r>
            <a:r>
              <a:rPr dirty="0"/>
              <a:t> </a:t>
            </a:r>
            <a:r>
              <a:rPr dirty="0" err="1"/>
              <a:t>dużymi</a:t>
            </a:r>
            <a:r>
              <a:rPr dirty="0"/>
              <a:t> </a:t>
            </a:r>
            <a:r>
              <a:rPr dirty="0" err="1"/>
              <a:t>terenami</a:t>
            </a:r>
            <a:r>
              <a:rPr dirty="0"/>
              <a:t>. </a:t>
            </a:r>
            <a:r>
              <a:rPr dirty="0" err="1"/>
              <a:t>Spółdzielnia</a:t>
            </a:r>
            <a:r>
              <a:rPr dirty="0"/>
              <a:t> </a:t>
            </a:r>
            <a:r>
              <a:rPr dirty="0" err="1"/>
              <a:t>Mieszkaniowa</a:t>
            </a:r>
            <a:r>
              <a:rPr dirty="0"/>
              <a:t> „Odra” </a:t>
            </a:r>
            <a:r>
              <a:rPr dirty="0" err="1"/>
              <a:t>zagospodarowała</a:t>
            </a:r>
            <a:r>
              <a:rPr dirty="0"/>
              <a:t> </a:t>
            </a:r>
            <a:r>
              <a:rPr dirty="0" err="1"/>
              <a:t>tereny</a:t>
            </a:r>
            <a:r>
              <a:rPr dirty="0"/>
              <a:t> pod </a:t>
            </a:r>
            <a:r>
              <a:rPr dirty="0" err="1"/>
              <a:t>miejsca</a:t>
            </a:r>
            <a:r>
              <a:rPr dirty="0"/>
              <a:t> </a:t>
            </a:r>
            <a:r>
              <a:rPr dirty="0" err="1"/>
              <a:t>postojowe</a:t>
            </a:r>
            <a:r>
              <a:rPr dirty="0"/>
              <a:t> </a:t>
            </a:r>
            <a:r>
              <a:rPr dirty="0" err="1"/>
              <a:t>przy</a:t>
            </a:r>
            <a:r>
              <a:rPr dirty="0"/>
              <a:t> </a:t>
            </a:r>
            <a:r>
              <a:rPr dirty="0" err="1"/>
              <a:t>budynku</a:t>
            </a:r>
            <a:r>
              <a:rPr dirty="0"/>
              <a:t> </a:t>
            </a:r>
            <a:r>
              <a:rPr dirty="0" err="1"/>
              <a:t>Wybrzeże</a:t>
            </a:r>
            <a:r>
              <a:rPr dirty="0"/>
              <a:t> </a:t>
            </a:r>
            <a:r>
              <a:rPr dirty="0" err="1"/>
              <a:t>Wł</a:t>
            </a:r>
            <a:r>
              <a:rPr dirty="0"/>
              <a:t>. IV/</a:t>
            </a:r>
            <a:r>
              <a:rPr dirty="0" err="1"/>
              <a:t>Chrobrego</a:t>
            </a:r>
            <a:r>
              <a:rPr dirty="0"/>
              <a:t>, </a:t>
            </a:r>
            <a:r>
              <a:rPr dirty="0" err="1"/>
              <a:t>Staszica</a:t>
            </a:r>
            <a:r>
              <a:rPr dirty="0"/>
              <a:t>/</a:t>
            </a:r>
            <a:r>
              <a:rPr dirty="0" err="1"/>
              <a:t>Kościuszki</a:t>
            </a:r>
            <a:r>
              <a:rPr dirty="0"/>
              <a:t>, </a:t>
            </a:r>
            <a:r>
              <a:rPr dirty="0" err="1"/>
              <a:t>wzdłuż</a:t>
            </a:r>
            <a:r>
              <a:rPr dirty="0"/>
              <a:t> </a:t>
            </a:r>
            <a:r>
              <a:rPr dirty="0" err="1"/>
              <a:t>Batalionów</a:t>
            </a:r>
            <a:r>
              <a:rPr dirty="0"/>
              <a:t> </a:t>
            </a:r>
            <a:r>
              <a:rPr dirty="0" err="1"/>
              <a:t>Chłopskich</a:t>
            </a:r>
            <a:r>
              <a:rPr dirty="0"/>
              <a:t> </a:t>
            </a:r>
            <a:r>
              <a:rPr dirty="0" err="1"/>
              <a:t>łącznie</a:t>
            </a:r>
            <a:r>
              <a:rPr dirty="0"/>
              <a:t> na ok. 120 </a:t>
            </a:r>
            <a:r>
              <a:rPr dirty="0" err="1"/>
              <a:t>miejsc</a:t>
            </a:r>
            <a:r>
              <a:rPr dirty="0"/>
              <a:t>. </a:t>
            </a:r>
            <a:r>
              <a:rPr dirty="0" err="1"/>
              <a:t>Posiada</a:t>
            </a:r>
            <a:r>
              <a:rPr dirty="0"/>
              <a:t> </a:t>
            </a:r>
            <a:r>
              <a:rPr dirty="0" err="1"/>
              <a:t>też</a:t>
            </a:r>
            <a:r>
              <a:rPr dirty="0"/>
              <a:t> </a:t>
            </a:r>
            <a:r>
              <a:rPr dirty="0" err="1"/>
              <a:t>jeden</a:t>
            </a:r>
            <a:r>
              <a:rPr dirty="0"/>
              <a:t> </a:t>
            </a:r>
            <a:r>
              <a:rPr dirty="0" err="1"/>
              <a:t>wybudowany</a:t>
            </a:r>
            <a:r>
              <a:rPr dirty="0"/>
              <a:t> </a:t>
            </a:r>
            <a:r>
              <a:rPr dirty="0" err="1"/>
              <a:t>kilkanaście</a:t>
            </a:r>
            <a:r>
              <a:rPr dirty="0"/>
              <a:t> </a:t>
            </a:r>
            <a:r>
              <a:rPr dirty="0" err="1"/>
              <a:t>lat</a:t>
            </a:r>
            <a:r>
              <a:rPr dirty="0"/>
              <a:t> </a:t>
            </a:r>
            <a:r>
              <a:rPr dirty="0" err="1"/>
              <a:t>temu</a:t>
            </a:r>
            <a:r>
              <a:rPr dirty="0"/>
              <a:t> </a:t>
            </a:r>
            <a:r>
              <a:rPr dirty="0" err="1"/>
              <a:t>garażowiec</a:t>
            </a:r>
            <a:r>
              <a:rPr dirty="0"/>
              <a:t> na ok. 60 </a:t>
            </a:r>
            <a:r>
              <a:rPr dirty="0" err="1"/>
              <a:t>miejsc</a:t>
            </a:r>
            <a:r>
              <a:rPr dirty="0"/>
              <a:t>. </a:t>
            </a:r>
            <a:r>
              <a:rPr dirty="0" err="1"/>
              <a:t>Spółdzielnia</a:t>
            </a:r>
            <a:r>
              <a:rPr dirty="0"/>
              <a:t> </a:t>
            </a:r>
            <a:r>
              <a:rPr dirty="0" err="1"/>
              <a:t>Mieszkaniowa</a:t>
            </a:r>
            <a:r>
              <a:rPr dirty="0"/>
              <a:t> „Słowianin”  </a:t>
            </a:r>
            <a:r>
              <a:rPr dirty="0" err="1"/>
              <a:t>posiada</a:t>
            </a:r>
            <a:r>
              <a:rPr dirty="0"/>
              <a:t> </a:t>
            </a:r>
            <a:r>
              <a:rPr dirty="0" err="1"/>
              <a:t>jeden</a:t>
            </a:r>
            <a:r>
              <a:rPr dirty="0"/>
              <a:t> </a:t>
            </a:r>
            <a:r>
              <a:rPr dirty="0" err="1"/>
              <a:t>garażowiec</a:t>
            </a:r>
            <a:r>
              <a:rPr dirty="0"/>
              <a:t> na ok. 140 </a:t>
            </a:r>
            <a:r>
              <a:rPr dirty="0" err="1"/>
              <a:t>miejsc</a:t>
            </a:r>
            <a:r>
              <a:rPr dirty="0"/>
              <a:t> </a:t>
            </a:r>
            <a:r>
              <a:rPr dirty="0" err="1"/>
              <a:t>i</a:t>
            </a:r>
            <a:r>
              <a:rPr dirty="0"/>
              <a:t> </a:t>
            </a:r>
            <a:r>
              <a:rPr dirty="0" err="1"/>
              <a:t>prowadzi</a:t>
            </a:r>
            <a:r>
              <a:rPr dirty="0"/>
              <a:t> </a:t>
            </a:r>
            <a:r>
              <a:rPr dirty="0" err="1"/>
              <a:t>wiele</a:t>
            </a:r>
            <a:r>
              <a:rPr dirty="0"/>
              <a:t> </a:t>
            </a:r>
            <a:r>
              <a:rPr dirty="0" err="1"/>
              <a:t>działań</a:t>
            </a:r>
            <a:r>
              <a:rPr dirty="0"/>
              <a:t> </a:t>
            </a:r>
            <a:r>
              <a:rPr dirty="0" err="1"/>
              <a:t>związanych</a:t>
            </a:r>
            <a:r>
              <a:rPr dirty="0"/>
              <a:t> z </a:t>
            </a:r>
            <a:r>
              <a:rPr dirty="0" err="1"/>
              <a:t>tworzeniem</a:t>
            </a:r>
            <a:r>
              <a:rPr dirty="0"/>
              <a:t> </a:t>
            </a:r>
            <a:r>
              <a:rPr dirty="0" err="1"/>
              <a:t>miejsc</a:t>
            </a:r>
            <a:r>
              <a:rPr dirty="0"/>
              <a:t> </a:t>
            </a:r>
            <a:r>
              <a:rPr dirty="0" err="1"/>
              <a:t>postojowych</a:t>
            </a:r>
            <a:r>
              <a:rPr dirty="0"/>
              <a:t> na </a:t>
            </a:r>
            <a:r>
              <a:rPr dirty="0" err="1"/>
              <a:t>osiedlach</a:t>
            </a:r>
            <a:r>
              <a:rPr dirty="0"/>
              <a:t> (</a:t>
            </a:r>
            <a:r>
              <a:rPr dirty="0" err="1"/>
              <a:t>brak</a:t>
            </a:r>
            <a:r>
              <a:rPr dirty="0"/>
              <a:t> </a:t>
            </a:r>
            <a:r>
              <a:rPr dirty="0" err="1"/>
              <a:t>danych</a:t>
            </a:r>
            <a:r>
              <a:rPr dirty="0"/>
              <a:t> </a:t>
            </a:r>
            <a:r>
              <a:rPr dirty="0" err="1"/>
              <a:t>dotyczących</a:t>
            </a:r>
            <a:r>
              <a:rPr dirty="0"/>
              <a:t> </a:t>
            </a:r>
            <a:r>
              <a:rPr dirty="0" err="1"/>
              <a:t>ilości</a:t>
            </a:r>
            <a:r>
              <a:rPr dirty="0"/>
              <a:t>).</a:t>
            </a:r>
          </a:p>
          <a:p>
            <a:pPr algn="just" defTabSz="457200">
              <a:spcBef>
                <a:spcPts val="1800"/>
              </a:spcBef>
              <a:defRPr sz="2500" b="0">
                <a:latin typeface="Sora Regular Bold"/>
                <a:ea typeface="Sora Regular Bold"/>
                <a:cs typeface="Sora Regular Bold"/>
                <a:sym typeface="Sora Regular Bold"/>
              </a:defRPr>
            </a:pPr>
            <a:r>
              <a:rPr dirty="0" err="1"/>
              <a:t>Niezależnie</a:t>
            </a:r>
            <a:r>
              <a:rPr dirty="0"/>
              <a:t> od </a:t>
            </a:r>
            <a:r>
              <a:rPr dirty="0" err="1"/>
              <a:t>działań</a:t>
            </a:r>
            <a:r>
              <a:rPr dirty="0"/>
              <a:t> </a:t>
            </a:r>
            <a:r>
              <a:rPr dirty="0" err="1"/>
              <a:t>inwestorów</a:t>
            </a:r>
            <a:r>
              <a:rPr dirty="0"/>
              <a:t>, </a:t>
            </a:r>
            <a:r>
              <a:rPr dirty="0" err="1"/>
              <a:t>zobowiązanych</a:t>
            </a:r>
            <a:r>
              <a:rPr dirty="0"/>
              <a:t> do </a:t>
            </a:r>
            <a:r>
              <a:rPr dirty="0" err="1"/>
              <a:t>budowy</a:t>
            </a:r>
            <a:r>
              <a:rPr dirty="0"/>
              <a:t> </a:t>
            </a:r>
            <a:r>
              <a:rPr dirty="0" err="1"/>
              <a:t>miejsc</a:t>
            </a:r>
            <a:r>
              <a:rPr dirty="0"/>
              <a:t> </a:t>
            </a:r>
            <a:r>
              <a:rPr dirty="0" err="1"/>
              <a:t>parkingowych</a:t>
            </a:r>
            <a:r>
              <a:rPr dirty="0"/>
              <a:t> w </a:t>
            </a:r>
            <a:r>
              <a:rPr dirty="0" err="1"/>
              <a:t>ramach</a:t>
            </a:r>
            <a:r>
              <a:rPr dirty="0"/>
              <a:t> </a:t>
            </a:r>
            <a:r>
              <a:rPr dirty="0" err="1"/>
              <a:t>polityki</a:t>
            </a:r>
            <a:r>
              <a:rPr dirty="0"/>
              <a:t> </a:t>
            </a:r>
            <a:r>
              <a:rPr dirty="0" err="1"/>
              <a:t>parkingowej</a:t>
            </a:r>
            <a:r>
              <a:rPr dirty="0"/>
              <a:t> </a:t>
            </a:r>
            <a:r>
              <a:rPr dirty="0" err="1"/>
              <a:t>Miasto</a:t>
            </a:r>
            <a:r>
              <a:rPr dirty="0"/>
              <a:t> </a:t>
            </a:r>
            <a:r>
              <a:rPr dirty="0" err="1"/>
              <a:t>realizuje</a:t>
            </a:r>
            <a:r>
              <a:rPr dirty="0"/>
              <a:t> w </a:t>
            </a:r>
            <a:r>
              <a:rPr dirty="0" err="1"/>
              <a:t>pasach</a:t>
            </a:r>
            <a:r>
              <a:rPr dirty="0"/>
              <a:t> </a:t>
            </a:r>
            <a:r>
              <a:rPr dirty="0" err="1"/>
              <a:t>drogowych</a:t>
            </a:r>
            <a:r>
              <a:rPr dirty="0"/>
              <a:t> </a:t>
            </a:r>
            <a:r>
              <a:rPr dirty="0" err="1"/>
              <a:t>miejsca</a:t>
            </a:r>
            <a:r>
              <a:rPr dirty="0"/>
              <a:t> </a:t>
            </a:r>
            <a:r>
              <a:rPr dirty="0" err="1"/>
              <a:t>postojowe</a:t>
            </a:r>
            <a:r>
              <a:rPr dirty="0"/>
              <a:t> dla </a:t>
            </a:r>
            <a:r>
              <a:rPr dirty="0" err="1"/>
              <a:t>samochodów</a:t>
            </a:r>
            <a:r>
              <a:rPr dirty="0"/>
              <a:t> w </a:t>
            </a:r>
            <a:r>
              <a:rPr dirty="0" err="1"/>
              <a:t>celu</a:t>
            </a:r>
            <a:r>
              <a:rPr dirty="0"/>
              <a:t> </a:t>
            </a:r>
            <a:r>
              <a:rPr dirty="0" err="1"/>
              <a:t>umożliwienia</a:t>
            </a:r>
            <a:r>
              <a:rPr dirty="0"/>
              <a:t> </a:t>
            </a:r>
            <a:r>
              <a:rPr dirty="0" err="1"/>
              <a:t>krótkiego</a:t>
            </a:r>
            <a:r>
              <a:rPr dirty="0"/>
              <a:t> </a:t>
            </a:r>
            <a:r>
              <a:rPr dirty="0" err="1"/>
              <a:t>postoju</a:t>
            </a:r>
            <a:r>
              <a:rPr dirty="0"/>
              <a:t> </a:t>
            </a:r>
            <a:r>
              <a:rPr dirty="0" err="1"/>
              <a:t>lub</a:t>
            </a:r>
            <a:r>
              <a:rPr dirty="0"/>
              <a:t> </a:t>
            </a:r>
            <a:r>
              <a:rPr dirty="0" err="1"/>
              <a:t>parkingi</a:t>
            </a:r>
            <a:r>
              <a:rPr dirty="0"/>
              <a:t> w </a:t>
            </a:r>
            <a:r>
              <a:rPr dirty="0" err="1"/>
              <a:t>strefach</a:t>
            </a:r>
            <a:r>
              <a:rPr dirty="0"/>
              <a:t> </a:t>
            </a:r>
            <a:r>
              <a:rPr dirty="0" err="1"/>
              <a:t>obsługujących</a:t>
            </a:r>
            <a:r>
              <a:rPr dirty="0"/>
              <a:t> </a:t>
            </a:r>
            <a:r>
              <a:rPr dirty="0" err="1"/>
              <a:t>zwiększone</a:t>
            </a:r>
            <a:r>
              <a:rPr dirty="0"/>
              <a:t> </a:t>
            </a:r>
            <a:r>
              <a:rPr dirty="0" err="1"/>
              <a:t>natężenie</a:t>
            </a:r>
            <a:r>
              <a:rPr dirty="0"/>
              <a:t> </a:t>
            </a:r>
            <a:r>
              <a:rPr dirty="0" err="1"/>
              <a:t>ruchu</a:t>
            </a:r>
            <a:r>
              <a:rPr dirty="0"/>
              <a:t>.</a:t>
            </a:r>
            <a:endParaRPr dirty="0">
              <a:latin typeface="Sora Regular Regular"/>
              <a:ea typeface="Sora Regular Regular"/>
              <a:cs typeface="Sora Regular Regular"/>
              <a:sym typeface="Sora Regular Regular"/>
            </a:endParaRPr>
          </a:p>
          <a:p>
            <a:pPr algn="just" defTabSz="457200">
              <a:spcBef>
                <a:spcPts val="1800"/>
              </a:spcBef>
              <a:defRPr sz="2500" b="0">
                <a:latin typeface="Sora Regular Regular"/>
                <a:ea typeface="Sora Regular Regular"/>
                <a:cs typeface="Sora Regular Regular"/>
                <a:sym typeface="Sora Regular Regular"/>
              </a:defRPr>
            </a:pPr>
            <a:r>
              <a:rPr dirty="0"/>
              <a:t>W </a:t>
            </a:r>
            <a:r>
              <a:rPr dirty="0" err="1"/>
              <a:t>ramach</a:t>
            </a:r>
            <a:r>
              <a:rPr dirty="0"/>
              <a:t> </a:t>
            </a:r>
            <a:r>
              <a:rPr dirty="0" err="1"/>
              <a:t>budowy</a:t>
            </a:r>
            <a:r>
              <a:rPr dirty="0"/>
              <a:t> </a:t>
            </a:r>
            <a:r>
              <a:rPr dirty="0" err="1"/>
              <a:t>i</a:t>
            </a:r>
            <a:r>
              <a:rPr dirty="0"/>
              <a:t> </a:t>
            </a:r>
            <a:r>
              <a:rPr dirty="0" err="1"/>
              <a:t>przebudowy</a:t>
            </a:r>
            <a:r>
              <a:rPr dirty="0"/>
              <a:t> </a:t>
            </a:r>
            <a:r>
              <a:rPr dirty="0" err="1"/>
              <a:t>dróg</a:t>
            </a:r>
            <a:r>
              <a:rPr dirty="0"/>
              <a:t> </a:t>
            </a:r>
            <a:r>
              <a:rPr dirty="0" err="1"/>
              <a:t>powstało</a:t>
            </a:r>
            <a:r>
              <a:rPr dirty="0"/>
              <a:t> </a:t>
            </a:r>
            <a:r>
              <a:rPr dirty="0" err="1"/>
              <a:t>wiele</a:t>
            </a:r>
            <a:r>
              <a:rPr dirty="0"/>
              <a:t> </a:t>
            </a:r>
            <a:r>
              <a:rPr dirty="0" err="1"/>
              <a:t>miejsc</a:t>
            </a:r>
            <a:r>
              <a:rPr dirty="0"/>
              <a:t> </a:t>
            </a:r>
            <a:r>
              <a:rPr dirty="0" err="1"/>
              <a:t>postojowych</a:t>
            </a:r>
            <a:r>
              <a:rPr dirty="0"/>
              <a:t> w </a:t>
            </a:r>
            <a:r>
              <a:rPr dirty="0" err="1"/>
              <a:t>zatokach</a:t>
            </a:r>
            <a:r>
              <a:rPr dirty="0"/>
              <a:t> </a:t>
            </a:r>
            <a:r>
              <a:rPr dirty="0" err="1"/>
              <a:t>ulic</a:t>
            </a:r>
            <a:r>
              <a:rPr dirty="0"/>
              <a:t>, m.in.: </a:t>
            </a:r>
            <a:r>
              <a:rPr dirty="0" err="1"/>
              <a:t>Grunwaldzkiej</a:t>
            </a:r>
            <a:r>
              <a:rPr dirty="0"/>
              <a:t>, </a:t>
            </a:r>
            <a:r>
              <a:rPr dirty="0" err="1"/>
              <a:t>Wybrzeże</a:t>
            </a:r>
            <a:r>
              <a:rPr dirty="0"/>
              <a:t> </a:t>
            </a:r>
            <a:r>
              <a:rPr dirty="0" err="1"/>
              <a:t>Władysława</a:t>
            </a:r>
            <a:r>
              <a:rPr dirty="0"/>
              <a:t> IV, </a:t>
            </a:r>
            <a:r>
              <a:rPr dirty="0" err="1"/>
              <a:t>Piastowskiej</a:t>
            </a:r>
            <a:r>
              <a:rPr dirty="0"/>
              <a:t>, </a:t>
            </a:r>
            <a:r>
              <a:rPr dirty="0" err="1"/>
              <a:t>Plac</a:t>
            </a:r>
            <a:r>
              <a:rPr dirty="0"/>
              <a:t> </a:t>
            </a:r>
            <a:r>
              <a:rPr dirty="0" err="1"/>
              <a:t>Kościelny</a:t>
            </a:r>
            <a:r>
              <a:rPr dirty="0"/>
              <a:t>, </a:t>
            </a:r>
            <a:r>
              <a:rPr dirty="0" err="1"/>
              <a:t>Gdyńskiej</a:t>
            </a:r>
            <a:r>
              <a:rPr dirty="0"/>
              <a:t>, </a:t>
            </a:r>
            <a:r>
              <a:rPr dirty="0" err="1"/>
              <a:t>Roosevelta</a:t>
            </a:r>
            <a:r>
              <a:rPr dirty="0"/>
              <a:t>, </a:t>
            </a:r>
            <a:r>
              <a:rPr dirty="0" err="1"/>
              <a:t>Marynarzy</a:t>
            </a:r>
            <a:r>
              <a:rPr dirty="0"/>
              <a:t>, </a:t>
            </a:r>
            <a:r>
              <a:rPr dirty="0" err="1"/>
              <a:t>Bydgoskiej</a:t>
            </a:r>
            <a:r>
              <a:rPr dirty="0"/>
              <a:t>, </a:t>
            </a:r>
            <a:r>
              <a:rPr dirty="0" err="1"/>
              <a:t>Kościuszki</a:t>
            </a:r>
            <a:r>
              <a:rPr dirty="0"/>
              <a:t>, </a:t>
            </a:r>
            <a:r>
              <a:rPr dirty="0" err="1"/>
              <a:t>Markiewicza</a:t>
            </a:r>
            <a:r>
              <a:rPr dirty="0"/>
              <a:t>, Jana </a:t>
            </a:r>
            <a:r>
              <a:rPr dirty="0" err="1"/>
              <a:t>Pawła</a:t>
            </a:r>
            <a:r>
              <a:rPr dirty="0"/>
              <a:t> II, </a:t>
            </a:r>
            <a:r>
              <a:rPr dirty="0" err="1"/>
              <a:t>Słowackiego</a:t>
            </a:r>
            <a:r>
              <a:rPr dirty="0"/>
              <a:t>, </a:t>
            </a:r>
            <a:r>
              <a:rPr dirty="0" err="1"/>
              <a:t>Kołłątaja</a:t>
            </a:r>
            <a:r>
              <a:rPr dirty="0"/>
              <a:t>, </a:t>
            </a:r>
            <a:r>
              <a:rPr dirty="0" err="1"/>
              <a:t>Wyszyńskiego</a:t>
            </a:r>
            <a:r>
              <a:rPr dirty="0"/>
              <a:t>, Monte </a:t>
            </a:r>
            <a:r>
              <a:rPr dirty="0" err="1"/>
              <a:t>Cassino</a:t>
            </a:r>
            <a:r>
              <a:rPr dirty="0"/>
              <a:t>, Bema, </a:t>
            </a:r>
            <a:r>
              <a:rPr dirty="0" err="1"/>
              <a:t>Moniuszki</a:t>
            </a:r>
            <a:r>
              <a:rPr dirty="0"/>
              <a:t>, </a:t>
            </a:r>
            <a:r>
              <a:rPr dirty="0" err="1"/>
              <a:t>Chrobrego</a:t>
            </a:r>
            <a:r>
              <a:rPr dirty="0"/>
              <a:t>, </a:t>
            </a:r>
            <a:r>
              <a:rPr dirty="0" err="1"/>
              <a:t>Chełmońskiego</a:t>
            </a:r>
            <a:r>
              <a:rPr dirty="0"/>
              <a:t> </a:t>
            </a:r>
            <a:r>
              <a:rPr dirty="0" err="1"/>
              <a:t>i</a:t>
            </a:r>
            <a:r>
              <a:rPr dirty="0"/>
              <a:t> </a:t>
            </a:r>
            <a:r>
              <a:rPr dirty="0" err="1"/>
              <a:t>Malczewskiego</a:t>
            </a:r>
            <a:r>
              <a:rPr dirty="0"/>
              <a:t> (ok. 650 </a:t>
            </a:r>
            <a:r>
              <a:rPr dirty="0" err="1"/>
              <a:t>miejsc</a:t>
            </a:r>
            <a:r>
              <a:rPr dirty="0"/>
              <a:t> </a:t>
            </a:r>
            <a:r>
              <a:rPr dirty="0" err="1"/>
              <a:t>postojowych</a:t>
            </a:r>
            <a:r>
              <a:rPr dirty="0"/>
              <a:t>) </a:t>
            </a:r>
            <a:r>
              <a:rPr dirty="0" err="1"/>
              <a:t>Ponadto</a:t>
            </a:r>
            <a:r>
              <a:rPr dirty="0"/>
              <a:t> </a:t>
            </a:r>
            <a:r>
              <a:rPr dirty="0" err="1"/>
              <a:t>Miasto</a:t>
            </a:r>
            <a:r>
              <a:rPr dirty="0"/>
              <a:t> </a:t>
            </a:r>
            <a:r>
              <a:rPr dirty="0" err="1"/>
              <a:t>zbudowało</a:t>
            </a:r>
            <a:r>
              <a:rPr dirty="0"/>
              <a:t> </a:t>
            </a:r>
            <a:r>
              <a:rPr dirty="0" err="1"/>
              <a:t>parkingi</a:t>
            </a:r>
            <a:r>
              <a:rPr dirty="0"/>
              <a:t> </a:t>
            </a:r>
            <a:br>
              <a:rPr dirty="0"/>
            </a:br>
            <a:r>
              <a:rPr dirty="0"/>
              <a:t>z </a:t>
            </a:r>
            <a:r>
              <a:rPr dirty="0" err="1"/>
              <a:t>miejscami</a:t>
            </a:r>
            <a:r>
              <a:rPr dirty="0"/>
              <a:t> </a:t>
            </a:r>
            <a:r>
              <a:rPr dirty="0" err="1"/>
              <a:t>postojowymi</a:t>
            </a:r>
            <a:r>
              <a:rPr dirty="0"/>
              <a:t> m.in. </a:t>
            </a:r>
            <a:r>
              <a:rPr dirty="0" err="1"/>
              <a:t>przy</a:t>
            </a:r>
            <a:r>
              <a:rPr dirty="0"/>
              <a:t> </a:t>
            </a:r>
            <a:r>
              <a:rPr dirty="0" err="1"/>
              <a:t>ul</a:t>
            </a:r>
            <a:r>
              <a:rPr dirty="0"/>
              <a:t>. </a:t>
            </a:r>
            <a:r>
              <a:rPr dirty="0" err="1"/>
              <a:t>Moniuszki</a:t>
            </a:r>
            <a:r>
              <a:rPr dirty="0"/>
              <a:t> (57 </a:t>
            </a:r>
            <a:r>
              <a:rPr dirty="0" err="1"/>
              <a:t>miejsc</a:t>
            </a:r>
            <a:r>
              <a:rPr dirty="0"/>
              <a:t>), </a:t>
            </a:r>
            <a:r>
              <a:rPr dirty="0" err="1"/>
              <a:t>przy</a:t>
            </a:r>
            <a:r>
              <a:rPr dirty="0"/>
              <a:t> </a:t>
            </a:r>
            <a:r>
              <a:rPr dirty="0" err="1"/>
              <a:t>ul</a:t>
            </a:r>
            <a:r>
              <a:rPr dirty="0"/>
              <a:t>. </a:t>
            </a:r>
            <a:r>
              <a:rPr dirty="0" err="1"/>
              <a:t>Legionów</a:t>
            </a:r>
            <a:r>
              <a:rPr dirty="0"/>
              <a:t> – 184 </a:t>
            </a:r>
            <a:r>
              <a:rPr dirty="0" err="1"/>
              <a:t>miejsc</a:t>
            </a:r>
            <a:r>
              <a:rPr dirty="0"/>
              <a:t>), </a:t>
            </a:r>
            <a:r>
              <a:rPr dirty="0" err="1"/>
              <a:t>przy</a:t>
            </a:r>
            <a:r>
              <a:rPr dirty="0"/>
              <a:t> </a:t>
            </a:r>
            <a:r>
              <a:rPr dirty="0" err="1"/>
              <a:t>ul</a:t>
            </a:r>
            <a:r>
              <a:rPr dirty="0"/>
              <a:t>. </a:t>
            </a:r>
            <a:r>
              <a:rPr dirty="0" err="1"/>
              <a:t>Steyera</a:t>
            </a:r>
            <a:r>
              <a:rPr dirty="0"/>
              <a:t> (171 </a:t>
            </a:r>
            <a:r>
              <a:rPr dirty="0" err="1"/>
              <a:t>miejsc</a:t>
            </a:r>
            <a:r>
              <a:rPr dirty="0"/>
              <a:t>), </a:t>
            </a:r>
            <a:r>
              <a:rPr dirty="0" err="1"/>
              <a:t>przy</a:t>
            </a:r>
            <a:r>
              <a:rPr dirty="0"/>
              <a:t> </a:t>
            </a:r>
            <a:r>
              <a:rPr dirty="0" err="1"/>
              <a:t>ul</a:t>
            </a:r>
            <a:r>
              <a:rPr dirty="0"/>
              <a:t>. Monte </a:t>
            </a:r>
            <a:r>
              <a:rPr dirty="0" err="1"/>
              <a:t>Cassino</a:t>
            </a:r>
            <a:r>
              <a:rPr dirty="0"/>
              <a:t> (47 </a:t>
            </a:r>
            <a:r>
              <a:rPr dirty="0" err="1"/>
              <a:t>miejsc</a:t>
            </a:r>
            <a:r>
              <a:rPr dirty="0"/>
              <a:t>), </a:t>
            </a:r>
            <a:r>
              <a:rPr dirty="0" err="1"/>
              <a:t>przy</a:t>
            </a:r>
            <a:r>
              <a:rPr dirty="0"/>
              <a:t> </a:t>
            </a:r>
            <a:r>
              <a:rPr dirty="0" err="1"/>
              <a:t>Placu</a:t>
            </a:r>
            <a:r>
              <a:rPr dirty="0"/>
              <a:t> </a:t>
            </a:r>
            <a:r>
              <a:rPr dirty="0" err="1"/>
              <a:t>Rybaka</a:t>
            </a:r>
            <a:r>
              <a:rPr dirty="0"/>
              <a:t> (24 </a:t>
            </a:r>
            <a:r>
              <a:rPr dirty="0" err="1"/>
              <a:t>miejsca</a:t>
            </a:r>
            <a:r>
              <a:rPr dirty="0"/>
              <a:t>).</a:t>
            </a:r>
          </a:p>
          <a:p>
            <a:pPr algn="just" defTabSz="457200">
              <a:spcBef>
                <a:spcPts val="1800"/>
              </a:spcBef>
              <a:defRPr sz="2500" b="0">
                <a:latin typeface="Sora Regular ExtraLight"/>
                <a:ea typeface="Sora Regular ExtraLight"/>
                <a:cs typeface="Sora Regular ExtraLight"/>
                <a:sym typeface="Sora Regular ExtraLight"/>
              </a:defRPr>
            </a:pPr>
            <a:r>
              <a:rPr dirty="0"/>
              <a:t>cd. na </a:t>
            </a:r>
            <a:r>
              <a:rPr dirty="0" err="1"/>
              <a:t>następnej</a:t>
            </a:r>
            <a:r>
              <a:rPr dirty="0"/>
              <a:t> </a:t>
            </a:r>
            <a:r>
              <a:rPr dirty="0" err="1"/>
              <a:t>stronie</a:t>
            </a:r>
            <a:endParaRPr dirty="0"/>
          </a:p>
        </p:txBody>
      </p:sp>
    </p:spTree>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4"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395" name="Publikacja artykułów…"/>
          <p:cNvSpPr txBox="1">
            <a:spLocks noGrp="1"/>
          </p:cNvSpPr>
          <p:nvPr>
            <p:ph type="title"/>
          </p:nvPr>
        </p:nvSpPr>
        <p:spPr>
          <a:xfrm>
            <a:off x="942082" y="1077359"/>
            <a:ext cx="22606614" cy="2202884"/>
          </a:xfrm>
          <a:prstGeom prst="rect">
            <a:avLst/>
          </a:prstGeom>
        </p:spPr>
        <p:txBody>
          <a:bodyPr/>
          <a:lstStyle/>
          <a:p>
            <a:pPr>
              <a:defRPr sz="7500" b="0" spc="-200">
                <a:solidFill>
                  <a:srgbClr val="ED7052"/>
                </a:solidFill>
                <a:latin typeface="Sora Regular Bold"/>
                <a:ea typeface="Sora Regular Bold"/>
                <a:cs typeface="Sora Regular Bold"/>
                <a:sym typeface="Sora Regular Bold"/>
              </a:defRPr>
            </a:pPr>
            <a:r>
              <a:t>Publikacja artykułów</a:t>
            </a:r>
            <a:endParaRPr spc="-150"/>
          </a:p>
          <a:p>
            <a:pPr>
              <a:defRPr sz="5000" b="0" spc="-100">
                <a:solidFill>
                  <a:srgbClr val="ED7052"/>
                </a:solidFill>
                <a:latin typeface="Sora Regular Bold"/>
                <a:ea typeface="Sora Regular Bold"/>
                <a:cs typeface="Sora Regular Bold"/>
                <a:sym typeface="Sora Regular Bold"/>
              </a:defRPr>
            </a:pPr>
            <a:r>
              <a:t>Przykłady</a:t>
            </a:r>
          </a:p>
        </p:txBody>
      </p:sp>
      <p:sp>
        <p:nvSpPr>
          <p:cNvPr id="396" name="42"/>
          <p:cNvSpPr txBox="1"/>
          <p:nvPr/>
        </p:nvSpPr>
        <p:spPr>
          <a:xfrm>
            <a:off x="23363204" y="12729956"/>
            <a:ext cx="562357"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42</a:t>
            </a:r>
          </a:p>
        </p:txBody>
      </p:sp>
      <p:sp>
        <p:nvSpPr>
          <p:cNvPr id="397" name="Łącznie w ostatnich latach powstało ok. 1,7 tys. ogólnodostępnych miejsc parkingowych, nie licząc tych, które zostały utworzone poprzez dopuszczenie parkowania na drogach jednokierunkowych.Obecnie w całym mieście jest ponad 5,4 tys. ogólnodostępnych miej"/>
          <p:cNvSpPr txBox="1">
            <a:spLocks noGrp="1"/>
          </p:cNvSpPr>
          <p:nvPr>
            <p:ph type="body" idx="1"/>
          </p:nvPr>
        </p:nvSpPr>
        <p:spPr>
          <a:xfrm>
            <a:off x="1032417" y="2931323"/>
            <a:ext cx="22609008" cy="9168753"/>
          </a:xfrm>
          <a:prstGeom prst="rect">
            <a:avLst/>
          </a:prstGeom>
        </p:spPr>
        <p:txBody>
          <a:bodyPr lIns="50800" tIns="50800" rIns="50800" bIns="50800" numCol="2" spcCol="1130449">
            <a:normAutofit lnSpcReduction="10000"/>
          </a:bodyPr>
          <a:lstStyle/>
          <a:p>
            <a:pPr algn="just" defTabSz="457200">
              <a:defRPr sz="2500" b="0">
                <a:latin typeface="Sora Regular Regular"/>
                <a:ea typeface="Sora Regular Regular"/>
                <a:cs typeface="Sora Regular Regular"/>
                <a:sym typeface="Sora Regular Regular"/>
              </a:defRPr>
            </a:pPr>
            <a:r>
              <a:rPr dirty="0" err="1"/>
              <a:t>Łącznie</a:t>
            </a:r>
            <a:r>
              <a:rPr dirty="0"/>
              <a:t> w </a:t>
            </a:r>
            <a:r>
              <a:rPr dirty="0" err="1"/>
              <a:t>ostatnich</a:t>
            </a:r>
            <a:r>
              <a:rPr dirty="0"/>
              <a:t> </a:t>
            </a:r>
            <a:r>
              <a:rPr dirty="0" err="1"/>
              <a:t>latach</a:t>
            </a:r>
            <a:r>
              <a:rPr dirty="0"/>
              <a:t> </a:t>
            </a:r>
            <a:r>
              <a:rPr dirty="0" err="1"/>
              <a:t>powstało</a:t>
            </a:r>
            <a:r>
              <a:rPr dirty="0"/>
              <a:t> ok. 1,7 </a:t>
            </a:r>
            <a:r>
              <a:rPr dirty="0" err="1"/>
              <a:t>tys</a:t>
            </a:r>
            <a:r>
              <a:rPr dirty="0"/>
              <a:t>. </a:t>
            </a:r>
            <a:r>
              <a:rPr dirty="0" err="1"/>
              <a:t>ogólnodostępnych</a:t>
            </a:r>
            <a:r>
              <a:rPr dirty="0"/>
              <a:t> </a:t>
            </a:r>
            <a:r>
              <a:rPr dirty="0" err="1"/>
              <a:t>miejsc</a:t>
            </a:r>
            <a:r>
              <a:rPr dirty="0"/>
              <a:t> </a:t>
            </a:r>
            <a:r>
              <a:rPr dirty="0" err="1"/>
              <a:t>parkingowych</a:t>
            </a:r>
            <a:r>
              <a:rPr dirty="0"/>
              <a:t>, </a:t>
            </a:r>
            <a:r>
              <a:rPr dirty="0" err="1"/>
              <a:t>nie</a:t>
            </a:r>
            <a:r>
              <a:rPr dirty="0"/>
              <a:t> </a:t>
            </a:r>
            <a:r>
              <a:rPr dirty="0" err="1"/>
              <a:t>licząc</a:t>
            </a:r>
            <a:r>
              <a:rPr dirty="0"/>
              <a:t> </a:t>
            </a:r>
            <a:r>
              <a:rPr dirty="0" err="1"/>
              <a:t>tych</a:t>
            </a:r>
            <a:r>
              <a:rPr dirty="0"/>
              <a:t>, </a:t>
            </a:r>
            <a:r>
              <a:rPr dirty="0" err="1"/>
              <a:t>które</a:t>
            </a:r>
            <a:r>
              <a:rPr dirty="0"/>
              <a:t> </a:t>
            </a:r>
            <a:r>
              <a:rPr dirty="0" err="1"/>
              <a:t>zostały</a:t>
            </a:r>
            <a:r>
              <a:rPr dirty="0"/>
              <a:t> </a:t>
            </a:r>
            <a:r>
              <a:rPr dirty="0" err="1"/>
              <a:t>utworzone</a:t>
            </a:r>
            <a:r>
              <a:rPr dirty="0"/>
              <a:t> </a:t>
            </a:r>
            <a:r>
              <a:rPr dirty="0" err="1"/>
              <a:t>poprzez</a:t>
            </a:r>
            <a:r>
              <a:rPr dirty="0"/>
              <a:t> </a:t>
            </a:r>
            <a:r>
              <a:rPr dirty="0" err="1"/>
              <a:t>dopuszczenie</a:t>
            </a:r>
            <a:r>
              <a:rPr dirty="0"/>
              <a:t> </a:t>
            </a:r>
            <a:r>
              <a:rPr dirty="0" err="1"/>
              <a:t>parkowania</a:t>
            </a:r>
            <a:r>
              <a:rPr dirty="0"/>
              <a:t> na </a:t>
            </a:r>
            <a:r>
              <a:rPr dirty="0" err="1"/>
              <a:t>drogach</a:t>
            </a:r>
            <a:r>
              <a:rPr dirty="0"/>
              <a:t> </a:t>
            </a:r>
            <a:r>
              <a:rPr dirty="0" err="1"/>
              <a:t>jednokierunkowych.Obecnie</a:t>
            </a:r>
            <a:r>
              <a:rPr dirty="0"/>
              <a:t> w </a:t>
            </a:r>
            <a:r>
              <a:rPr dirty="0" err="1"/>
              <a:t>całym</a:t>
            </a:r>
            <a:r>
              <a:rPr dirty="0"/>
              <a:t> </a:t>
            </a:r>
            <a:r>
              <a:rPr dirty="0" err="1"/>
              <a:t>mieście</a:t>
            </a:r>
            <a:r>
              <a:rPr dirty="0"/>
              <a:t> jest </a:t>
            </a:r>
            <a:r>
              <a:rPr dirty="0" err="1">
                <a:latin typeface="Sora Regular Bold"/>
                <a:ea typeface="Sora Regular Bold"/>
                <a:cs typeface="Sora Regular Bold"/>
                <a:sym typeface="Sora Regular Bold"/>
              </a:rPr>
              <a:t>ponad</a:t>
            </a:r>
            <a:r>
              <a:rPr dirty="0">
                <a:latin typeface="Sora Regular Bold"/>
                <a:ea typeface="Sora Regular Bold"/>
                <a:cs typeface="Sora Regular Bold"/>
                <a:sym typeface="Sora Regular Bold"/>
              </a:rPr>
              <a:t> 5,4 </a:t>
            </a:r>
            <a:r>
              <a:rPr dirty="0" err="1">
                <a:latin typeface="Sora Regular Bold"/>
                <a:ea typeface="Sora Regular Bold"/>
                <a:cs typeface="Sora Regular Bold"/>
                <a:sym typeface="Sora Regular Bold"/>
              </a:rPr>
              <a:t>tys</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ogólnodostępnych</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miejsc</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postojowych</a:t>
            </a:r>
            <a:r>
              <a:rPr dirty="0">
                <a:latin typeface="Sora Regular Bold"/>
                <a:ea typeface="Sora Regular Bold"/>
                <a:cs typeface="Sora Regular Bold"/>
                <a:sym typeface="Sora Regular Bold"/>
              </a:rPr>
              <a:t>.</a:t>
            </a:r>
            <a:r>
              <a:rPr dirty="0"/>
              <a:t> </a:t>
            </a:r>
            <a:r>
              <a:rPr dirty="0" err="1"/>
              <a:t>Ponad</a:t>
            </a:r>
            <a:r>
              <a:rPr dirty="0"/>
              <a:t> </a:t>
            </a:r>
            <a:r>
              <a:rPr dirty="0" err="1"/>
              <a:t>tysiąc</a:t>
            </a:r>
            <a:r>
              <a:rPr dirty="0"/>
              <a:t> </a:t>
            </a:r>
            <a:r>
              <a:rPr dirty="0" err="1"/>
              <a:t>miejsc</a:t>
            </a:r>
            <a:r>
              <a:rPr dirty="0"/>
              <a:t> </a:t>
            </a:r>
            <a:r>
              <a:rPr dirty="0" err="1"/>
              <a:t>postojowych</a:t>
            </a:r>
            <a:r>
              <a:rPr dirty="0"/>
              <a:t> </a:t>
            </a:r>
            <a:r>
              <a:rPr dirty="0" err="1"/>
              <a:t>znajduje</a:t>
            </a:r>
            <a:r>
              <a:rPr dirty="0"/>
              <a:t> </a:t>
            </a:r>
            <a:r>
              <a:rPr dirty="0" err="1"/>
              <a:t>się</a:t>
            </a:r>
            <a:r>
              <a:rPr dirty="0"/>
              <a:t> w </a:t>
            </a:r>
            <a:r>
              <a:rPr dirty="0" err="1"/>
              <a:t>dzielnicy</a:t>
            </a:r>
            <a:r>
              <a:rPr dirty="0"/>
              <a:t> </a:t>
            </a:r>
            <a:r>
              <a:rPr dirty="0" err="1"/>
              <a:t>nadmorskiej</a:t>
            </a:r>
            <a:r>
              <a:rPr dirty="0"/>
              <a:t>, </a:t>
            </a:r>
            <a:r>
              <a:rPr dirty="0" err="1"/>
              <a:t>wzdłuż</a:t>
            </a:r>
            <a:r>
              <a:rPr dirty="0"/>
              <a:t> </a:t>
            </a:r>
            <a:r>
              <a:rPr dirty="0" err="1"/>
              <a:t>ulic</a:t>
            </a:r>
            <a:r>
              <a:rPr dirty="0"/>
              <a:t>, w </a:t>
            </a:r>
            <a:r>
              <a:rPr dirty="0" err="1"/>
              <a:t>zatokach</a:t>
            </a:r>
            <a:r>
              <a:rPr dirty="0"/>
              <a:t> </a:t>
            </a:r>
            <a:r>
              <a:rPr dirty="0" err="1"/>
              <a:t>oraz</a:t>
            </a:r>
            <a:r>
              <a:rPr dirty="0"/>
              <a:t> na </a:t>
            </a:r>
            <a:r>
              <a:rPr dirty="0" err="1"/>
              <a:t>parkingach</a:t>
            </a:r>
            <a:r>
              <a:rPr dirty="0"/>
              <a:t>.</a:t>
            </a:r>
          </a:p>
          <a:p>
            <a:pPr defTabSz="457200">
              <a:defRPr sz="2500" b="0">
                <a:latin typeface="Sora Regular Regular"/>
                <a:ea typeface="Sora Regular Regular"/>
                <a:cs typeface="Sora Regular Regular"/>
                <a:sym typeface="Sora Regular Regular"/>
              </a:defRPr>
            </a:pPr>
            <a:endParaRPr dirty="0"/>
          </a:p>
          <a:p>
            <a:pPr defTabSz="457200">
              <a:spcBef>
                <a:spcPts val="1800"/>
              </a:spcBef>
              <a:defRPr sz="2500" b="0">
                <a:latin typeface="Sora Regular Regular"/>
                <a:ea typeface="Sora Regular Regular"/>
                <a:cs typeface="Sora Regular Regular"/>
                <a:sym typeface="Sora Regular Regular"/>
              </a:defRPr>
            </a:pPr>
            <a:r>
              <a:rPr dirty="0" err="1"/>
              <a:t>Najważniejsze</a:t>
            </a:r>
            <a:r>
              <a:rPr dirty="0"/>
              <a:t> </a:t>
            </a:r>
            <a:r>
              <a:rPr dirty="0" err="1"/>
              <a:t>znajdują</a:t>
            </a:r>
            <a:r>
              <a:rPr dirty="0"/>
              <a:t> </a:t>
            </a:r>
            <a:r>
              <a:rPr dirty="0" err="1"/>
              <a:t>się</a:t>
            </a:r>
            <a:r>
              <a:rPr dirty="0"/>
              <a:t> w </a:t>
            </a:r>
            <a:r>
              <a:rPr dirty="0" err="1"/>
              <a:t>następujących</a:t>
            </a:r>
            <a:r>
              <a:rPr dirty="0"/>
              <a:t> </a:t>
            </a:r>
            <a:r>
              <a:rPr dirty="0" err="1"/>
              <a:t>lokalizacjach</a:t>
            </a:r>
            <a:r>
              <a:rPr dirty="0"/>
              <a:t>:</a:t>
            </a:r>
          </a:p>
          <a:p>
            <a:pPr defTabSz="457200">
              <a:spcBef>
                <a:spcPts val="1800"/>
              </a:spcBef>
              <a:defRPr sz="2500" b="0">
                <a:latin typeface="Sora Regular Regular"/>
                <a:ea typeface="Sora Regular Regular"/>
                <a:cs typeface="Sora Regular Regular"/>
                <a:sym typeface="Sora Regular Regular"/>
              </a:defRPr>
            </a:pPr>
            <a:r>
              <a:rPr dirty="0"/>
              <a:t>- </a:t>
            </a:r>
            <a:r>
              <a:rPr dirty="0" err="1">
                <a:latin typeface="Sora Regular Bold"/>
                <a:ea typeface="Sora Regular Bold"/>
                <a:cs typeface="Sora Regular Bold"/>
                <a:sym typeface="Sora Regular Bold"/>
              </a:rPr>
              <a:t>parkingi</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ogólnodostępne</a:t>
            </a:r>
            <a:r>
              <a:rPr dirty="0" smtClean="0">
                <a:latin typeface="Sora Regular Bold"/>
                <a:ea typeface="Sora Regular Bold"/>
                <a:cs typeface="Sora Regular Bold"/>
                <a:sym typeface="Sora Regular Bold"/>
              </a:rPr>
              <a:t>:</a:t>
            </a:r>
            <a:endParaRPr lang="pl-PL" dirty="0" smtClean="0">
              <a:latin typeface="Sora Regular Bold"/>
              <a:ea typeface="Sora Regular Bold"/>
              <a:cs typeface="Sora Regular Bold"/>
              <a:sym typeface="Sora Regular Bold"/>
            </a:endParaRPr>
          </a:p>
          <a:p>
            <a:pPr defTabSz="457200">
              <a:spcBef>
                <a:spcPts val="1800"/>
              </a:spcBef>
              <a:defRPr sz="2500" b="0">
                <a:latin typeface="Sora Regular Regular"/>
                <a:ea typeface="Sora Regular Regular"/>
                <a:cs typeface="Sora Regular Regular"/>
                <a:sym typeface="Sora Regular Regular"/>
              </a:defRPr>
            </a:pPr>
            <a:endParaRPr sz="1000" dirty="0">
              <a:latin typeface="Sora Regular Bold"/>
              <a:ea typeface="Sora Regular Bold"/>
              <a:cs typeface="Sora Regular Bold"/>
              <a:sym typeface="Sora Regular Bold"/>
            </a:endParaRPr>
          </a:p>
          <a:p>
            <a:pPr marL="457200" indent="-317500" defTabSz="457200">
              <a:buSzPct val="123000"/>
              <a:buFont typeface="Times New Roman"/>
              <a:buChar char="•"/>
              <a:defRPr sz="2500" b="0">
                <a:latin typeface="Sora Regular Regular"/>
                <a:ea typeface="Sora Regular Regular"/>
                <a:cs typeface="Sora Regular Regular"/>
                <a:sym typeface="Sora Regular Regular"/>
              </a:defRPr>
            </a:pPr>
            <a:r>
              <a:rPr dirty="0"/>
              <a:t>Parking na </a:t>
            </a:r>
            <a:r>
              <a:rPr dirty="0" err="1"/>
              <a:t>ulicy</a:t>
            </a:r>
            <a:r>
              <a:rPr dirty="0"/>
              <a:t> </a:t>
            </a:r>
            <a:r>
              <a:rPr dirty="0" err="1"/>
              <a:t>Uzdrowiskowej</a:t>
            </a:r>
            <a:r>
              <a:rPr dirty="0"/>
              <a:t> – 88 </a:t>
            </a:r>
            <a:r>
              <a:rPr dirty="0" err="1"/>
              <a:t>mp</a:t>
            </a:r>
            <a:r>
              <a:rPr dirty="0"/>
              <a:t>.</a:t>
            </a:r>
          </a:p>
          <a:p>
            <a:pPr marL="457200" indent="-317500" defTabSz="457200">
              <a:buSzPct val="123000"/>
              <a:buFont typeface="Times New Roman"/>
              <a:buChar char="•"/>
              <a:defRPr sz="2500" b="0">
                <a:latin typeface="Sora Regular Regular"/>
                <a:ea typeface="Sora Regular Regular"/>
                <a:cs typeface="Sora Regular Regular"/>
                <a:sym typeface="Sora Regular Regular"/>
              </a:defRPr>
            </a:pPr>
            <a:r>
              <a:rPr dirty="0"/>
              <a:t>Parking </a:t>
            </a:r>
            <a:r>
              <a:rPr dirty="0" err="1"/>
              <a:t>przy</a:t>
            </a:r>
            <a:r>
              <a:rPr dirty="0"/>
              <a:t> </a:t>
            </a:r>
            <a:r>
              <a:rPr dirty="0" err="1"/>
              <a:t>ul</a:t>
            </a:r>
            <a:r>
              <a:rPr dirty="0"/>
              <a:t>. </a:t>
            </a:r>
            <a:r>
              <a:rPr dirty="0" err="1"/>
              <a:t>Rybaki</a:t>
            </a:r>
            <a:r>
              <a:rPr dirty="0"/>
              <a:t> – 75 </a:t>
            </a:r>
            <a:r>
              <a:rPr dirty="0" err="1"/>
              <a:t>mp</a:t>
            </a:r>
            <a:r>
              <a:rPr dirty="0"/>
              <a:t>.,</a:t>
            </a:r>
          </a:p>
          <a:p>
            <a:pPr marL="457200" indent="-317500" defTabSz="457200">
              <a:buSzPct val="123000"/>
              <a:buFont typeface="Times New Roman"/>
              <a:buChar char="•"/>
              <a:defRPr sz="2500" b="0">
                <a:latin typeface="Sora Regular Regular"/>
                <a:ea typeface="Sora Regular Regular"/>
                <a:cs typeface="Sora Regular Regular"/>
                <a:sym typeface="Sora Regular Regular"/>
              </a:defRPr>
            </a:pPr>
            <a:r>
              <a:rPr dirty="0"/>
              <a:t>Parking </a:t>
            </a:r>
            <a:r>
              <a:rPr dirty="0" err="1"/>
              <a:t>przy</a:t>
            </a:r>
            <a:r>
              <a:rPr dirty="0"/>
              <a:t> </a:t>
            </a:r>
            <a:r>
              <a:rPr dirty="0" err="1"/>
              <a:t>ul</a:t>
            </a:r>
            <a:r>
              <a:rPr dirty="0"/>
              <a:t>. </a:t>
            </a:r>
            <a:r>
              <a:rPr dirty="0" err="1"/>
              <a:t>Warszawskiej</a:t>
            </a:r>
            <a:r>
              <a:rPr dirty="0"/>
              <a:t> – 44 </a:t>
            </a:r>
            <a:r>
              <a:rPr dirty="0" err="1"/>
              <a:t>mp</a:t>
            </a:r>
            <a:r>
              <a:rPr dirty="0"/>
              <a:t>.,</a:t>
            </a:r>
          </a:p>
          <a:p>
            <a:pPr marL="457200" indent="-317500" defTabSz="457200">
              <a:buSzPct val="123000"/>
              <a:buFont typeface="Times New Roman"/>
              <a:buChar char="•"/>
              <a:defRPr sz="2500" b="0">
                <a:latin typeface="Sora Regular Regular"/>
                <a:ea typeface="Sora Regular Regular"/>
                <a:cs typeface="Sora Regular Regular"/>
                <a:sym typeface="Sora Regular Regular"/>
              </a:defRPr>
            </a:pPr>
            <a:r>
              <a:rPr dirty="0"/>
              <a:t>Parking </a:t>
            </a:r>
            <a:r>
              <a:rPr dirty="0" err="1"/>
              <a:t>przy</a:t>
            </a:r>
            <a:r>
              <a:rPr dirty="0"/>
              <a:t> </a:t>
            </a:r>
            <a:r>
              <a:rPr dirty="0" err="1"/>
              <a:t>ul</a:t>
            </a:r>
            <a:r>
              <a:rPr dirty="0"/>
              <a:t>. </a:t>
            </a:r>
            <a:r>
              <a:rPr dirty="0" err="1"/>
              <a:t>Grunwaldzkiej</a:t>
            </a:r>
            <a:r>
              <a:rPr dirty="0"/>
              <a:t> – 71 </a:t>
            </a:r>
            <a:r>
              <a:rPr dirty="0" err="1"/>
              <a:t>mp</a:t>
            </a:r>
            <a:r>
              <a:rPr dirty="0"/>
              <a:t>.,</a:t>
            </a:r>
          </a:p>
          <a:p>
            <a:pPr marL="457200" indent="-317500" defTabSz="457200">
              <a:buSzPct val="123000"/>
              <a:buFont typeface="Times New Roman"/>
              <a:buChar char="•"/>
              <a:defRPr sz="2500" b="0">
                <a:latin typeface="Sora Regular Regular"/>
                <a:ea typeface="Sora Regular Regular"/>
                <a:cs typeface="Sora Regular Regular"/>
                <a:sym typeface="Sora Regular Regular"/>
              </a:defRPr>
            </a:pPr>
            <a:r>
              <a:rPr dirty="0"/>
              <a:t>Parking </a:t>
            </a:r>
            <a:r>
              <a:rPr dirty="0" err="1"/>
              <a:t>przy</a:t>
            </a:r>
            <a:r>
              <a:rPr dirty="0"/>
              <a:t> </a:t>
            </a:r>
            <a:r>
              <a:rPr dirty="0" err="1"/>
              <a:t>ul</a:t>
            </a:r>
            <a:r>
              <a:rPr dirty="0"/>
              <a:t>. </a:t>
            </a:r>
            <a:r>
              <a:rPr dirty="0" err="1"/>
              <a:t>Daszyńskiego</a:t>
            </a:r>
            <a:r>
              <a:rPr dirty="0"/>
              <a:t> – 90 </a:t>
            </a:r>
            <a:r>
              <a:rPr dirty="0" err="1"/>
              <a:t>mp</a:t>
            </a:r>
            <a:r>
              <a:rPr dirty="0"/>
              <a:t>.</a:t>
            </a:r>
          </a:p>
          <a:p>
            <a:pPr marL="457200" indent="-317500" defTabSz="457200">
              <a:buSzPct val="123000"/>
              <a:buFont typeface="Times New Roman"/>
              <a:buChar char="•"/>
              <a:defRPr sz="2500" b="0">
                <a:latin typeface="Sora Regular Regular"/>
                <a:ea typeface="Sora Regular Regular"/>
                <a:cs typeface="Sora Regular Regular"/>
                <a:sym typeface="Sora Regular Regular"/>
              </a:defRPr>
            </a:pPr>
            <a:r>
              <a:rPr dirty="0"/>
              <a:t>Parking </a:t>
            </a:r>
            <a:r>
              <a:rPr dirty="0" err="1"/>
              <a:t>przy</a:t>
            </a:r>
            <a:r>
              <a:rPr dirty="0"/>
              <a:t> </a:t>
            </a:r>
            <a:r>
              <a:rPr dirty="0" err="1"/>
              <a:t>ul</a:t>
            </a:r>
            <a:r>
              <a:rPr dirty="0"/>
              <a:t>. Monte </a:t>
            </a:r>
            <a:r>
              <a:rPr dirty="0" err="1"/>
              <a:t>Cassino</a:t>
            </a:r>
            <a:r>
              <a:rPr dirty="0"/>
              <a:t> – 47 </a:t>
            </a:r>
            <a:r>
              <a:rPr dirty="0" err="1"/>
              <a:t>mp</a:t>
            </a:r>
            <a:r>
              <a:rPr dirty="0"/>
              <a:t>.,</a:t>
            </a:r>
          </a:p>
          <a:p>
            <a:pPr marL="457200" indent="-317500" defTabSz="457200">
              <a:buSzPct val="123000"/>
              <a:buFont typeface="Times New Roman"/>
              <a:buChar char="•"/>
              <a:defRPr sz="2500" b="0">
                <a:latin typeface="Sora Regular Regular"/>
                <a:ea typeface="Sora Regular Regular"/>
                <a:cs typeface="Sora Regular Regular"/>
                <a:sym typeface="Sora Regular Regular"/>
              </a:defRPr>
            </a:pPr>
            <a:r>
              <a:rPr dirty="0"/>
              <a:t>Parking </a:t>
            </a:r>
            <a:r>
              <a:rPr dirty="0" err="1"/>
              <a:t>przy</a:t>
            </a:r>
            <a:r>
              <a:rPr dirty="0"/>
              <a:t> </a:t>
            </a:r>
            <a:r>
              <a:rPr dirty="0" err="1"/>
              <a:t>ul</a:t>
            </a:r>
            <a:r>
              <a:rPr dirty="0"/>
              <a:t>. </a:t>
            </a:r>
            <a:r>
              <a:rPr dirty="0" err="1"/>
              <a:t>Barlickiego</a:t>
            </a:r>
            <a:r>
              <a:rPr dirty="0"/>
              <a:t> – 50 </a:t>
            </a:r>
            <a:r>
              <a:rPr dirty="0" err="1"/>
              <a:t>mp</a:t>
            </a:r>
            <a:r>
              <a:rPr dirty="0"/>
              <a:t>.,</a:t>
            </a:r>
          </a:p>
          <a:p>
            <a:pPr marL="457200" indent="-317500" defTabSz="457200">
              <a:buSzPct val="123000"/>
              <a:buFont typeface="Times New Roman"/>
              <a:buChar char="•"/>
              <a:defRPr sz="2500" b="0">
                <a:latin typeface="Sora Regular Regular"/>
                <a:ea typeface="Sora Regular Regular"/>
                <a:cs typeface="Sora Regular Regular"/>
                <a:sym typeface="Sora Regular Regular"/>
              </a:defRPr>
            </a:pPr>
            <a:r>
              <a:rPr dirty="0"/>
              <a:t>Parking </a:t>
            </a:r>
            <a:r>
              <a:rPr dirty="0" err="1"/>
              <a:t>przy</a:t>
            </a:r>
            <a:r>
              <a:rPr dirty="0"/>
              <a:t> </a:t>
            </a:r>
            <a:r>
              <a:rPr dirty="0" err="1"/>
              <a:t>ul</a:t>
            </a:r>
            <a:r>
              <a:rPr dirty="0"/>
              <a:t>. </a:t>
            </a:r>
            <a:r>
              <a:rPr dirty="0" err="1"/>
              <a:t>Steyera</a:t>
            </a:r>
            <a:r>
              <a:rPr dirty="0"/>
              <a:t> (</a:t>
            </a:r>
            <a:r>
              <a:rPr dirty="0" err="1"/>
              <a:t>przy</a:t>
            </a:r>
            <a:r>
              <a:rPr dirty="0"/>
              <a:t> </a:t>
            </a:r>
            <a:r>
              <a:rPr dirty="0" err="1"/>
              <a:t>Remondisie</a:t>
            </a:r>
            <a:r>
              <a:rPr dirty="0"/>
              <a:t>) – 171 </a:t>
            </a:r>
            <a:r>
              <a:rPr dirty="0" err="1"/>
              <a:t>mp</a:t>
            </a:r>
            <a:r>
              <a:rPr dirty="0"/>
              <a:t>.</a:t>
            </a:r>
          </a:p>
          <a:p>
            <a:pPr marL="457200" indent="-317500" defTabSz="457200">
              <a:buSzPct val="123000"/>
              <a:buFont typeface="Times New Roman"/>
              <a:buChar char="•"/>
              <a:defRPr sz="2500" b="0">
                <a:latin typeface="Sora Regular Regular"/>
                <a:ea typeface="Sora Regular Regular"/>
                <a:cs typeface="Sora Regular Regular"/>
                <a:sym typeface="Sora Regular Regular"/>
              </a:defRPr>
            </a:pPr>
            <a:r>
              <a:rPr dirty="0"/>
              <a:t>Parking </a:t>
            </a:r>
            <a:r>
              <a:rPr dirty="0" err="1"/>
              <a:t>przy</a:t>
            </a:r>
            <a:r>
              <a:rPr dirty="0"/>
              <a:t> </a:t>
            </a:r>
            <a:r>
              <a:rPr dirty="0" err="1"/>
              <a:t>ul</a:t>
            </a:r>
            <a:r>
              <a:rPr dirty="0"/>
              <a:t>. 11 </a:t>
            </a:r>
            <a:r>
              <a:rPr dirty="0" err="1"/>
              <a:t>Listopada</a:t>
            </a:r>
            <a:r>
              <a:rPr dirty="0"/>
              <a:t> (</a:t>
            </a:r>
            <a:r>
              <a:rPr dirty="0" err="1"/>
              <a:t>przy</a:t>
            </a:r>
            <a:r>
              <a:rPr dirty="0"/>
              <a:t> </a:t>
            </a:r>
            <a:r>
              <a:rPr dirty="0" err="1"/>
              <a:t>sklepie</a:t>
            </a:r>
            <a:r>
              <a:rPr dirty="0"/>
              <a:t> Dom </a:t>
            </a:r>
            <a:r>
              <a:rPr dirty="0" err="1"/>
              <a:t>i</a:t>
            </a:r>
            <a:r>
              <a:rPr dirty="0"/>
              <a:t> </a:t>
            </a:r>
            <a:r>
              <a:rPr dirty="0" err="1"/>
              <a:t>Ogród</a:t>
            </a:r>
            <a:r>
              <a:rPr dirty="0"/>
              <a:t>) – 34 </a:t>
            </a:r>
            <a:r>
              <a:rPr dirty="0" err="1"/>
              <a:t>mp</a:t>
            </a:r>
            <a:r>
              <a:rPr dirty="0"/>
              <a:t>.,</a:t>
            </a:r>
          </a:p>
          <a:p>
            <a:pPr marL="457200" indent="-317500" defTabSz="457200">
              <a:buSzPct val="123000"/>
              <a:buFont typeface="Times New Roman"/>
              <a:buChar char="•"/>
              <a:defRPr sz="2500" b="0">
                <a:latin typeface="Sora Regular Regular"/>
                <a:ea typeface="Sora Regular Regular"/>
                <a:cs typeface="Sora Regular Regular"/>
                <a:sym typeface="Sora Regular Regular"/>
              </a:defRPr>
            </a:pPr>
            <a:r>
              <a:rPr dirty="0"/>
              <a:t>Parking </a:t>
            </a:r>
            <a:r>
              <a:rPr dirty="0" err="1"/>
              <a:t>ul</a:t>
            </a:r>
            <a:r>
              <a:rPr dirty="0"/>
              <a:t>. </a:t>
            </a:r>
            <a:r>
              <a:rPr dirty="0" err="1"/>
              <a:t>Wojska</a:t>
            </a:r>
            <a:r>
              <a:rPr dirty="0"/>
              <a:t> </a:t>
            </a:r>
            <a:r>
              <a:rPr dirty="0" err="1"/>
              <a:t>Polskiego</a:t>
            </a:r>
            <a:r>
              <a:rPr dirty="0"/>
              <a:t>/</a:t>
            </a:r>
            <a:r>
              <a:rPr dirty="0" err="1"/>
              <a:t>Malczewskiego</a:t>
            </a:r>
            <a:r>
              <a:rPr dirty="0"/>
              <a:t> – 70 </a:t>
            </a:r>
            <a:r>
              <a:rPr dirty="0" err="1"/>
              <a:t>mp</a:t>
            </a:r>
            <a:r>
              <a:rPr dirty="0"/>
              <a:t>.,</a:t>
            </a:r>
          </a:p>
          <a:p>
            <a:pPr marL="457200" indent="-317500" defTabSz="457200">
              <a:spcBef>
                <a:spcPts val="1800"/>
              </a:spcBef>
              <a:buSzPct val="123000"/>
              <a:buFont typeface="Times New Roman"/>
              <a:buChar char="•"/>
              <a:defRPr sz="2500" b="0">
                <a:latin typeface="Sora Regular Regular"/>
                <a:ea typeface="Sora Regular Regular"/>
                <a:cs typeface="Sora Regular Regular"/>
                <a:sym typeface="Sora Regular Regular"/>
              </a:defRPr>
            </a:pPr>
            <a:r>
              <a:rPr dirty="0"/>
              <a:t>Parking </a:t>
            </a:r>
            <a:r>
              <a:rPr dirty="0" err="1"/>
              <a:t>przy</a:t>
            </a:r>
            <a:r>
              <a:rPr dirty="0"/>
              <a:t> </a:t>
            </a:r>
            <a:r>
              <a:rPr dirty="0" err="1"/>
              <a:t>ul</a:t>
            </a:r>
            <a:r>
              <a:rPr dirty="0"/>
              <a:t>. </a:t>
            </a:r>
            <a:r>
              <a:rPr dirty="0" err="1"/>
              <a:t>Jachtowej</a:t>
            </a:r>
            <a:r>
              <a:rPr dirty="0"/>
              <a:t> – 40 </a:t>
            </a:r>
            <a:r>
              <a:rPr dirty="0" err="1"/>
              <a:t>mp</a:t>
            </a:r>
            <a:r>
              <a:rPr dirty="0"/>
              <a:t>.</a:t>
            </a:r>
          </a:p>
          <a:p>
            <a:pPr defTabSz="457200">
              <a:spcBef>
                <a:spcPts val="1800"/>
              </a:spcBef>
              <a:defRPr sz="2500" b="0">
                <a:latin typeface="Sora Regular Regular"/>
                <a:ea typeface="Sora Regular Regular"/>
                <a:cs typeface="Sora Regular Regular"/>
                <a:sym typeface="Sora Regular Regular"/>
              </a:defRPr>
            </a:pPr>
            <a:endParaRPr lang="pl-PL" dirty="0" smtClean="0"/>
          </a:p>
          <a:p>
            <a:pPr defTabSz="457200">
              <a:spcBef>
                <a:spcPts val="1800"/>
              </a:spcBef>
              <a:defRPr sz="2500" b="0">
                <a:latin typeface="Sora Regular Regular"/>
                <a:ea typeface="Sora Regular Regular"/>
                <a:cs typeface="Sora Regular Regular"/>
                <a:sym typeface="Sora Regular Regular"/>
              </a:defRPr>
            </a:pPr>
            <a:endParaRPr lang="pl-PL" dirty="0" smtClean="0"/>
          </a:p>
          <a:p>
            <a:pPr defTabSz="457200">
              <a:spcBef>
                <a:spcPts val="1800"/>
              </a:spcBef>
              <a:defRPr sz="2500" b="0">
                <a:latin typeface="Sora Regular Regular"/>
                <a:ea typeface="Sora Regular Regular"/>
                <a:cs typeface="Sora Regular Regular"/>
                <a:sym typeface="Sora Regular Regular"/>
              </a:defRPr>
            </a:pPr>
            <a:r>
              <a:rPr dirty="0" smtClean="0"/>
              <a:t>- </a:t>
            </a:r>
            <a:r>
              <a:rPr dirty="0" err="1">
                <a:latin typeface="Sora Regular Bold"/>
                <a:ea typeface="Sora Regular Bold"/>
                <a:cs typeface="Sora Regular Bold"/>
                <a:sym typeface="Sora Regular Bold"/>
              </a:rPr>
              <a:t>parkingi</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płatne</a:t>
            </a:r>
            <a:r>
              <a:rPr dirty="0" smtClean="0">
                <a:latin typeface="Sora Regular Bold"/>
                <a:ea typeface="Sora Regular Bold"/>
                <a:cs typeface="Sora Regular Bold"/>
                <a:sym typeface="Sora Regular Bold"/>
              </a:rPr>
              <a:t>:</a:t>
            </a:r>
            <a:endParaRPr lang="pl-PL" dirty="0" smtClean="0">
              <a:latin typeface="Sora Regular Bold"/>
              <a:ea typeface="Sora Regular Bold"/>
              <a:cs typeface="Sora Regular Bold"/>
              <a:sym typeface="Sora Regular Bold"/>
            </a:endParaRPr>
          </a:p>
          <a:p>
            <a:pPr defTabSz="457200">
              <a:spcBef>
                <a:spcPts val="1800"/>
              </a:spcBef>
              <a:defRPr sz="2500" b="0">
                <a:latin typeface="Sora Regular Regular"/>
                <a:ea typeface="Sora Regular Regular"/>
                <a:cs typeface="Sora Regular Regular"/>
                <a:sym typeface="Sora Regular Regular"/>
              </a:defRPr>
            </a:pPr>
            <a:endParaRPr sz="1000" dirty="0">
              <a:latin typeface="Sora Regular Bold"/>
              <a:ea typeface="Sora Regular Bold"/>
              <a:cs typeface="Sora Regular Bold"/>
              <a:sym typeface="Sora Regular Bold"/>
            </a:endParaRPr>
          </a:p>
          <a:p>
            <a:pPr marL="457200" indent="-317500" defTabSz="457200">
              <a:buSzPct val="123000"/>
              <a:buFont typeface="Times New Roman"/>
              <a:buChar char="•"/>
              <a:defRPr sz="2500" b="0">
                <a:latin typeface="Sora Regular Regular"/>
                <a:ea typeface="Sora Regular Regular"/>
                <a:cs typeface="Sora Regular Regular"/>
                <a:sym typeface="Sora Regular Regular"/>
              </a:defRPr>
            </a:pPr>
            <a:r>
              <a:rPr dirty="0"/>
              <a:t>Parking </a:t>
            </a:r>
            <a:r>
              <a:rPr dirty="0" err="1"/>
              <a:t>przy</a:t>
            </a:r>
            <a:r>
              <a:rPr dirty="0"/>
              <a:t> </a:t>
            </a:r>
            <a:r>
              <a:rPr dirty="0" err="1"/>
              <a:t>Alei</a:t>
            </a:r>
            <a:r>
              <a:rPr dirty="0"/>
              <a:t> </a:t>
            </a:r>
            <a:r>
              <a:rPr dirty="0" err="1"/>
              <a:t>Interferie</a:t>
            </a:r>
            <a:r>
              <a:rPr dirty="0"/>
              <a:t> – 130 </a:t>
            </a:r>
            <a:r>
              <a:rPr dirty="0" err="1"/>
              <a:t>mp</a:t>
            </a:r>
            <a:r>
              <a:rPr dirty="0"/>
              <a:t>.,</a:t>
            </a:r>
          </a:p>
          <a:p>
            <a:pPr marL="457200" indent="-317500" defTabSz="457200">
              <a:buSzPct val="123000"/>
              <a:buFont typeface="Times New Roman"/>
              <a:buChar char="•"/>
              <a:defRPr sz="2500" b="0">
                <a:latin typeface="Sora Regular Regular"/>
                <a:ea typeface="Sora Regular Regular"/>
                <a:cs typeface="Sora Regular Regular"/>
                <a:sym typeface="Sora Regular Regular"/>
              </a:defRPr>
            </a:pPr>
            <a:r>
              <a:rPr dirty="0"/>
              <a:t>Parking </a:t>
            </a:r>
            <a:r>
              <a:rPr dirty="0" err="1"/>
              <a:t>przy</a:t>
            </a:r>
            <a:r>
              <a:rPr dirty="0"/>
              <a:t> </a:t>
            </a:r>
            <a:r>
              <a:rPr dirty="0" err="1"/>
              <a:t>Placu</a:t>
            </a:r>
            <a:r>
              <a:rPr dirty="0"/>
              <a:t> </a:t>
            </a:r>
            <a:r>
              <a:rPr dirty="0" err="1"/>
              <a:t>Mickiewicza</a:t>
            </a:r>
            <a:r>
              <a:rPr dirty="0"/>
              <a:t> – 85 </a:t>
            </a:r>
            <a:r>
              <a:rPr dirty="0" err="1"/>
              <a:t>mp</a:t>
            </a:r>
            <a:r>
              <a:rPr dirty="0"/>
              <a:t>.,</a:t>
            </a:r>
          </a:p>
          <a:p>
            <a:pPr marL="457200" indent="-317500" defTabSz="457200">
              <a:buSzPct val="123000"/>
              <a:buFont typeface="Times New Roman"/>
              <a:buChar char="•"/>
              <a:defRPr sz="2500" b="0">
                <a:latin typeface="Sora Regular Regular"/>
                <a:ea typeface="Sora Regular Regular"/>
                <a:cs typeface="Sora Regular Regular"/>
                <a:sym typeface="Sora Regular Regular"/>
              </a:defRPr>
            </a:pPr>
            <a:r>
              <a:rPr dirty="0"/>
              <a:t>Parking </a:t>
            </a:r>
            <a:r>
              <a:rPr dirty="0" err="1"/>
              <a:t>przy</a:t>
            </a:r>
            <a:r>
              <a:rPr dirty="0"/>
              <a:t> </a:t>
            </a:r>
            <a:r>
              <a:rPr dirty="0" err="1"/>
              <a:t>ul</a:t>
            </a:r>
            <a:r>
              <a:rPr dirty="0"/>
              <a:t>. </a:t>
            </a:r>
            <a:r>
              <a:rPr dirty="0" err="1"/>
              <a:t>Sienkiewicza</a:t>
            </a:r>
            <a:r>
              <a:rPr dirty="0"/>
              <a:t> – 50 </a:t>
            </a:r>
            <a:r>
              <a:rPr dirty="0" err="1"/>
              <a:t>mp</a:t>
            </a:r>
            <a:r>
              <a:rPr dirty="0"/>
              <a:t>,</a:t>
            </a:r>
          </a:p>
          <a:p>
            <a:pPr marL="457200" indent="-317500" defTabSz="457200">
              <a:buSzPct val="123000"/>
              <a:buFont typeface="Times New Roman"/>
              <a:buChar char="•"/>
              <a:defRPr sz="2500" b="0">
                <a:latin typeface="Sora Regular Regular"/>
                <a:ea typeface="Sora Regular Regular"/>
                <a:cs typeface="Sora Regular Regular"/>
                <a:sym typeface="Sora Regular Regular"/>
              </a:defRPr>
            </a:pPr>
            <a:r>
              <a:rPr dirty="0"/>
              <a:t>Parking </a:t>
            </a:r>
            <a:r>
              <a:rPr dirty="0" err="1"/>
              <a:t>przy</a:t>
            </a:r>
            <a:r>
              <a:rPr dirty="0"/>
              <a:t> </a:t>
            </a:r>
            <a:r>
              <a:rPr dirty="0" err="1"/>
              <a:t>ul</a:t>
            </a:r>
            <a:r>
              <a:rPr dirty="0"/>
              <a:t>. </a:t>
            </a:r>
            <a:r>
              <a:rPr dirty="0" err="1"/>
              <a:t>Matejki</a:t>
            </a:r>
            <a:r>
              <a:rPr dirty="0"/>
              <a:t> (</a:t>
            </a:r>
            <a:r>
              <a:rPr dirty="0" err="1"/>
              <a:t>przy</a:t>
            </a:r>
            <a:r>
              <a:rPr dirty="0"/>
              <a:t> </a:t>
            </a:r>
            <a:r>
              <a:rPr dirty="0" err="1"/>
              <a:t>Amfiteatrze</a:t>
            </a:r>
            <a:r>
              <a:rPr dirty="0"/>
              <a:t>) – 29 </a:t>
            </a:r>
            <a:r>
              <a:rPr dirty="0" err="1"/>
              <a:t>mp</a:t>
            </a:r>
            <a:r>
              <a:rPr dirty="0"/>
              <a:t>.,,</a:t>
            </a:r>
          </a:p>
          <a:p>
            <a:pPr marL="457200" indent="-317500" defTabSz="457200">
              <a:buSzPct val="123000"/>
              <a:buFont typeface="Times New Roman"/>
              <a:buChar char="•"/>
              <a:defRPr sz="2500" b="0">
                <a:latin typeface="Sora Regular Regular"/>
                <a:ea typeface="Sora Regular Regular"/>
                <a:cs typeface="Sora Regular Regular"/>
                <a:sym typeface="Sora Regular Regular"/>
              </a:defRPr>
            </a:pPr>
            <a:r>
              <a:rPr dirty="0"/>
              <a:t>Parking </a:t>
            </a:r>
            <a:r>
              <a:rPr dirty="0" err="1"/>
              <a:t>przy</a:t>
            </a:r>
            <a:r>
              <a:rPr dirty="0"/>
              <a:t> </a:t>
            </a:r>
            <a:r>
              <a:rPr dirty="0" err="1"/>
              <a:t>ul</a:t>
            </a:r>
            <a:r>
              <a:rPr dirty="0"/>
              <a:t>. </a:t>
            </a:r>
            <a:r>
              <a:rPr dirty="0" err="1"/>
              <a:t>Legionów</a:t>
            </a:r>
            <a:r>
              <a:rPr dirty="0"/>
              <a:t> – 184 </a:t>
            </a:r>
            <a:r>
              <a:rPr dirty="0" err="1"/>
              <a:t>mp</a:t>
            </a:r>
            <a:r>
              <a:rPr dirty="0"/>
              <a:t>.,</a:t>
            </a:r>
          </a:p>
          <a:p>
            <a:pPr marL="457200" indent="-317500" defTabSz="457200">
              <a:buSzPct val="123000"/>
              <a:buFont typeface="Times New Roman"/>
              <a:buChar char="•"/>
              <a:defRPr sz="2500" b="0">
                <a:latin typeface="Sora Regular Regular"/>
                <a:ea typeface="Sora Regular Regular"/>
                <a:cs typeface="Sora Regular Regular"/>
                <a:sym typeface="Sora Regular Regular"/>
              </a:defRPr>
            </a:pPr>
            <a:r>
              <a:rPr dirty="0"/>
              <a:t>Parking </a:t>
            </a:r>
            <a:r>
              <a:rPr dirty="0" err="1"/>
              <a:t>przy</a:t>
            </a:r>
            <a:r>
              <a:rPr dirty="0"/>
              <a:t> </a:t>
            </a:r>
            <a:r>
              <a:rPr dirty="0" err="1"/>
              <a:t>ul</a:t>
            </a:r>
            <a:r>
              <a:rPr dirty="0"/>
              <a:t>. </a:t>
            </a:r>
            <a:r>
              <a:rPr dirty="0" err="1"/>
              <a:t>Bałtyckiej</a:t>
            </a:r>
            <a:r>
              <a:rPr dirty="0"/>
              <a:t> – 55 </a:t>
            </a:r>
            <a:r>
              <a:rPr dirty="0" err="1"/>
              <a:t>mp</a:t>
            </a:r>
            <a:r>
              <a:rPr dirty="0"/>
              <a:t>.,</a:t>
            </a:r>
          </a:p>
          <a:p>
            <a:pPr marL="457200" indent="-317500" defTabSz="457200">
              <a:buSzPct val="123000"/>
              <a:buFont typeface="Times New Roman"/>
              <a:buChar char="•"/>
              <a:defRPr sz="2500" b="0">
                <a:latin typeface="Sora Regular Regular"/>
                <a:ea typeface="Sora Regular Regular"/>
                <a:cs typeface="Sora Regular Regular"/>
                <a:sym typeface="Sora Regular Regular"/>
              </a:defRPr>
            </a:pPr>
            <a:r>
              <a:rPr dirty="0"/>
              <a:t>Parking </a:t>
            </a:r>
            <a:r>
              <a:rPr dirty="0" err="1"/>
              <a:t>przy</a:t>
            </a:r>
            <a:r>
              <a:rPr dirty="0"/>
              <a:t> </a:t>
            </a:r>
            <a:r>
              <a:rPr dirty="0" err="1"/>
              <a:t>Placu</a:t>
            </a:r>
            <a:r>
              <a:rPr dirty="0"/>
              <a:t> </a:t>
            </a:r>
            <a:r>
              <a:rPr dirty="0" err="1"/>
              <a:t>Rybaka</a:t>
            </a:r>
            <a:r>
              <a:rPr dirty="0"/>
              <a:t> – 24 </a:t>
            </a:r>
            <a:r>
              <a:rPr dirty="0" err="1"/>
              <a:t>mp</a:t>
            </a:r>
            <a:r>
              <a:rPr dirty="0"/>
              <a:t>.</a:t>
            </a:r>
          </a:p>
          <a:p>
            <a:pPr marL="457200" indent="-317500" defTabSz="457200">
              <a:buSzPct val="123000"/>
              <a:buFont typeface="Times New Roman"/>
              <a:buChar char="•"/>
              <a:defRPr sz="2500" b="0">
                <a:latin typeface="Sora Regular Regular"/>
                <a:ea typeface="Sora Regular Regular"/>
                <a:cs typeface="Sora Regular Regular"/>
                <a:sym typeface="Sora Regular Regular"/>
              </a:defRPr>
            </a:pPr>
            <a:r>
              <a:rPr dirty="0"/>
              <a:t>Parking </a:t>
            </a:r>
            <a:r>
              <a:rPr dirty="0" err="1"/>
              <a:t>przy</a:t>
            </a:r>
            <a:r>
              <a:rPr dirty="0"/>
              <a:t> </a:t>
            </a:r>
            <a:r>
              <a:rPr dirty="0" err="1"/>
              <a:t>Piłsudskiego</a:t>
            </a:r>
            <a:r>
              <a:rPr dirty="0"/>
              <a:t> ( </a:t>
            </a:r>
            <a:r>
              <a:rPr dirty="0" err="1"/>
              <a:t>hala</a:t>
            </a:r>
            <a:r>
              <a:rPr dirty="0"/>
              <a:t> </a:t>
            </a:r>
            <a:r>
              <a:rPr dirty="0" err="1"/>
              <a:t>sportowa</a:t>
            </a:r>
            <a:r>
              <a:rPr dirty="0"/>
              <a:t>) – 45 </a:t>
            </a:r>
            <a:r>
              <a:rPr dirty="0" err="1"/>
              <a:t>mp</a:t>
            </a:r>
            <a:r>
              <a:rPr dirty="0"/>
              <a:t>.</a:t>
            </a:r>
          </a:p>
          <a:p>
            <a:pPr marL="457200" indent="-317500" defTabSz="457200">
              <a:spcBef>
                <a:spcPts val="1800"/>
              </a:spcBef>
              <a:buSzPct val="123000"/>
              <a:buFont typeface="Times New Roman"/>
              <a:buChar char="•"/>
              <a:defRPr sz="2500" b="0">
                <a:latin typeface="Sora Regular Regular"/>
                <a:ea typeface="Sora Regular Regular"/>
                <a:cs typeface="Sora Regular Regular"/>
                <a:sym typeface="Sora Regular Regular"/>
              </a:defRPr>
            </a:pPr>
            <a:r>
              <a:rPr dirty="0"/>
              <a:t>Parking </a:t>
            </a:r>
            <a:r>
              <a:rPr dirty="0" err="1"/>
              <a:t>przy</a:t>
            </a:r>
            <a:r>
              <a:rPr dirty="0"/>
              <a:t> </a:t>
            </a:r>
            <a:r>
              <a:rPr dirty="0" err="1"/>
              <a:t>Dąbrowskiego</a:t>
            </a:r>
            <a:r>
              <a:rPr dirty="0"/>
              <a:t> (</a:t>
            </a:r>
            <a:r>
              <a:rPr dirty="0" err="1"/>
              <a:t>przy</a:t>
            </a:r>
            <a:r>
              <a:rPr dirty="0"/>
              <a:t> </a:t>
            </a:r>
            <a:r>
              <a:rPr dirty="0" err="1"/>
              <a:t>przychodni</a:t>
            </a:r>
            <a:r>
              <a:rPr dirty="0"/>
              <a:t>) – 45 </a:t>
            </a:r>
            <a:r>
              <a:rPr dirty="0" err="1"/>
              <a:t>mp</a:t>
            </a:r>
            <a:r>
              <a:rPr dirty="0"/>
              <a:t>.</a:t>
            </a:r>
          </a:p>
          <a:p>
            <a:pPr defTabSz="457200">
              <a:spcBef>
                <a:spcPts val="1800"/>
              </a:spcBef>
              <a:defRPr sz="2500" b="0">
                <a:latin typeface="Sora Regular Regular"/>
                <a:ea typeface="Sora Regular Regular"/>
                <a:cs typeface="Sora Regular Regular"/>
                <a:sym typeface="Sora Regular Regular"/>
              </a:defRPr>
            </a:pPr>
            <a:r>
              <a:rPr dirty="0"/>
              <a:t>- </a:t>
            </a:r>
            <a:r>
              <a:rPr dirty="0" err="1"/>
              <a:t>ostatnia</a:t>
            </a:r>
            <a:r>
              <a:rPr dirty="0"/>
              <a:t> </a:t>
            </a:r>
            <a:r>
              <a:rPr dirty="0" err="1"/>
              <a:t>grupa</a:t>
            </a:r>
            <a:r>
              <a:rPr dirty="0"/>
              <a:t> </a:t>
            </a:r>
            <a:r>
              <a:rPr dirty="0" err="1"/>
              <a:t>parkingów</a:t>
            </a:r>
            <a:r>
              <a:rPr dirty="0"/>
              <a:t> to</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parkingi</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płatne</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sezonowo</a:t>
            </a:r>
            <a:r>
              <a:rPr dirty="0" smtClean="0">
                <a:latin typeface="Sora Regular Bold"/>
                <a:ea typeface="Sora Regular Bold"/>
                <a:cs typeface="Sora Regular Bold"/>
                <a:sym typeface="Sora Regular Bold"/>
              </a:rPr>
              <a:t>:</a:t>
            </a:r>
            <a:endParaRPr lang="pl-PL" dirty="0" smtClean="0">
              <a:latin typeface="Sora Regular Bold"/>
              <a:ea typeface="Sora Regular Bold"/>
              <a:cs typeface="Sora Regular Bold"/>
              <a:sym typeface="Sora Regular Bold"/>
            </a:endParaRPr>
          </a:p>
          <a:p>
            <a:pPr defTabSz="457200">
              <a:spcBef>
                <a:spcPts val="1800"/>
              </a:spcBef>
              <a:defRPr sz="2500" b="0">
                <a:latin typeface="Sora Regular Regular"/>
                <a:ea typeface="Sora Regular Regular"/>
                <a:cs typeface="Sora Regular Regular"/>
                <a:sym typeface="Sora Regular Regular"/>
              </a:defRPr>
            </a:pPr>
            <a:endParaRPr sz="1000" dirty="0">
              <a:latin typeface="Sora Regular Bold"/>
              <a:ea typeface="Sora Regular Bold"/>
              <a:cs typeface="Sora Regular Bold"/>
              <a:sym typeface="Sora Regular Bold"/>
            </a:endParaRPr>
          </a:p>
          <a:p>
            <a:pPr marL="457200" indent="-317500" defTabSz="457200">
              <a:buSzPct val="123000"/>
              <a:buFont typeface="Times New Roman"/>
              <a:buChar char="•"/>
              <a:defRPr sz="2500" b="0">
                <a:latin typeface="Sora Regular Regular"/>
                <a:ea typeface="Sora Regular Regular"/>
                <a:cs typeface="Sora Regular Regular"/>
                <a:sym typeface="Sora Regular Regular"/>
              </a:defRPr>
            </a:pPr>
            <a:r>
              <a:rPr dirty="0"/>
              <a:t>Parking </a:t>
            </a:r>
            <a:r>
              <a:rPr dirty="0" err="1"/>
              <a:t>przy</a:t>
            </a:r>
            <a:r>
              <a:rPr dirty="0"/>
              <a:t> </a:t>
            </a:r>
            <a:r>
              <a:rPr dirty="0" err="1"/>
              <a:t>ul</a:t>
            </a:r>
            <a:r>
              <a:rPr dirty="0"/>
              <a:t>. </a:t>
            </a:r>
            <a:r>
              <a:rPr dirty="0" err="1"/>
              <a:t>Bałtycka</a:t>
            </a:r>
            <a:r>
              <a:rPr dirty="0"/>
              <a:t>/</a:t>
            </a:r>
            <a:r>
              <a:rPr dirty="0" err="1"/>
              <a:t>Żeromskiego</a:t>
            </a:r>
            <a:r>
              <a:rPr dirty="0"/>
              <a:t> – 184 </a:t>
            </a:r>
            <a:r>
              <a:rPr dirty="0" err="1"/>
              <a:t>mp</a:t>
            </a:r>
            <a:r>
              <a:rPr dirty="0"/>
              <a:t>.,</a:t>
            </a:r>
          </a:p>
          <a:p>
            <a:pPr marL="457200" indent="-317500" defTabSz="457200">
              <a:buSzPct val="123000"/>
              <a:buFont typeface="Times New Roman"/>
              <a:buChar char="•"/>
              <a:defRPr sz="2500" b="0">
                <a:latin typeface="Sora Regular Regular"/>
                <a:ea typeface="Sora Regular Regular"/>
                <a:cs typeface="Sora Regular Regular"/>
                <a:sym typeface="Sora Regular Regular"/>
              </a:defRPr>
            </a:pPr>
            <a:r>
              <a:rPr dirty="0"/>
              <a:t>Parking </a:t>
            </a:r>
            <a:r>
              <a:rPr dirty="0" err="1"/>
              <a:t>przy</a:t>
            </a:r>
            <a:r>
              <a:rPr dirty="0"/>
              <a:t> </a:t>
            </a:r>
            <a:r>
              <a:rPr dirty="0" err="1"/>
              <a:t>ul</a:t>
            </a:r>
            <a:r>
              <a:rPr dirty="0"/>
              <a:t>. Ku </a:t>
            </a:r>
            <a:r>
              <a:rPr dirty="0" err="1"/>
              <a:t>Morzu</a:t>
            </a:r>
            <a:r>
              <a:rPr dirty="0"/>
              <a:t> – 103 </a:t>
            </a:r>
            <a:r>
              <a:rPr dirty="0" err="1"/>
              <a:t>mp</a:t>
            </a:r>
            <a:r>
              <a:rPr dirty="0"/>
              <a:t>. (</a:t>
            </a:r>
            <a:r>
              <a:rPr dirty="0" err="1"/>
              <a:t>mieszkańcy</a:t>
            </a:r>
            <a:r>
              <a:rPr dirty="0"/>
              <a:t> </a:t>
            </a:r>
            <a:r>
              <a:rPr dirty="0" err="1"/>
              <a:t>bezpłatnie</a:t>
            </a:r>
            <a:r>
              <a:rPr dirty="0"/>
              <a:t>),</a:t>
            </a:r>
          </a:p>
          <a:p>
            <a:pPr marL="457200" indent="-317500" defTabSz="457200">
              <a:buSzPct val="123000"/>
              <a:buFont typeface="Times New Roman"/>
              <a:buChar char="•"/>
              <a:defRPr sz="2500" b="0">
                <a:latin typeface="Sora Regular Regular"/>
                <a:ea typeface="Sora Regular Regular"/>
                <a:cs typeface="Sora Regular Regular"/>
                <a:sym typeface="Sora Regular Regular"/>
              </a:defRPr>
            </a:pPr>
            <a:r>
              <a:rPr dirty="0"/>
              <a:t>Parking </a:t>
            </a:r>
            <a:r>
              <a:rPr dirty="0" err="1"/>
              <a:t>przy</a:t>
            </a:r>
            <a:r>
              <a:rPr dirty="0"/>
              <a:t> </a:t>
            </a:r>
            <a:r>
              <a:rPr dirty="0" err="1"/>
              <a:t>ul</a:t>
            </a:r>
            <a:r>
              <a:rPr dirty="0"/>
              <a:t>. </a:t>
            </a:r>
            <a:r>
              <a:rPr dirty="0" err="1"/>
              <a:t>Moniuszki</a:t>
            </a:r>
            <a:r>
              <a:rPr dirty="0"/>
              <a:t> – 57 </a:t>
            </a:r>
            <a:r>
              <a:rPr dirty="0" err="1"/>
              <a:t>mp</a:t>
            </a:r>
            <a:r>
              <a:rPr dirty="0"/>
              <a:t>.,</a:t>
            </a:r>
          </a:p>
          <a:p>
            <a:pPr marL="457200" indent="-317500" defTabSz="457200">
              <a:spcBef>
                <a:spcPts val="1800"/>
              </a:spcBef>
              <a:buSzPct val="123000"/>
              <a:buFont typeface="Times New Roman"/>
              <a:buChar char="•"/>
              <a:defRPr sz="2500" b="0">
                <a:latin typeface="Sora Regular Regular"/>
                <a:ea typeface="Sora Regular Regular"/>
                <a:cs typeface="Sora Regular Regular"/>
                <a:sym typeface="Sora Regular Regular"/>
              </a:defRPr>
            </a:pPr>
            <a:r>
              <a:rPr dirty="0"/>
              <a:t>Parking </a:t>
            </a:r>
            <a:r>
              <a:rPr dirty="0" err="1"/>
              <a:t>przy</a:t>
            </a:r>
            <a:r>
              <a:rPr dirty="0"/>
              <a:t> </a:t>
            </a:r>
            <a:r>
              <a:rPr dirty="0" err="1"/>
              <a:t>ul</a:t>
            </a:r>
            <a:r>
              <a:rPr dirty="0"/>
              <a:t>. </a:t>
            </a:r>
            <a:r>
              <a:rPr dirty="0" err="1"/>
              <a:t>Żeromskiego</a:t>
            </a:r>
            <a:r>
              <a:rPr dirty="0"/>
              <a:t> (</a:t>
            </a:r>
            <a:r>
              <a:rPr dirty="0" err="1"/>
              <a:t>Basen</a:t>
            </a:r>
            <a:r>
              <a:rPr dirty="0"/>
              <a:t> </a:t>
            </a:r>
            <a:r>
              <a:rPr dirty="0" err="1"/>
              <a:t>Miejski</a:t>
            </a:r>
            <a:r>
              <a:rPr dirty="0"/>
              <a:t>) – 24 </a:t>
            </a:r>
            <a:r>
              <a:rPr dirty="0" err="1"/>
              <a:t>mp</a:t>
            </a:r>
            <a:r>
              <a:rPr dirty="0"/>
              <a:t>.,</a:t>
            </a:r>
          </a:p>
          <a:p>
            <a:pPr defTabSz="457200">
              <a:spcBef>
                <a:spcPts val="1800"/>
              </a:spcBef>
              <a:defRPr sz="2500" b="0">
                <a:latin typeface="Sora Regular Regular"/>
                <a:ea typeface="Sora Regular Regular"/>
                <a:cs typeface="Sora Regular Regular"/>
                <a:sym typeface="Sora Regular Regular"/>
              </a:defRPr>
            </a:pPr>
            <a:r>
              <a:rPr dirty="0" err="1"/>
              <a:t>Powyższe</a:t>
            </a:r>
            <a:r>
              <a:rPr dirty="0"/>
              <a:t> </a:t>
            </a:r>
            <a:r>
              <a:rPr dirty="0" err="1"/>
              <a:t>zestawienie</a:t>
            </a:r>
            <a:r>
              <a:rPr dirty="0"/>
              <a:t> </a:t>
            </a:r>
            <a:r>
              <a:rPr dirty="0" err="1"/>
              <a:t>pokazuje</a:t>
            </a:r>
            <a:r>
              <a:rPr dirty="0"/>
              <a:t>, że </a:t>
            </a:r>
            <a:r>
              <a:rPr dirty="0" err="1"/>
              <a:t>wybór</a:t>
            </a:r>
            <a:r>
              <a:rPr dirty="0"/>
              <a:t> </a:t>
            </a:r>
            <a:r>
              <a:rPr dirty="0" err="1"/>
              <a:t>miejsc</a:t>
            </a:r>
            <a:r>
              <a:rPr dirty="0"/>
              <a:t> </a:t>
            </a:r>
            <a:r>
              <a:rPr dirty="0" err="1"/>
              <a:t>ogólnodostępnych</a:t>
            </a:r>
            <a:r>
              <a:rPr dirty="0"/>
              <a:t> w </a:t>
            </a:r>
            <a:r>
              <a:rPr dirty="0" err="1"/>
              <a:t>naszym</a:t>
            </a:r>
            <a:r>
              <a:rPr dirty="0"/>
              <a:t> </a:t>
            </a:r>
            <a:r>
              <a:rPr dirty="0" err="1"/>
              <a:t>mieście</a:t>
            </a:r>
            <a:r>
              <a:rPr dirty="0"/>
              <a:t> jest </a:t>
            </a:r>
            <a:r>
              <a:rPr dirty="0" err="1"/>
              <a:t>całkiem</a:t>
            </a:r>
            <a:r>
              <a:rPr dirty="0"/>
              <a:t> </a:t>
            </a:r>
            <a:r>
              <a:rPr dirty="0" err="1"/>
              <a:t>duży</a:t>
            </a:r>
            <a:r>
              <a:rPr dirty="0"/>
              <a:t>.</a:t>
            </a:r>
          </a:p>
          <a:p>
            <a:pPr defTabSz="457200">
              <a:spcBef>
                <a:spcPts val="1800"/>
              </a:spcBef>
              <a:defRPr sz="2500" b="0">
                <a:latin typeface="Sora Regular ExtraLight"/>
                <a:ea typeface="Sora Regular ExtraLight"/>
                <a:cs typeface="Sora Regular ExtraLight"/>
                <a:sym typeface="Sora Regular ExtraLight"/>
              </a:defRPr>
            </a:pPr>
            <a:r>
              <a:rPr dirty="0"/>
              <a:t>cd. na </a:t>
            </a:r>
            <a:r>
              <a:rPr dirty="0" err="1"/>
              <a:t>następnej</a:t>
            </a:r>
            <a:r>
              <a:rPr dirty="0"/>
              <a:t> </a:t>
            </a:r>
            <a:r>
              <a:rPr dirty="0" err="1"/>
              <a:t>stronie</a:t>
            </a:r>
            <a:endParaRPr dirty="0"/>
          </a:p>
        </p:txBody>
      </p:sp>
    </p:spTree>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400" name="Publikacja artykułów…"/>
          <p:cNvSpPr txBox="1">
            <a:spLocks noGrp="1"/>
          </p:cNvSpPr>
          <p:nvPr>
            <p:ph type="title"/>
          </p:nvPr>
        </p:nvSpPr>
        <p:spPr>
          <a:xfrm>
            <a:off x="942082" y="1077359"/>
            <a:ext cx="22606614" cy="2202884"/>
          </a:xfrm>
          <a:prstGeom prst="rect">
            <a:avLst/>
          </a:prstGeom>
        </p:spPr>
        <p:txBody>
          <a:bodyPr/>
          <a:lstStyle/>
          <a:p>
            <a:pPr>
              <a:defRPr sz="7500" b="0" spc="-200">
                <a:solidFill>
                  <a:srgbClr val="ED7052"/>
                </a:solidFill>
                <a:latin typeface="Sora Regular Bold"/>
                <a:ea typeface="Sora Regular Bold"/>
                <a:cs typeface="Sora Regular Bold"/>
                <a:sym typeface="Sora Regular Bold"/>
              </a:defRPr>
            </a:pPr>
            <a:r>
              <a:t>Publikacja artykułów</a:t>
            </a:r>
            <a:endParaRPr spc="-150"/>
          </a:p>
          <a:p>
            <a:pPr>
              <a:defRPr sz="5000" b="0" spc="-100">
                <a:solidFill>
                  <a:srgbClr val="ED7052"/>
                </a:solidFill>
                <a:latin typeface="Sora Regular Bold"/>
                <a:ea typeface="Sora Regular Bold"/>
                <a:cs typeface="Sora Regular Bold"/>
                <a:sym typeface="Sora Regular Bold"/>
              </a:defRPr>
            </a:pPr>
            <a:r>
              <a:t>Przykłady</a:t>
            </a:r>
          </a:p>
        </p:txBody>
      </p:sp>
      <p:sp>
        <p:nvSpPr>
          <p:cNvPr id="401" name="43"/>
          <p:cNvSpPr txBox="1"/>
          <p:nvPr/>
        </p:nvSpPr>
        <p:spPr>
          <a:xfrm>
            <a:off x="23363916" y="12729956"/>
            <a:ext cx="560935"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43</a:t>
            </a:r>
          </a:p>
        </p:txBody>
      </p:sp>
      <p:sp>
        <p:nvSpPr>
          <p:cNvPr id="402" name="Nowe miejsca postojowe powstają również dzięki przekształceniu ulic dwukierunkowych na ulicę jedno kierunkowe. Dzięki temu istnieje możliwość wyznaczenia dodatkowych miejsc postojowych. Wprowadzenie ruchu jednokierunkowego na ulicach ma swoje zalety m. i"/>
          <p:cNvSpPr txBox="1">
            <a:spLocks noGrp="1"/>
          </p:cNvSpPr>
          <p:nvPr>
            <p:ph type="body" idx="1"/>
          </p:nvPr>
        </p:nvSpPr>
        <p:spPr>
          <a:xfrm>
            <a:off x="1032417" y="2898128"/>
            <a:ext cx="22609008" cy="9387183"/>
          </a:xfrm>
          <a:prstGeom prst="rect">
            <a:avLst/>
          </a:prstGeom>
        </p:spPr>
        <p:txBody>
          <a:bodyPr lIns="50800" tIns="50800" rIns="50800" bIns="50800" numCol="2" spcCol="1130449"/>
          <a:lstStyle/>
          <a:p>
            <a:pPr algn="just" defTabSz="452627">
              <a:spcBef>
                <a:spcPts val="1800"/>
              </a:spcBef>
              <a:defRPr sz="2400" b="0">
                <a:latin typeface="Sora Regular Regular"/>
                <a:ea typeface="Sora Regular Regular"/>
                <a:cs typeface="Sora Regular Regular"/>
                <a:sym typeface="Sora Regular Regular"/>
              </a:defRPr>
            </a:pPr>
            <a:r>
              <a:rPr dirty="0" err="1"/>
              <a:t>Nowe</a:t>
            </a:r>
            <a:r>
              <a:rPr dirty="0"/>
              <a:t> </a:t>
            </a:r>
            <a:r>
              <a:rPr dirty="0" err="1"/>
              <a:t>miejsca</a:t>
            </a:r>
            <a:r>
              <a:rPr dirty="0"/>
              <a:t> </a:t>
            </a:r>
            <a:r>
              <a:rPr dirty="0" err="1"/>
              <a:t>postojowe</a:t>
            </a:r>
            <a:r>
              <a:rPr dirty="0"/>
              <a:t> </a:t>
            </a:r>
            <a:r>
              <a:rPr dirty="0" err="1"/>
              <a:t>powstają</a:t>
            </a:r>
            <a:r>
              <a:rPr dirty="0"/>
              <a:t> </a:t>
            </a:r>
            <a:r>
              <a:rPr dirty="0" err="1"/>
              <a:t>również</a:t>
            </a:r>
            <a:r>
              <a:rPr dirty="0"/>
              <a:t> </a:t>
            </a:r>
            <a:r>
              <a:rPr dirty="0" err="1"/>
              <a:t>dzięki</a:t>
            </a:r>
            <a:r>
              <a:rPr dirty="0"/>
              <a:t> </a:t>
            </a:r>
            <a:r>
              <a:rPr dirty="0" err="1"/>
              <a:t>przekształceniu</a:t>
            </a:r>
            <a:r>
              <a:rPr dirty="0"/>
              <a:t> </a:t>
            </a:r>
            <a:r>
              <a:rPr dirty="0" err="1"/>
              <a:t>ulic</a:t>
            </a:r>
            <a:r>
              <a:rPr dirty="0"/>
              <a:t> </a:t>
            </a:r>
            <a:r>
              <a:rPr dirty="0" err="1"/>
              <a:t>dwukierunkowych</a:t>
            </a:r>
            <a:r>
              <a:rPr dirty="0"/>
              <a:t> na </a:t>
            </a:r>
            <a:r>
              <a:rPr dirty="0" err="1"/>
              <a:t>ulicę</a:t>
            </a:r>
            <a:r>
              <a:rPr dirty="0"/>
              <a:t> </a:t>
            </a:r>
            <a:r>
              <a:rPr dirty="0" err="1"/>
              <a:t>jedno</a:t>
            </a:r>
            <a:r>
              <a:rPr dirty="0"/>
              <a:t> </a:t>
            </a:r>
            <a:r>
              <a:rPr dirty="0" err="1"/>
              <a:t>kierunkowe</a:t>
            </a:r>
            <a:r>
              <a:rPr dirty="0"/>
              <a:t>. </a:t>
            </a:r>
            <a:r>
              <a:rPr dirty="0" err="1"/>
              <a:t>Dzięki</a:t>
            </a:r>
            <a:r>
              <a:rPr dirty="0"/>
              <a:t> </a:t>
            </a:r>
            <a:r>
              <a:rPr dirty="0" err="1"/>
              <a:t>temu</a:t>
            </a:r>
            <a:r>
              <a:rPr dirty="0"/>
              <a:t> istnieje </a:t>
            </a:r>
            <a:r>
              <a:rPr dirty="0" err="1"/>
              <a:t>możliwość</a:t>
            </a:r>
            <a:r>
              <a:rPr dirty="0"/>
              <a:t> </a:t>
            </a:r>
            <a:r>
              <a:rPr dirty="0" err="1"/>
              <a:t>wyznaczenia</a:t>
            </a:r>
            <a:r>
              <a:rPr dirty="0"/>
              <a:t> </a:t>
            </a:r>
            <a:r>
              <a:rPr dirty="0" err="1"/>
              <a:t>dodatkowych</a:t>
            </a:r>
            <a:r>
              <a:rPr dirty="0"/>
              <a:t> </a:t>
            </a:r>
            <a:r>
              <a:rPr dirty="0" err="1"/>
              <a:t>miejsc</a:t>
            </a:r>
            <a:r>
              <a:rPr dirty="0"/>
              <a:t> </a:t>
            </a:r>
            <a:r>
              <a:rPr dirty="0" err="1"/>
              <a:t>postojowych</a:t>
            </a:r>
            <a:r>
              <a:rPr dirty="0"/>
              <a:t>. </a:t>
            </a:r>
            <a:r>
              <a:rPr dirty="0" err="1"/>
              <a:t>Wprowadzenie</a:t>
            </a:r>
            <a:r>
              <a:rPr dirty="0"/>
              <a:t> </a:t>
            </a:r>
            <a:r>
              <a:rPr dirty="0" err="1"/>
              <a:t>ruchu</a:t>
            </a:r>
            <a:r>
              <a:rPr dirty="0"/>
              <a:t> </a:t>
            </a:r>
            <a:r>
              <a:rPr dirty="0" err="1"/>
              <a:t>jednokierunkowego</a:t>
            </a:r>
            <a:r>
              <a:rPr dirty="0"/>
              <a:t> na </a:t>
            </a:r>
            <a:r>
              <a:rPr dirty="0" err="1"/>
              <a:t>ulicach</a:t>
            </a:r>
            <a:r>
              <a:rPr dirty="0"/>
              <a:t> ma </a:t>
            </a:r>
            <a:r>
              <a:rPr dirty="0" err="1"/>
              <a:t>swoje</a:t>
            </a:r>
            <a:r>
              <a:rPr dirty="0"/>
              <a:t> </a:t>
            </a:r>
            <a:r>
              <a:rPr dirty="0" err="1"/>
              <a:t>zalety</a:t>
            </a:r>
            <a:r>
              <a:rPr dirty="0"/>
              <a:t> m. in.: </a:t>
            </a:r>
            <a:r>
              <a:rPr dirty="0" err="1"/>
              <a:t>uporządkowanie</a:t>
            </a:r>
            <a:r>
              <a:rPr dirty="0"/>
              <a:t> </a:t>
            </a:r>
            <a:r>
              <a:rPr dirty="0" err="1"/>
              <a:t>ruchu</a:t>
            </a:r>
            <a:r>
              <a:rPr dirty="0"/>
              <a:t> </a:t>
            </a:r>
            <a:r>
              <a:rPr dirty="0" err="1"/>
              <a:t>i</a:t>
            </a:r>
            <a:r>
              <a:rPr dirty="0"/>
              <a:t> </a:t>
            </a:r>
            <a:r>
              <a:rPr dirty="0" err="1"/>
              <a:t>utrzymanie</a:t>
            </a:r>
            <a:r>
              <a:rPr dirty="0"/>
              <a:t> </a:t>
            </a:r>
            <a:r>
              <a:rPr dirty="0" err="1"/>
              <a:t>jego</a:t>
            </a:r>
            <a:r>
              <a:rPr dirty="0"/>
              <a:t> </a:t>
            </a:r>
            <a:r>
              <a:rPr dirty="0" err="1"/>
              <a:t>płynności</a:t>
            </a:r>
            <a:r>
              <a:rPr dirty="0"/>
              <a:t>, </a:t>
            </a:r>
            <a:r>
              <a:rPr dirty="0" err="1"/>
              <a:t>uporządkowanie</a:t>
            </a:r>
            <a:r>
              <a:rPr dirty="0"/>
              <a:t> </a:t>
            </a:r>
            <a:r>
              <a:rPr dirty="0" err="1"/>
              <a:t>parkowania</a:t>
            </a:r>
            <a:r>
              <a:rPr dirty="0"/>
              <a:t> </a:t>
            </a:r>
            <a:r>
              <a:rPr dirty="0" err="1"/>
              <a:t>pojazdów</a:t>
            </a:r>
            <a:r>
              <a:rPr dirty="0"/>
              <a:t>, </a:t>
            </a:r>
            <a:r>
              <a:rPr dirty="0" err="1"/>
              <a:t>zwiększenie</a:t>
            </a:r>
            <a:r>
              <a:rPr dirty="0"/>
              <a:t> </a:t>
            </a:r>
            <a:r>
              <a:rPr dirty="0" err="1"/>
              <a:t>bezpieczeństwa</a:t>
            </a:r>
            <a:r>
              <a:rPr dirty="0"/>
              <a:t> </a:t>
            </a:r>
            <a:r>
              <a:rPr dirty="0" err="1"/>
              <a:t>ruchu</a:t>
            </a:r>
            <a:r>
              <a:rPr dirty="0"/>
              <a:t> </a:t>
            </a:r>
            <a:r>
              <a:rPr dirty="0" err="1"/>
              <a:t>drogowego</a:t>
            </a:r>
            <a:r>
              <a:rPr dirty="0"/>
              <a:t> </a:t>
            </a:r>
            <a:r>
              <a:rPr dirty="0" err="1"/>
              <a:t>wszystkich</a:t>
            </a:r>
            <a:r>
              <a:rPr dirty="0"/>
              <a:t> </a:t>
            </a:r>
            <a:r>
              <a:rPr dirty="0" err="1"/>
              <a:t>jego</a:t>
            </a:r>
            <a:r>
              <a:rPr dirty="0"/>
              <a:t> </a:t>
            </a:r>
            <a:r>
              <a:rPr dirty="0" err="1"/>
              <a:t>uczestników</a:t>
            </a:r>
            <a:r>
              <a:rPr dirty="0"/>
              <a:t> </a:t>
            </a:r>
            <a:r>
              <a:rPr dirty="0" err="1"/>
              <a:t>oraz</a:t>
            </a:r>
            <a:r>
              <a:rPr dirty="0"/>
              <a:t> </a:t>
            </a:r>
            <a:r>
              <a:rPr dirty="0" err="1"/>
              <a:t>eliminuje</a:t>
            </a:r>
            <a:r>
              <a:rPr dirty="0"/>
              <a:t> </a:t>
            </a:r>
            <a:r>
              <a:rPr dirty="0" err="1"/>
              <a:t>niebezpieczne</a:t>
            </a:r>
            <a:r>
              <a:rPr dirty="0"/>
              <a:t> </a:t>
            </a:r>
            <a:r>
              <a:rPr dirty="0" err="1"/>
              <a:t>wyjazdy</a:t>
            </a:r>
            <a:r>
              <a:rPr dirty="0"/>
              <a:t>. </a:t>
            </a:r>
            <a:r>
              <a:rPr dirty="0" err="1"/>
              <a:t>Oczywiście</a:t>
            </a:r>
            <a:r>
              <a:rPr dirty="0"/>
              <a:t> </a:t>
            </a:r>
            <a:r>
              <a:rPr dirty="0" err="1"/>
              <a:t>wprowadzenie</a:t>
            </a:r>
            <a:r>
              <a:rPr dirty="0"/>
              <a:t> </a:t>
            </a:r>
            <a:r>
              <a:rPr dirty="0" err="1"/>
              <a:t>ruchu</a:t>
            </a:r>
            <a:r>
              <a:rPr dirty="0"/>
              <a:t> </a:t>
            </a:r>
            <a:r>
              <a:rPr dirty="0" err="1"/>
              <a:t>jednokierunkowego</a:t>
            </a:r>
            <a:r>
              <a:rPr dirty="0"/>
              <a:t> </a:t>
            </a:r>
            <a:r>
              <a:rPr dirty="0" err="1"/>
              <a:t>posiada</a:t>
            </a:r>
            <a:r>
              <a:rPr dirty="0"/>
              <a:t> </a:t>
            </a:r>
            <a:r>
              <a:rPr dirty="0" err="1"/>
              <a:t>również</a:t>
            </a:r>
            <a:r>
              <a:rPr dirty="0"/>
              <a:t> </a:t>
            </a:r>
            <a:r>
              <a:rPr dirty="0" err="1"/>
              <a:t>swoje</a:t>
            </a:r>
            <a:r>
              <a:rPr dirty="0"/>
              <a:t> </a:t>
            </a:r>
            <a:r>
              <a:rPr dirty="0" err="1"/>
              <a:t>wady</a:t>
            </a:r>
            <a:r>
              <a:rPr dirty="0"/>
              <a:t> np.: </a:t>
            </a:r>
            <a:r>
              <a:rPr dirty="0" err="1"/>
              <a:t>zwiększenie</a:t>
            </a:r>
            <a:r>
              <a:rPr dirty="0"/>
              <a:t> </a:t>
            </a:r>
            <a:r>
              <a:rPr dirty="0" err="1"/>
              <a:t>prędkości</a:t>
            </a:r>
            <a:r>
              <a:rPr dirty="0"/>
              <a:t> </a:t>
            </a:r>
            <a:r>
              <a:rPr dirty="0" err="1"/>
              <a:t>pojazdów</a:t>
            </a:r>
            <a:r>
              <a:rPr dirty="0"/>
              <a:t> (</a:t>
            </a:r>
            <a:r>
              <a:rPr dirty="0" err="1"/>
              <a:t>kierowca</a:t>
            </a:r>
            <a:r>
              <a:rPr dirty="0"/>
              <a:t> ma </a:t>
            </a:r>
            <a:r>
              <a:rPr dirty="0" err="1"/>
              <a:t>świadomość</a:t>
            </a:r>
            <a:r>
              <a:rPr dirty="0"/>
              <a:t> </a:t>
            </a:r>
            <a:r>
              <a:rPr dirty="0" err="1"/>
              <a:t>braku</a:t>
            </a:r>
            <a:r>
              <a:rPr dirty="0"/>
              <a:t> </a:t>
            </a:r>
            <a:r>
              <a:rPr dirty="0" err="1"/>
              <a:t>ruchu</a:t>
            </a:r>
            <a:r>
              <a:rPr dirty="0"/>
              <a:t> </a:t>
            </a:r>
            <a:r>
              <a:rPr dirty="0" err="1"/>
              <a:t>pojazdów</a:t>
            </a:r>
            <a:r>
              <a:rPr dirty="0"/>
              <a:t> z </a:t>
            </a:r>
            <a:r>
              <a:rPr dirty="0" err="1"/>
              <a:t>przeciwka</a:t>
            </a:r>
            <a:r>
              <a:rPr dirty="0"/>
              <a:t>), a </a:t>
            </a:r>
            <a:r>
              <a:rPr dirty="0" err="1"/>
              <a:t>także</a:t>
            </a:r>
            <a:r>
              <a:rPr dirty="0"/>
              <a:t> </a:t>
            </a:r>
            <a:r>
              <a:rPr dirty="0" err="1"/>
              <a:t>wydłużenie</a:t>
            </a:r>
            <a:r>
              <a:rPr dirty="0"/>
              <a:t> </a:t>
            </a:r>
            <a:r>
              <a:rPr dirty="0" err="1"/>
              <a:t>drogi</a:t>
            </a:r>
            <a:r>
              <a:rPr dirty="0"/>
              <a:t> </a:t>
            </a:r>
            <a:r>
              <a:rPr dirty="0" err="1"/>
              <a:t>dojazdu</a:t>
            </a:r>
            <a:r>
              <a:rPr dirty="0"/>
              <a:t> do </a:t>
            </a:r>
            <a:r>
              <a:rPr dirty="0" err="1"/>
              <a:t>posesji</a:t>
            </a:r>
            <a:r>
              <a:rPr dirty="0"/>
              <a:t>.</a:t>
            </a:r>
          </a:p>
          <a:p>
            <a:pPr algn="just" defTabSz="452627">
              <a:spcBef>
                <a:spcPts val="1800"/>
              </a:spcBef>
              <a:defRPr sz="2400" b="0">
                <a:latin typeface="Sora Regular Regular"/>
                <a:ea typeface="Sora Regular Regular"/>
                <a:cs typeface="Sora Regular Regular"/>
                <a:sym typeface="Sora Regular Regular"/>
              </a:defRPr>
            </a:pPr>
            <a:r>
              <a:rPr dirty="0" err="1"/>
              <a:t>Należy</a:t>
            </a:r>
            <a:r>
              <a:rPr dirty="0"/>
              <a:t> </a:t>
            </a:r>
            <a:r>
              <a:rPr dirty="0" err="1"/>
              <a:t>zaznaczyć</a:t>
            </a:r>
            <a:r>
              <a:rPr dirty="0"/>
              <a:t>, że </a:t>
            </a:r>
            <a:r>
              <a:rPr dirty="0" err="1"/>
              <a:t>przed</a:t>
            </a:r>
            <a:r>
              <a:rPr dirty="0"/>
              <a:t> </a:t>
            </a:r>
            <a:r>
              <a:rPr dirty="0" err="1"/>
              <a:t>możliwością</a:t>
            </a:r>
            <a:r>
              <a:rPr dirty="0"/>
              <a:t> </a:t>
            </a:r>
            <a:r>
              <a:rPr dirty="0" err="1"/>
              <a:t>przekształcenia</a:t>
            </a:r>
            <a:r>
              <a:rPr dirty="0"/>
              <a:t> </a:t>
            </a:r>
            <a:r>
              <a:rPr dirty="0" err="1"/>
              <a:t>ulicy</a:t>
            </a:r>
            <a:r>
              <a:rPr dirty="0"/>
              <a:t> </a:t>
            </a:r>
            <a:r>
              <a:rPr dirty="0" err="1"/>
              <a:t>dwukierunkowej</a:t>
            </a:r>
            <a:r>
              <a:rPr dirty="0"/>
              <a:t> w </a:t>
            </a:r>
            <a:r>
              <a:rPr dirty="0" err="1"/>
              <a:t>ulicę</a:t>
            </a:r>
            <a:r>
              <a:rPr dirty="0"/>
              <a:t> </a:t>
            </a:r>
            <a:r>
              <a:rPr dirty="0" err="1"/>
              <a:t>jednokierunkową</a:t>
            </a:r>
            <a:r>
              <a:rPr dirty="0"/>
              <a:t> </a:t>
            </a:r>
            <a:r>
              <a:rPr dirty="0" err="1"/>
              <a:t>badane</a:t>
            </a:r>
            <a:r>
              <a:rPr dirty="0"/>
              <a:t> </a:t>
            </a:r>
            <a:r>
              <a:rPr dirty="0" err="1"/>
              <a:t>są</a:t>
            </a:r>
            <a:r>
              <a:rPr dirty="0"/>
              <a:t> </a:t>
            </a:r>
            <a:r>
              <a:rPr dirty="0" err="1"/>
              <a:t>wszystkie</a:t>
            </a:r>
            <a:r>
              <a:rPr dirty="0"/>
              <a:t> </a:t>
            </a:r>
            <a:r>
              <a:rPr dirty="0" err="1"/>
              <a:t>aspekty</a:t>
            </a:r>
            <a:r>
              <a:rPr dirty="0"/>
              <a:t> </a:t>
            </a:r>
            <a:r>
              <a:rPr dirty="0" err="1"/>
              <a:t>danej</a:t>
            </a:r>
            <a:r>
              <a:rPr dirty="0"/>
              <a:t> </a:t>
            </a:r>
            <a:r>
              <a:rPr dirty="0" err="1"/>
              <a:t>ulicy</a:t>
            </a:r>
            <a:r>
              <a:rPr dirty="0"/>
              <a:t>. </a:t>
            </a:r>
            <a:r>
              <a:rPr dirty="0" err="1"/>
              <a:t>Przykładem</a:t>
            </a:r>
            <a:r>
              <a:rPr dirty="0"/>
              <a:t> </a:t>
            </a:r>
            <a:r>
              <a:rPr dirty="0" err="1"/>
              <a:t>może</a:t>
            </a:r>
            <a:r>
              <a:rPr dirty="0"/>
              <a:t> </a:t>
            </a:r>
            <a:r>
              <a:rPr dirty="0" err="1"/>
              <a:t>być</a:t>
            </a:r>
            <a:r>
              <a:rPr dirty="0"/>
              <a:t> </a:t>
            </a:r>
            <a:r>
              <a:rPr dirty="0" err="1"/>
              <a:t>ulica</a:t>
            </a:r>
            <a:r>
              <a:rPr dirty="0"/>
              <a:t> </a:t>
            </a:r>
            <a:r>
              <a:rPr dirty="0" err="1"/>
              <a:t>Łużycka</a:t>
            </a:r>
            <a:r>
              <a:rPr dirty="0"/>
              <a:t>, </a:t>
            </a:r>
            <a:r>
              <a:rPr dirty="0" err="1"/>
              <a:t>która</a:t>
            </a:r>
            <a:r>
              <a:rPr dirty="0"/>
              <a:t> to na </a:t>
            </a:r>
            <a:r>
              <a:rPr dirty="0" err="1"/>
              <a:t>wniosek</a:t>
            </a:r>
            <a:r>
              <a:rPr dirty="0"/>
              <a:t> </a:t>
            </a:r>
            <a:r>
              <a:rPr dirty="0" err="1"/>
              <a:t>mieszkańców</a:t>
            </a:r>
            <a:r>
              <a:rPr dirty="0"/>
              <a:t> </a:t>
            </a:r>
            <a:r>
              <a:rPr dirty="0" err="1"/>
              <a:t>została</a:t>
            </a:r>
            <a:r>
              <a:rPr dirty="0"/>
              <a:t> </a:t>
            </a:r>
            <a:r>
              <a:rPr dirty="0" err="1"/>
              <a:t>przekształcona</a:t>
            </a:r>
            <a:r>
              <a:rPr dirty="0"/>
              <a:t> na </a:t>
            </a:r>
            <a:r>
              <a:rPr dirty="0" err="1"/>
              <a:t>ulicę</a:t>
            </a:r>
            <a:r>
              <a:rPr dirty="0"/>
              <a:t> </a:t>
            </a:r>
            <a:r>
              <a:rPr dirty="0" err="1"/>
              <a:t>jednokierunkową</a:t>
            </a:r>
            <a:r>
              <a:rPr dirty="0"/>
              <a:t> w </a:t>
            </a:r>
            <a:r>
              <a:rPr dirty="0" err="1"/>
              <a:t>kierunku</a:t>
            </a:r>
            <a:r>
              <a:rPr dirty="0"/>
              <a:t> </a:t>
            </a:r>
            <a:r>
              <a:rPr dirty="0" err="1"/>
              <a:t>ulicy</a:t>
            </a:r>
            <a:r>
              <a:rPr dirty="0"/>
              <a:t> </a:t>
            </a:r>
            <a:r>
              <a:rPr dirty="0" err="1"/>
              <a:t>Grunwaldzkiej</a:t>
            </a:r>
            <a:r>
              <a:rPr dirty="0"/>
              <a:t>. </a:t>
            </a:r>
            <a:r>
              <a:rPr dirty="0" err="1"/>
              <a:t>Przed</a:t>
            </a:r>
            <a:r>
              <a:rPr dirty="0"/>
              <a:t> </a:t>
            </a:r>
            <a:r>
              <a:rPr dirty="0" err="1"/>
              <a:t>przekształceniem</a:t>
            </a:r>
            <a:r>
              <a:rPr dirty="0"/>
              <a:t> </a:t>
            </a:r>
            <a:r>
              <a:rPr dirty="0" err="1"/>
              <a:t>była</a:t>
            </a:r>
            <a:r>
              <a:rPr dirty="0"/>
              <a:t> </a:t>
            </a:r>
            <a:r>
              <a:rPr dirty="0" err="1"/>
              <a:t>ulicą</a:t>
            </a:r>
            <a:r>
              <a:rPr dirty="0"/>
              <a:t> </a:t>
            </a:r>
            <a:r>
              <a:rPr dirty="0" err="1"/>
              <a:t>dwukierunkową</a:t>
            </a:r>
            <a:r>
              <a:rPr dirty="0"/>
              <a:t>, na </a:t>
            </a:r>
            <a:r>
              <a:rPr dirty="0" err="1"/>
              <a:t>której</a:t>
            </a:r>
            <a:r>
              <a:rPr dirty="0"/>
              <a:t> po </a:t>
            </a:r>
            <a:r>
              <a:rPr dirty="0" err="1"/>
              <a:t>jednej</a:t>
            </a:r>
            <a:r>
              <a:rPr dirty="0"/>
              <a:t> </a:t>
            </a:r>
            <a:r>
              <a:rPr dirty="0" err="1"/>
              <a:t>stronie</a:t>
            </a:r>
            <a:r>
              <a:rPr dirty="0"/>
              <a:t> </a:t>
            </a:r>
            <a:r>
              <a:rPr dirty="0" err="1"/>
              <a:t>pomimo</a:t>
            </a:r>
            <a:r>
              <a:rPr dirty="0"/>
              <a:t> </a:t>
            </a:r>
            <a:r>
              <a:rPr dirty="0" err="1"/>
              <a:t>zakazu</a:t>
            </a:r>
            <a:r>
              <a:rPr dirty="0"/>
              <a:t> </a:t>
            </a:r>
            <a:r>
              <a:rPr dirty="0" err="1"/>
              <a:t>zatrzymywania</a:t>
            </a:r>
            <a:r>
              <a:rPr dirty="0"/>
              <a:t> </a:t>
            </a:r>
            <a:r>
              <a:rPr dirty="0" err="1"/>
              <a:t>i</a:t>
            </a:r>
            <a:r>
              <a:rPr dirty="0"/>
              <a:t> </a:t>
            </a:r>
            <a:r>
              <a:rPr dirty="0" err="1"/>
              <a:t>postoju</a:t>
            </a:r>
            <a:r>
              <a:rPr dirty="0"/>
              <a:t>  </a:t>
            </a:r>
            <a:r>
              <a:rPr dirty="0" err="1"/>
              <a:t>parkowały</a:t>
            </a:r>
            <a:r>
              <a:rPr dirty="0"/>
              <a:t> </a:t>
            </a:r>
            <a:r>
              <a:rPr dirty="0" err="1"/>
              <a:t>pojazdy</a:t>
            </a:r>
            <a:r>
              <a:rPr dirty="0"/>
              <a:t> </a:t>
            </a:r>
            <a:r>
              <a:rPr dirty="0" err="1"/>
              <a:t>i</a:t>
            </a:r>
            <a:r>
              <a:rPr dirty="0"/>
              <a:t> </a:t>
            </a:r>
            <a:r>
              <a:rPr dirty="0" err="1"/>
              <a:t>zawężały</a:t>
            </a:r>
            <a:r>
              <a:rPr dirty="0"/>
              <a:t> </a:t>
            </a:r>
            <a:r>
              <a:rPr dirty="0" err="1"/>
              <a:t>ulicę</a:t>
            </a:r>
            <a:r>
              <a:rPr dirty="0"/>
              <a:t> co </a:t>
            </a:r>
            <a:r>
              <a:rPr dirty="0" err="1"/>
              <a:t>doprowadzało</a:t>
            </a:r>
            <a:r>
              <a:rPr dirty="0"/>
              <a:t> do </a:t>
            </a:r>
            <a:r>
              <a:rPr dirty="0" err="1"/>
              <a:t>niebezpiecznych</a:t>
            </a:r>
            <a:r>
              <a:rPr dirty="0"/>
              <a:t> </a:t>
            </a:r>
            <a:r>
              <a:rPr dirty="0" err="1"/>
              <a:t>sytuacji</a:t>
            </a:r>
            <a:r>
              <a:rPr dirty="0"/>
              <a:t> </a:t>
            </a:r>
            <a:r>
              <a:rPr dirty="0" err="1"/>
              <a:t>oraz</a:t>
            </a:r>
            <a:r>
              <a:rPr dirty="0"/>
              <a:t> </a:t>
            </a:r>
            <a:r>
              <a:rPr dirty="0" err="1"/>
              <a:t>kolizji</a:t>
            </a:r>
            <a:r>
              <a:rPr dirty="0"/>
              <a:t> </a:t>
            </a:r>
            <a:r>
              <a:rPr dirty="0" err="1"/>
              <a:t>drogowych</a:t>
            </a:r>
            <a:r>
              <a:rPr dirty="0"/>
              <a:t>. </a:t>
            </a:r>
            <a:r>
              <a:rPr dirty="0" err="1"/>
              <a:t>Zarządca</a:t>
            </a:r>
            <a:r>
              <a:rPr dirty="0"/>
              <a:t> </a:t>
            </a:r>
            <a:r>
              <a:rPr dirty="0" err="1"/>
              <a:t>drogi</a:t>
            </a:r>
            <a:r>
              <a:rPr dirty="0"/>
              <a:t> po </a:t>
            </a:r>
            <a:r>
              <a:rPr dirty="0" err="1"/>
              <a:t>przeanalizowaniu</a:t>
            </a:r>
            <a:r>
              <a:rPr dirty="0"/>
              <a:t> </a:t>
            </a:r>
            <a:r>
              <a:rPr dirty="0" err="1"/>
              <a:t>otrzymanych</a:t>
            </a:r>
            <a:r>
              <a:rPr dirty="0"/>
              <a:t> </a:t>
            </a:r>
            <a:r>
              <a:rPr dirty="0" err="1"/>
              <a:t>informacji</a:t>
            </a:r>
            <a:r>
              <a:rPr dirty="0"/>
              <a:t> od </a:t>
            </a:r>
            <a:r>
              <a:rPr dirty="0" err="1"/>
              <a:t>Komendy</a:t>
            </a:r>
            <a:r>
              <a:rPr dirty="0"/>
              <a:t> </a:t>
            </a:r>
            <a:r>
              <a:rPr dirty="0" err="1"/>
              <a:t>Miejskiej</a:t>
            </a:r>
            <a:r>
              <a:rPr dirty="0"/>
              <a:t> </a:t>
            </a:r>
            <a:r>
              <a:rPr dirty="0" err="1"/>
              <a:t>Policji</a:t>
            </a:r>
            <a:r>
              <a:rPr dirty="0"/>
              <a:t> w Świnoujściu, </a:t>
            </a:r>
            <a:r>
              <a:rPr dirty="0" err="1"/>
              <a:t>natężenia</a:t>
            </a:r>
            <a:r>
              <a:rPr dirty="0"/>
              <a:t> </a:t>
            </a:r>
            <a:r>
              <a:rPr dirty="0" err="1"/>
              <a:t>ruchu</a:t>
            </a:r>
            <a:r>
              <a:rPr dirty="0"/>
              <a:t>, </a:t>
            </a:r>
            <a:r>
              <a:rPr dirty="0" err="1"/>
              <a:t>sprawdzeniu</a:t>
            </a:r>
            <a:r>
              <a:rPr dirty="0"/>
              <a:t> </a:t>
            </a:r>
            <a:r>
              <a:rPr dirty="0" err="1"/>
              <a:t>charakteru</a:t>
            </a:r>
            <a:r>
              <a:rPr dirty="0"/>
              <a:t> </a:t>
            </a:r>
            <a:r>
              <a:rPr dirty="0" err="1"/>
              <a:t>usług</a:t>
            </a:r>
            <a:r>
              <a:rPr dirty="0"/>
              <a:t>, </a:t>
            </a:r>
            <a:r>
              <a:rPr dirty="0" err="1"/>
              <a:t>które</a:t>
            </a:r>
            <a:r>
              <a:rPr dirty="0"/>
              <a:t> </a:t>
            </a:r>
            <a:r>
              <a:rPr dirty="0" err="1"/>
              <a:t>przy</a:t>
            </a:r>
            <a:r>
              <a:rPr dirty="0"/>
              <a:t> </a:t>
            </a:r>
            <a:r>
              <a:rPr dirty="0" err="1"/>
              <a:t>danej</a:t>
            </a:r>
            <a:r>
              <a:rPr dirty="0"/>
              <a:t> </a:t>
            </a:r>
            <a:r>
              <a:rPr dirty="0" err="1"/>
              <a:t>ulicy</a:t>
            </a:r>
            <a:r>
              <a:rPr dirty="0"/>
              <a:t> </a:t>
            </a:r>
            <a:r>
              <a:rPr dirty="0" err="1"/>
              <a:t>są</a:t>
            </a:r>
            <a:r>
              <a:rPr dirty="0"/>
              <a:t> </a:t>
            </a:r>
            <a:r>
              <a:rPr dirty="0" err="1"/>
              <a:t>prowadzone</a:t>
            </a:r>
            <a:r>
              <a:rPr dirty="0"/>
              <a:t> </a:t>
            </a:r>
            <a:r>
              <a:rPr dirty="0" err="1"/>
              <a:t>przychylił</a:t>
            </a:r>
            <a:r>
              <a:rPr dirty="0"/>
              <a:t> </a:t>
            </a:r>
            <a:r>
              <a:rPr dirty="0" err="1"/>
              <a:t>się</a:t>
            </a:r>
            <a:r>
              <a:rPr dirty="0"/>
              <a:t>  do </a:t>
            </a:r>
            <a:r>
              <a:rPr dirty="0" err="1"/>
              <a:t>wniosku</a:t>
            </a:r>
            <a:r>
              <a:rPr dirty="0"/>
              <a:t> </a:t>
            </a:r>
            <a:r>
              <a:rPr dirty="0" err="1"/>
              <a:t>mieszkańców</a:t>
            </a:r>
            <a:r>
              <a:rPr dirty="0"/>
              <a:t> </a:t>
            </a:r>
            <a:r>
              <a:rPr dirty="0" err="1"/>
              <a:t>i</a:t>
            </a:r>
            <a:r>
              <a:rPr dirty="0"/>
              <a:t> </a:t>
            </a:r>
            <a:r>
              <a:rPr dirty="0" err="1"/>
              <a:t>przekształcił</a:t>
            </a:r>
            <a:r>
              <a:rPr dirty="0"/>
              <a:t> </a:t>
            </a:r>
            <a:r>
              <a:rPr dirty="0" err="1"/>
              <a:t>ulicę</a:t>
            </a:r>
            <a:r>
              <a:rPr dirty="0"/>
              <a:t> </a:t>
            </a:r>
            <a:r>
              <a:rPr dirty="0" err="1"/>
              <a:t>Łużycką</a:t>
            </a:r>
            <a:r>
              <a:rPr dirty="0"/>
              <a:t> na </a:t>
            </a:r>
            <a:r>
              <a:rPr dirty="0" err="1"/>
              <a:t>ulicę</a:t>
            </a:r>
            <a:r>
              <a:rPr dirty="0"/>
              <a:t> </a:t>
            </a:r>
            <a:r>
              <a:rPr dirty="0" err="1"/>
              <a:t>jednokierunkową</a:t>
            </a:r>
            <a:r>
              <a:rPr dirty="0"/>
              <a:t>.</a:t>
            </a:r>
          </a:p>
          <a:p>
            <a:pPr algn="just" defTabSz="452627">
              <a:spcBef>
                <a:spcPts val="1800"/>
              </a:spcBef>
              <a:defRPr sz="2400" b="0">
                <a:latin typeface="Sora Regular Regular"/>
                <a:ea typeface="Sora Regular Regular"/>
                <a:cs typeface="Sora Regular Regular"/>
                <a:sym typeface="Sora Regular Regular"/>
              </a:defRPr>
            </a:pPr>
            <a:r>
              <a:rPr dirty="0"/>
              <a:t>W </a:t>
            </a:r>
            <a:r>
              <a:rPr dirty="0" err="1"/>
              <a:t>trakcie</a:t>
            </a:r>
            <a:r>
              <a:rPr dirty="0"/>
              <a:t> </a:t>
            </a:r>
            <a:r>
              <a:rPr dirty="0" err="1"/>
              <a:t>realizacji</a:t>
            </a:r>
            <a:r>
              <a:rPr dirty="0"/>
              <a:t> jest parking </a:t>
            </a:r>
            <a:r>
              <a:rPr dirty="0" err="1"/>
              <a:t>przy</a:t>
            </a:r>
            <a:r>
              <a:rPr dirty="0"/>
              <a:t> </a:t>
            </a:r>
            <a:r>
              <a:rPr dirty="0" err="1"/>
              <a:t>ul</a:t>
            </a:r>
            <a:r>
              <a:rPr dirty="0"/>
              <a:t>. </a:t>
            </a:r>
            <a:r>
              <a:rPr dirty="0" err="1"/>
              <a:t>Barlickiego</a:t>
            </a:r>
            <a:r>
              <a:rPr dirty="0"/>
              <a:t> na 125 </a:t>
            </a:r>
            <a:r>
              <a:rPr dirty="0" err="1"/>
              <a:t>miejsc</a:t>
            </a:r>
            <a:r>
              <a:rPr dirty="0"/>
              <a:t> </a:t>
            </a:r>
            <a:r>
              <a:rPr dirty="0" err="1"/>
              <a:t>oraz</a:t>
            </a:r>
            <a:r>
              <a:rPr dirty="0"/>
              <a:t> </a:t>
            </a:r>
            <a:r>
              <a:rPr dirty="0" err="1"/>
              <a:t>niebawem</a:t>
            </a:r>
            <a:r>
              <a:rPr dirty="0"/>
              <a:t> </a:t>
            </a:r>
            <a:r>
              <a:rPr dirty="0" err="1"/>
              <a:t>powinna</a:t>
            </a:r>
            <a:r>
              <a:rPr dirty="0"/>
              <a:t> </a:t>
            </a:r>
            <a:r>
              <a:rPr dirty="0" err="1"/>
              <a:t>rozpocząć</a:t>
            </a:r>
            <a:r>
              <a:rPr dirty="0"/>
              <a:t> </a:t>
            </a:r>
            <a:r>
              <a:rPr dirty="0" err="1"/>
              <a:t>się</a:t>
            </a:r>
            <a:r>
              <a:rPr dirty="0"/>
              <a:t> </a:t>
            </a:r>
            <a:r>
              <a:rPr dirty="0" err="1"/>
              <a:t>budowa</a:t>
            </a:r>
            <a:r>
              <a:rPr dirty="0"/>
              <a:t> </a:t>
            </a:r>
            <a:r>
              <a:rPr dirty="0" err="1"/>
              <a:t>parkingu</a:t>
            </a:r>
            <a:r>
              <a:rPr dirty="0"/>
              <a:t> </a:t>
            </a:r>
            <a:r>
              <a:rPr dirty="0" err="1"/>
              <a:t>przy</a:t>
            </a:r>
            <a:r>
              <a:rPr dirty="0"/>
              <a:t> </a:t>
            </a:r>
            <a:r>
              <a:rPr dirty="0" err="1"/>
              <a:t>ul</a:t>
            </a:r>
            <a:r>
              <a:rPr dirty="0"/>
              <a:t>. </a:t>
            </a:r>
            <a:r>
              <a:rPr dirty="0" err="1"/>
              <a:t>Bałtyckiej</a:t>
            </a:r>
            <a:r>
              <a:rPr dirty="0"/>
              <a:t> na 98 </a:t>
            </a:r>
            <a:r>
              <a:rPr dirty="0" err="1"/>
              <a:t>miejsc</a:t>
            </a:r>
            <a:r>
              <a:rPr dirty="0"/>
              <a:t>. Ten parking </a:t>
            </a:r>
            <a:r>
              <a:rPr dirty="0" err="1"/>
              <a:t>miał</a:t>
            </a:r>
            <a:r>
              <a:rPr dirty="0"/>
              <a:t> </a:t>
            </a:r>
            <a:r>
              <a:rPr dirty="0" err="1"/>
              <a:t>być</a:t>
            </a:r>
            <a:r>
              <a:rPr dirty="0"/>
              <a:t> </a:t>
            </a:r>
            <a:r>
              <a:rPr dirty="0" err="1"/>
              <a:t>wybudowany</a:t>
            </a:r>
            <a:r>
              <a:rPr dirty="0"/>
              <a:t> w 2020 roku, </a:t>
            </a:r>
            <a:r>
              <a:rPr dirty="0" err="1"/>
              <a:t>jednak</a:t>
            </a:r>
            <a:r>
              <a:rPr dirty="0"/>
              <a:t> </a:t>
            </a:r>
            <a:r>
              <a:rPr dirty="0" err="1"/>
              <a:t>procedury</a:t>
            </a:r>
            <a:r>
              <a:rPr dirty="0"/>
              <a:t> </a:t>
            </a:r>
            <a:r>
              <a:rPr dirty="0" err="1"/>
              <a:t>środowiskowe</a:t>
            </a:r>
            <a:r>
              <a:rPr dirty="0"/>
              <a:t> </a:t>
            </a:r>
            <a:r>
              <a:rPr dirty="0" err="1"/>
              <a:t>mocno</a:t>
            </a:r>
            <a:r>
              <a:rPr dirty="0"/>
              <a:t> </a:t>
            </a:r>
            <a:r>
              <a:rPr dirty="0" err="1"/>
              <a:t>się</a:t>
            </a:r>
            <a:r>
              <a:rPr dirty="0"/>
              <a:t> </a:t>
            </a:r>
            <a:r>
              <a:rPr dirty="0" err="1"/>
              <a:t>wydłużyły</a:t>
            </a:r>
            <a:r>
              <a:rPr dirty="0"/>
              <a:t> </a:t>
            </a:r>
            <a:r>
              <a:rPr dirty="0" err="1"/>
              <a:t>i</a:t>
            </a:r>
            <a:r>
              <a:rPr dirty="0"/>
              <a:t> </a:t>
            </a:r>
            <a:r>
              <a:rPr dirty="0" err="1"/>
              <a:t>Miasto</a:t>
            </a:r>
            <a:r>
              <a:rPr dirty="0"/>
              <a:t> </a:t>
            </a:r>
            <a:r>
              <a:rPr dirty="0" err="1"/>
              <a:t>dopiero</a:t>
            </a:r>
            <a:r>
              <a:rPr dirty="0"/>
              <a:t> </a:t>
            </a:r>
            <a:r>
              <a:rPr dirty="0" err="1"/>
              <a:t>obecnie</a:t>
            </a:r>
            <a:r>
              <a:rPr dirty="0"/>
              <a:t> jest w </a:t>
            </a:r>
            <a:r>
              <a:rPr dirty="0" err="1"/>
              <a:t>trakcie</a:t>
            </a:r>
            <a:r>
              <a:rPr dirty="0"/>
              <a:t> </a:t>
            </a:r>
            <a:r>
              <a:rPr dirty="0" err="1"/>
              <a:t>uzyskiwania</a:t>
            </a:r>
            <a:r>
              <a:rPr dirty="0"/>
              <a:t> </a:t>
            </a:r>
            <a:r>
              <a:rPr dirty="0" err="1"/>
              <a:t>pozwolenia</a:t>
            </a:r>
            <a:r>
              <a:rPr dirty="0"/>
              <a:t> na </a:t>
            </a:r>
            <a:r>
              <a:rPr dirty="0" err="1"/>
              <a:t>budowę</a:t>
            </a:r>
            <a:r>
              <a:rPr dirty="0"/>
              <a:t>.</a:t>
            </a:r>
          </a:p>
          <a:p>
            <a:pPr algn="just" defTabSz="452627">
              <a:spcBef>
                <a:spcPts val="1800"/>
              </a:spcBef>
              <a:defRPr sz="2400" b="0">
                <a:latin typeface="Sora Regular Regular"/>
                <a:ea typeface="Sora Regular Regular"/>
                <a:cs typeface="Sora Regular Regular"/>
                <a:sym typeface="Sora Regular Regular"/>
              </a:defRPr>
            </a:pPr>
            <a:r>
              <a:rPr dirty="0" err="1"/>
              <a:t>Własne</a:t>
            </a:r>
            <a:r>
              <a:rPr dirty="0"/>
              <a:t> </a:t>
            </a:r>
            <a:r>
              <a:rPr dirty="0" err="1"/>
              <a:t>parkingi</a:t>
            </a:r>
            <a:r>
              <a:rPr dirty="0"/>
              <a:t> </a:t>
            </a:r>
            <a:r>
              <a:rPr dirty="0" err="1"/>
              <a:t>posiadają</a:t>
            </a:r>
            <a:r>
              <a:rPr dirty="0"/>
              <a:t> </a:t>
            </a:r>
            <a:r>
              <a:rPr dirty="0" err="1"/>
              <a:t>nowo</a:t>
            </a:r>
            <a:r>
              <a:rPr dirty="0"/>
              <a:t> </a:t>
            </a:r>
            <a:r>
              <a:rPr dirty="0" err="1"/>
              <a:t>budowane</a:t>
            </a:r>
            <a:r>
              <a:rPr dirty="0"/>
              <a:t> </a:t>
            </a:r>
            <a:r>
              <a:rPr dirty="0" err="1"/>
              <a:t>budynki</a:t>
            </a:r>
            <a:r>
              <a:rPr dirty="0"/>
              <a:t> </a:t>
            </a:r>
            <a:r>
              <a:rPr dirty="0" err="1"/>
              <a:t>mieszkalne</a:t>
            </a:r>
            <a:r>
              <a:rPr dirty="0"/>
              <a:t>, </a:t>
            </a:r>
            <a:r>
              <a:rPr dirty="0" err="1"/>
              <a:t>hotele</a:t>
            </a:r>
            <a:r>
              <a:rPr dirty="0"/>
              <a:t>, sanatoria, </a:t>
            </a:r>
            <a:r>
              <a:rPr dirty="0" err="1"/>
              <a:t>budynki</a:t>
            </a:r>
            <a:r>
              <a:rPr dirty="0"/>
              <a:t> </a:t>
            </a:r>
            <a:r>
              <a:rPr dirty="0" err="1"/>
              <a:t>handlowe</a:t>
            </a:r>
            <a:r>
              <a:rPr dirty="0"/>
              <a:t> </a:t>
            </a:r>
            <a:r>
              <a:rPr dirty="0" err="1"/>
              <a:t>czy</a:t>
            </a:r>
            <a:r>
              <a:rPr dirty="0"/>
              <a:t> </a:t>
            </a:r>
            <a:r>
              <a:rPr dirty="0" err="1"/>
              <a:t>usługowe</a:t>
            </a:r>
            <a:r>
              <a:rPr dirty="0"/>
              <a:t>. </a:t>
            </a:r>
            <a:r>
              <a:rPr dirty="0" err="1"/>
              <a:t>Nie</a:t>
            </a:r>
            <a:r>
              <a:rPr dirty="0"/>
              <a:t> </a:t>
            </a:r>
            <a:r>
              <a:rPr dirty="0" err="1"/>
              <a:t>zawsze</a:t>
            </a:r>
            <a:r>
              <a:rPr dirty="0"/>
              <a:t> </a:t>
            </a:r>
            <a:r>
              <a:rPr dirty="0" err="1"/>
              <a:t>jednak</a:t>
            </a:r>
            <a:r>
              <a:rPr dirty="0"/>
              <a:t> </a:t>
            </a:r>
            <a:r>
              <a:rPr dirty="0" err="1"/>
              <a:t>kierowcy</a:t>
            </a:r>
            <a:r>
              <a:rPr dirty="0"/>
              <a:t> z </a:t>
            </a:r>
            <a:r>
              <a:rPr dirty="0" err="1"/>
              <a:t>tych</a:t>
            </a:r>
            <a:r>
              <a:rPr dirty="0"/>
              <a:t> </a:t>
            </a:r>
            <a:r>
              <a:rPr dirty="0" err="1"/>
              <a:t>parkingów</a:t>
            </a:r>
            <a:r>
              <a:rPr dirty="0"/>
              <a:t> </a:t>
            </a:r>
            <a:r>
              <a:rPr dirty="0" err="1"/>
              <a:t>korzystają</a:t>
            </a:r>
            <a:r>
              <a:rPr dirty="0"/>
              <a:t>. </a:t>
            </a:r>
            <a:r>
              <a:rPr dirty="0" err="1"/>
              <a:t>Najczęściej</a:t>
            </a:r>
            <a:r>
              <a:rPr dirty="0"/>
              <a:t> z </a:t>
            </a:r>
            <a:r>
              <a:rPr dirty="0" err="1"/>
              <a:t>powodów</a:t>
            </a:r>
            <a:r>
              <a:rPr dirty="0"/>
              <a:t> </a:t>
            </a:r>
            <a:r>
              <a:rPr dirty="0" err="1"/>
              <a:t>ekonomicznych</a:t>
            </a:r>
            <a:r>
              <a:rPr dirty="0"/>
              <a:t> – </a:t>
            </a:r>
            <a:r>
              <a:rPr dirty="0" err="1"/>
              <a:t>trzeba</a:t>
            </a:r>
            <a:r>
              <a:rPr dirty="0"/>
              <a:t> </a:t>
            </a:r>
            <a:r>
              <a:rPr dirty="0" err="1"/>
              <a:t>za</a:t>
            </a:r>
            <a:r>
              <a:rPr dirty="0"/>
              <a:t> </a:t>
            </a:r>
            <a:r>
              <a:rPr dirty="0" err="1"/>
              <a:t>takie</a:t>
            </a:r>
            <a:r>
              <a:rPr dirty="0"/>
              <a:t> </a:t>
            </a:r>
            <a:r>
              <a:rPr dirty="0" err="1"/>
              <a:t>miejsce</a:t>
            </a:r>
            <a:r>
              <a:rPr dirty="0"/>
              <a:t> </a:t>
            </a:r>
            <a:r>
              <a:rPr dirty="0" err="1"/>
              <a:t>zapłacić</a:t>
            </a:r>
            <a:r>
              <a:rPr dirty="0"/>
              <a:t>. </a:t>
            </a:r>
            <a:r>
              <a:rPr dirty="0" err="1"/>
              <a:t>Najbardziej</a:t>
            </a:r>
            <a:r>
              <a:rPr dirty="0"/>
              <a:t> </a:t>
            </a:r>
            <a:r>
              <a:rPr dirty="0" err="1"/>
              <a:t>widoczny</a:t>
            </a:r>
            <a:r>
              <a:rPr dirty="0"/>
              <a:t> jest ten problem na </a:t>
            </a:r>
            <a:r>
              <a:rPr dirty="0" err="1"/>
              <a:t>nowo</a:t>
            </a:r>
            <a:r>
              <a:rPr dirty="0"/>
              <a:t> </a:t>
            </a:r>
            <a:r>
              <a:rPr dirty="0" err="1"/>
              <a:t>budowanych</a:t>
            </a:r>
            <a:r>
              <a:rPr dirty="0"/>
              <a:t> </a:t>
            </a:r>
            <a:r>
              <a:rPr dirty="0" err="1"/>
              <a:t>osiedlach</a:t>
            </a:r>
            <a:r>
              <a:rPr dirty="0"/>
              <a:t> </a:t>
            </a:r>
            <a:r>
              <a:rPr dirty="0" err="1"/>
              <a:t>przez</a:t>
            </a:r>
            <a:r>
              <a:rPr dirty="0"/>
              <a:t> </a:t>
            </a:r>
            <a:r>
              <a:rPr dirty="0" err="1"/>
              <a:t>deweloperów</a:t>
            </a:r>
            <a:r>
              <a:rPr dirty="0"/>
              <a:t>, </a:t>
            </a:r>
            <a:r>
              <a:rPr dirty="0" err="1"/>
              <a:t>gdzie</a:t>
            </a:r>
            <a:r>
              <a:rPr dirty="0"/>
              <a:t> w </a:t>
            </a:r>
            <a:r>
              <a:rPr dirty="0" err="1"/>
              <a:t>części</a:t>
            </a:r>
            <a:r>
              <a:rPr dirty="0"/>
              <a:t> hale </a:t>
            </a:r>
            <a:r>
              <a:rPr dirty="0" err="1"/>
              <a:t>garażowe</a:t>
            </a:r>
            <a:r>
              <a:rPr dirty="0"/>
              <a:t> </a:t>
            </a:r>
            <a:r>
              <a:rPr dirty="0" err="1"/>
              <a:t>stoją</a:t>
            </a:r>
            <a:r>
              <a:rPr dirty="0"/>
              <a:t> </a:t>
            </a:r>
            <a:r>
              <a:rPr dirty="0" err="1"/>
              <a:t>puste</a:t>
            </a:r>
            <a:r>
              <a:rPr dirty="0"/>
              <a:t>. </a:t>
            </a:r>
            <a:r>
              <a:rPr dirty="0" err="1"/>
              <a:t>Nabywcy</a:t>
            </a:r>
            <a:r>
              <a:rPr dirty="0"/>
              <a:t> </a:t>
            </a:r>
            <a:r>
              <a:rPr dirty="0" err="1"/>
              <a:t>mieszkań</a:t>
            </a:r>
            <a:r>
              <a:rPr dirty="0"/>
              <a:t> </a:t>
            </a:r>
            <a:r>
              <a:rPr dirty="0" err="1"/>
              <a:t>niejednokrotnie</a:t>
            </a:r>
            <a:r>
              <a:rPr dirty="0"/>
              <a:t> </a:t>
            </a:r>
            <a:r>
              <a:rPr dirty="0" err="1"/>
              <a:t>nie</a:t>
            </a:r>
            <a:r>
              <a:rPr dirty="0"/>
              <a:t> </a:t>
            </a:r>
            <a:r>
              <a:rPr dirty="0" err="1"/>
              <a:t>chcą</a:t>
            </a:r>
            <a:r>
              <a:rPr dirty="0"/>
              <a:t> </a:t>
            </a:r>
            <a:r>
              <a:rPr dirty="0" err="1"/>
              <a:t>wykupować</a:t>
            </a:r>
            <a:r>
              <a:rPr dirty="0"/>
              <a:t> </a:t>
            </a:r>
            <a:r>
              <a:rPr dirty="0" err="1"/>
              <a:t>lub</a:t>
            </a:r>
            <a:r>
              <a:rPr dirty="0"/>
              <a:t> </a:t>
            </a:r>
            <a:r>
              <a:rPr dirty="0" err="1"/>
              <a:t>wynajmować</a:t>
            </a:r>
            <a:r>
              <a:rPr dirty="0"/>
              <a:t> </a:t>
            </a:r>
            <a:r>
              <a:rPr dirty="0" err="1"/>
              <a:t>miejsc</a:t>
            </a:r>
            <a:r>
              <a:rPr dirty="0"/>
              <a:t> </a:t>
            </a:r>
            <a:r>
              <a:rPr dirty="0" err="1"/>
              <a:t>parkingowych</a:t>
            </a:r>
            <a:r>
              <a:rPr dirty="0"/>
              <a:t> z </a:t>
            </a:r>
            <a:r>
              <a:rPr dirty="0" err="1"/>
              <a:t>uwagi</a:t>
            </a:r>
            <a:r>
              <a:rPr dirty="0"/>
              <a:t> na </a:t>
            </a:r>
            <a:r>
              <a:rPr dirty="0" err="1"/>
              <a:t>wysoki</a:t>
            </a:r>
            <a:r>
              <a:rPr dirty="0"/>
              <a:t> </a:t>
            </a:r>
            <a:r>
              <a:rPr dirty="0" err="1"/>
              <a:t>koszt</a:t>
            </a:r>
            <a:r>
              <a:rPr dirty="0"/>
              <a:t> </a:t>
            </a:r>
            <a:r>
              <a:rPr dirty="0" err="1"/>
              <a:t>i</a:t>
            </a:r>
            <a:r>
              <a:rPr dirty="0"/>
              <a:t> </a:t>
            </a:r>
            <a:r>
              <a:rPr dirty="0" err="1"/>
              <a:t>parkują</a:t>
            </a:r>
            <a:r>
              <a:rPr dirty="0"/>
              <a:t> </a:t>
            </a:r>
            <a:r>
              <a:rPr dirty="0" err="1"/>
              <a:t>samochody</a:t>
            </a:r>
            <a:r>
              <a:rPr dirty="0"/>
              <a:t> </a:t>
            </a:r>
            <a:r>
              <a:rPr dirty="0" err="1"/>
              <a:t>przed</a:t>
            </a:r>
            <a:r>
              <a:rPr dirty="0"/>
              <a:t> </a:t>
            </a:r>
            <a:r>
              <a:rPr dirty="0" err="1"/>
              <a:t>blokiem</a:t>
            </a:r>
            <a:r>
              <a:rPr dirty="0"/>
              <a:t> - na </a:t>
            </a:r>
            <a:r>
              <a:rPr dirty="0" err="1"/>
              <a:t>chodnikach</a:t>
            </a:r>
            <a:r>
              <a:rPr dirty="0"/>
              <a:t>, </a:t>
            </a:r>
            <a:r>
              <a:rPr dirty="0" err="1"/>
              <a:t>trawnikach</a:t>
            </a:r>
            <a:r>
              <a:rPr dirty="0"/>
              <a:t> </a:t>
            </a:r>
            <a:r>
              <a:rPr dirty="0" err="1"/>
              <a:t>itp</a:t>
            </a:r>
            <a:r>
              <a:rPr dirty="0"/>
              <a:t>. To </a:t>
            </a:r>
            <a:r>
              <a:rPr dirty="0" err="1"/>
              <a:t>będzie</a:t>
            </a:r>
            <a:r>
              <a:rPr dirty="0"/>
              <a:t> </a:t>
            </a:r>
            <a:r>
              <a:rPr dirty="0" err="1"/>
              <a:t>wymagało</a:t>
            </a:r>
            <a:r>
              <a:rPr dirty="0"/>
              <a:t> </a:t>
            </a:r>
            <a:r>
              <a:rPr dirty="0" err="1"/>
              <a:t>niewątpliwie</a:t>
            </a:r>
            <a:r>
              <a:rPr dirty="0"/>
              <a:t> </a:t>
            </a:r>
            <a:r>
              <a:rPr dirty="0" err="1"/>
              <a:t>wprowadzenia</a:t>
            </a:r>
            <a:r>
              <a:rPr dirty="0"/>
              <a:t> </a:t>
            </a:r>
            <a:r>
              <a:rPr dirty="0" err="1"/>
              <a:t>regulacji</a:t>
            </a:r>
            <a:r>
              <a:rPr dirty="0"/>
              <a:t> </a:t>
            </a:r>
            <a:r>
              <a:rPr dirty="0" err="1"/>
              <a:t>eliminujących</a:t>
            </a:r>
            <a:r>
              <a:rPr dirty="0"/>
              <a:t> </a:t>
            </a:r>
            <a:r>
              <a:rPr dirty="0" err="1"/>
              <a:t>taki</a:t>
            </a:r>
            <a:r>
              <a:rPr dirty="0"/>
              <a:t> </a:t>
            </a:r>
            <a:r>
              <a:rPr dirty="0" err="1"/>
              <a:t>proceder</a:t>
            </a:r>
            <a:r>
              <a:rPr dirty="0"/>
              <a:t>. </a:t>
            </a:r>
            <a:r>
              <a:rPr dirty="0" err="1"/>
              <a:t>Niestety</a:t>
            </a:r>
            <a:r>
              <a:rPr dirty="0"/>
              <a:t> </a:t>
            </a:r>
            <a:r>
              <a:rPr dirty="0" err="1"/>
              <a:t>nie</a:t>
            </a:r>
            <a:r>
              <a:rPr dirty="0"/>
              <a:t> ma </a:t>
            </a:r>
            <a:r>
              <a:rPr dirty="0" err="1"/>
              <a:t>ustawowych</a:t>
            </a:r>
            <a:r>
              <a:rPr dirty="0"/>
              <a:t> </a:t>
            </a:r>
            <a:r>
              <a:rPr dirty="0" err="1"/>
              <a:t>regulacji</a:t>
            </a:r>
            <a:r>
              <a:rPr dirty="0"/>
              <a:t> </a:t>
            </a:r>
            <a:r>
              <a:rPr dirty="0" err="1"/>
              <a:t>przymuszających</a:t>
            </a:r>
            <a:r>
              <a:rPr dirty="0"/>
              <a:t> </a:t>
            </a:r>
            <a:r>
              <a:rPr dirty="0" err="1"/>
              <a:t>deweloperów</a:t>
            </a:r>
            <a:r>
              <a:rPr dirty="0"/>
              <a:t> do </a:t>
            </a:r>
            <a:r>
              <a:rPr dirty="0" err="1"/>
              <a:t>sprzedaży</a:t>
            </a:r>
            <a:r>
              <a:rPr dirty="0"/>
              <a:t> </a:t>
            </a:r>
            <a:r>
              <a:rPr dirty="0" err="1"/>
              <a:t>mieszkań</a:t>
            </a:r>
            <a:r>
              <a:rPr dirty="0"/>
              <a:t> </a:t>
            </a:r>
            <a:r>
              <a:rPr dirty="0" err="1"/>
              <a:t>wraz</a:t>
            </a:r>
            <a:r>
              <a:rPr dirty="0"/>
              <a:t> z </a:t>
            </a:r>
            <a:r>
              <a:rPr dirty="0" err="1"/>
              <a:t>miejscem</a:t>
            </a:r>
            <a:r>
              <a:rPr dirty="0"/>
              <a:t> </a:t>
            </a:r>
            <a:r>
              <a:rPr dirty="0" err="1"/>
              <a:t>postojowym</a:t>
            </a:r>
            <a:r>
              <a:rPr dirty="0"/>
              <a:t>. </a:t>
            </a:r>
            <a:r>
              <a:rPr dirty="0">
                <a:latin typeface="Sora Regular ExtraLight"/>
                <a:ea typeface="Sora Regular ExtraLight"/>
                <a:cs typeface="Sora Regular ExtraLight"/>
                <a:sym typeface="Sora Regular ExtraLight"/>
              </a:rPr>
              <a:t>cd. na </a:t>
            </a:r>
            <a:r>
              <a:rPr dirty="0" err="1">
                <a:latin typeface="Sora Regular ExtraLight"/>
                <a:ea typeface="Sora Regular ExtraLight"/>
                <a:cs typeface="Sora Regular ExtraLight"/>
                <a:sym typeface="Sora Regular ExtraLight"/>
              </a:rPr>
              <a:t>następnej</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stronie</a:t>
            </a:r>
            <a:endParaRPr dirty="0">
              <a:latin typeface="Sora Regular ExtraLight"/>
              <a:ea typeface="Sora Regular ExtraLight"/>
              <a:cs typeface="Sora Regular ExtraLight"/>
              <a:sym typeface="Sora Regular ExtraLight"/>
            </a:endParaRPr>
          </a:p>
        </p:txBody>
      </p:sp>
    </p:spTree>
  </p:cSld>
  <p:clrMapOvr>
    <a:masterClrMapping/>
  </p:clrMapOvr>
  <p:transition spd="med"/>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405" name="Publikacja artykułów…"/>
          <p:cNvSpPr txBox="1">
            <a:spLocks noGrp="1"/>
          </p:cNvSpPr>
          <p:nvPr>
            <p:ph type="title"/>
          </p:nvPr>
        </p:nvSpPr>
        <p:spPr>
          <a:xfrm>
            <a:off x="942082" y="1077359"/>
            <a:ext cx="22606614" cy="2202884"/>
          </a:xfrm>
          <a:prstGeom prst="rect">
            <a:avLst/>
          </a:prstGeom>
        </p:spPr>
        <p:txBody>
          <a:bodyPr/>
          <a:lstStyle/>
          <a:p>
            <a:pPr>
              <a:defRPr sz="7500" b="0" spc="-200">
                <a:solidFill>
                  <a:srgbClr val="ED7052"/>
                </a:solidFill>
                <a:latin typeface="Sora Regular Bold"/>
                <a:ea typeface="Sora Regular Bold"/>
                <a:cs typeface="Sora Regular Bold"/>
                <a:sym typeface="Sora Regular Bold"/>
              </a:defRPr>
            </a:pPr>
            <a:r>
              <a:t>Publikacja artykułów</a:t>
            </a:r>
            <a:endParaRPr spc="-150"/>
          </a:p>
          <a:p>
            <a:pPr>
              <a:defRPr sz="5000" b="0" spc="-100">
                <a:solidFill>
                  <a:srgbClr val="ED7052"/>
                </a:solidFill>
                <a:latin typeface="Sora Regular Bold"/>
                <a:ea typeface="Sora Regular Bold"/>
                <a:cs typeface="Sora Regular Bold"/>
                <a:sym typeface="Sora Regular Bold"/>
              </a:defRPr>
            </a:pPr>
            <a:r>
              <a:t>Przykłady</a:t>
            </a:r>
          </a:p>
        </p:txBody>
      </p:sp>
      <p:sp>
        <p:nvSpPr>
          <p:cNvPr id="406" name="44"/>
          <p:cNvSpPr txBox="1"/>
          <p:nvPr/>
        </p:nvSpPr>
        <p:spPr>
          <a:xfrm>
            <a:off x="23358936" y="12729956"/>
            <a:ext cx="570892"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44</a:t>
            </a:r>
          </a:p>
        </p:txBody>
      </p:sp>
      <p:sp>
        <p:nvSpPr>
          <p:cNvPr id="407" name="Podobna sytuacja ma miejsce w niektórych hotelach, gdzie dodatkowo prowadzone są ogólnodostępne usługi. Parkingi zarezerwowane są tylko dla gości hotelowych, dla kadry pracowniczej natomiast dla gości z zewnątrz miejsca nie są udostępniane mimo takiego w"/>
          <p:cNvSpPr txBox="1">
            <a:spLocks noGrp="1"/>
          </p:cNvSpPr>
          <p:nvPr>
            <p:ph type="body" idx="1"/>
          </p:nvPr>
        </p:nvSpPr>
        <p:spPr>
          <a:xfrm>
            <a:off x="1032417" y="3220786"/>
            <a:ext cx="22609008" cy="8724622"/>
          </a:xfrm>
          <a:prstGeom prst="rect">
            <a:avLst/>
          </a:prstGeom>
        </p:spPr>
        <p:txBody>
          <a:bodyPr lIns="50800" tIns="50800" rIns="50800" bIns="50800" numCol="2" spcCol="1130449"/>
          <a:lstStyle/>
          <a:p>
            <a:pPr algn="just" defTabSz="457200">
              <a:spcBef>
                <a:spcPts val="1800"/>
              </a:spcBef>
              <a:defRPr sz="2500" b="0">
                <a:latin typeface="Sora Regular Bold"/>
                <a:ea typeface="Sora Regular Bold"/>
                <a:cs typeface="Sora Regular Bold"/>
                <a:sym typeface="Sora Regular Bold"/>
              </a:defRPr>
            </a:pPr>
            <a:r>
              <a:rPr dirty="0" err="1"/>
              <a:t>Podobna</a:t>
            </a:r>
            <a:r>
              <a:rPr dirty="0"/>
              <a:t> </a:t>
            </a:r>
            <a:r>
              <a:rPr dirty="0" err="1"/>
              <a:t>sytuacja</a:t>
            </a:r>
            <a:r>
              <a:rPr dirty="0"/>
              <a:t> ma </a:t>
            </a:r>
            <a:r>
              <a:rPr dirty="0" err="1"/>
              <a:t>miejsce</a:t>
            </a:r>
            <a:r>
              <a:rPr dirty="0"/>
              <a:t> w </a:t>
            </a:r>
            <a:r>
              <a:rPr dirty="0" err="1"/>
              <a:t>niektórych</a:t>
            </a:r>
            <a:r>
              <a:rPr dirty="0"/>
              <a:t> </a:t>
            </a:r>
            <a:r>
              <a:rPr dirty="0" err="1"/>
              <a:t>hotelach</a:t>
            </a:r>
            <a:r>
              <a:rPr dirty="0"/>
              <a:t>, </a:t>
            </a:r>
            <a:r>
              <a:rPr dirty="0" err="1"/>
              <a:t>gdzie</a:t>
            </a:r>
            <a:r>
              <a:rPr dirty="0"/>
              <a:t> </a:t>
            </a:r>
            <a:r>
              <a:rPr dirty="0" err="1"/>
              <a:t>dodatkowo</a:t>
            </a:r>
            <a:r>
              <a:rPr dirty="0"/>
              <a:t> </a:t>
            </a:r>
            <a:r>
              <a:rPr dirty="0" err="1"/>
              <a:t>prowadzone</a:t>
            </a:r>
            <a:r>
              <a:rPr dirty="0"/>
              <a:t> </a:t>
            </a:r>
            <a:r>
              <a:rPr dirty="0" err="1"/>
              <a:t>są</a:t>
            </a:r>
            <a:r>
              <a:rPr dirty="0"/>
              <a:t> </a:t>
            </a:r>
            <a:r>
              <a:rPr dirty="0" err="1"/>
              <a:t>ogólnodostępne</a:t>
            </a:r>
            <a:r>
              <a:rPr dirty="0"/>
              <a:t> </a:t>
            </a:r>
            <a:r>
              <a:rPr dirty="0" err="1"/>
              <a:t>usługi</a:t>
            </a:r>
            <a:r>
              <a:rPr dirty="0"/>
              <a:t>. </a:t>
            </a:r>
            <a:r>
              <a:rPr dirty="0" err="1"/>
              <a:t>Parkingi</a:t>
            </a:r>
            <a:r>
              <a:rPr dirty="0"/>
              <a:t> </a:t>
            </a:r>
            <a:r>
              <a:rPr dirty="0" err="1"/>
              <a:t>zarezerwowane</a:t>
            </a:r>
            <a:r>
              <a:rPr dirty="0"/>
              <a:t> </a:t>
            </a:r>
            <a:r>
              <a:rPr dirty="0" err="1"/>
              <a:t>są</a:t>
            </a:r>
            <a:r>
              <a:rPr dirty="0"/>
              <a:t> </a:t>
            </a:r>
            <a:r>
              <a:rPr dirty="0" err="1"/>
              <a:t>tylko</a:t>
            </a:r>
            <a:r>
              <a:rPr dirty="0"/>
              <a:t> dla </a:t>
            </a:r>
            <a:r>
              <a:rPr dirty="0" err="1"/>
              <a:t>gości</a:t>
            </a:r>
            <a:r>
              <a:rPr dirty="0"/>
              <a:t> </a:t>
            </a:r>
            <a:r>
              <a:rPr dirty="0" err="1"/>
              <a:t>hotelowych</a:t>
            </a:r>
            <a:r>
              <a:rPr dirty="0"/>
              <a:t>, dla </a:t>
            </a:r>
            <a:r>
              <a:rPr dirty="0" err="1"/>
              <a:t>kadry</a:t>
            </a:r>
            <a:r>
              <a:rPr dirty="0"/>
              <a:t> </a:t>
            </a:r>
            <a:r>
              <a:rPr dirty="0" err="1"/>
              <a:t>pracowniczej</a:t>
            </a:r>
            <a:r>
              <a:rPr dirty="0"/>
              <a:t> </a:t>
            </a:r>
            <a:r>
              <a:rPr dirty="0" err="1"/>
              <a:t>natomiast</a:t>
            </a:r>
            <a:r>
              <a:rPr dirty="0"/>
              <a:t> dla </a:t>
            </a:r>
            <a:r>
              <a:rPr dirty="0" err="1"/>
              <a:t>gości</a:t>
            </a:r>
            <a:r>
              <a:rPr dirty="0"/>
              <a:t> z </a:t>
            </a:r>
            <a:r>
              <a:rPr dirty="0" err="1"/>
              <a:t>zewnątrz</a:t>
            </a:r>
            <a:r>
              <a:rPr dirty="0"/>
              <a:t> </a:t>
            </a:r>
            <a:r>
              <a:rPr dirty="0" err="1"/>
              <a:t>miejsca</a:t>
            </a:r>
            <a:r>
              <a:rPr dirty="0"/>
              <a:t> </a:t>
            </a:r>
            <a:r>
              <a:rPr dirty="0" err="1"/>
              <a:t>nie</a:t>
            </a:r>
            <a:r>
              <a:rPr dirty="0"/>
              <a:t> </a:t>
            </a:r>
            <a:r>
              <a:rPr dirty="0" err="1"/>
              <a:t>są</a:t>
            </a:r>
            <a:r>
              <a:rPr dirty="0"/>
              <a:t> </a:t>
            </a:r>
            <a:r>
              <a:rPr dirty="0" err="1"/>
              <a:t>udostępniane</a:t>
            </a:r>
            <a:r>
              <a:rPr dirty="0"/>
              <a:t> </a:t>
            </a:r>
            <a:r>
              <a:rPr dirty="0" err="1"/>
              <a:t>mimo</a:t>
            </a:r>
            <a:r>
              <a:rPr dirty="0"/>
              <a:t> </a:t>
            </a:r>
            <a:r>
              <a:rPr dirty="0" err="1"/>
              <a:t>takiego</a:t>
            </a:r>
            <a:r>
              <a:rPr dirty="0"/>
              <a:t> </a:t>
            </a:r>
            <a:r>
              <a:rPr dirty="0" err="1"/>
              <a:t>wymogu</a:t>
            </a:r>
            <a:r>
              <a:rPr dirty="0"/>
              <a:t> </a:t>
            </a:r>
            <a:r>
              <a:rPr dirty="0" err="1"/>
              <a:t>i</a:t>
            </a:r>
            <a:r>
              <a:rPr dirty="0"/>
              <a:t> </a:t>
            </a:r>
            <a:r>
              <a:rPr dirty="0" err="1"/>
              <a:t>potrzeby</a:t>
            </a:r>
            <a:r>
              <a:rPr dirty="0"/>
              <a:t>.</a:t>
            </a:r>
            <a:endParaRPr dirty="0">
              <a:latin typeface="Sora Regular Regular"/>
              <a:ea typeface="Sora Regular Regular"/>
              <a:cs typeface="Sora Regular Regular"/>
              <a:sym typeface="Sora Regular Regular"/>
            </a:endParaRPr>
          </a:p>
          <a:p>
            <a:pPr algn="just" defTabSz="457200">
              <a:spcBef>
                <a:spcPts val="1800"/>
              </a:spcBef>
              <a:defRPr sz="2500" b="0">
                <a:latin typeface="Sora Regular Regular"/>
                <a:ea typeface="Sora Regular Regular"/>
                <a:cs typeface="Sora Regular Regular"/>
                <a:sym typeface="Sora Regular Regular"/>
              </a:defRPr>
            </a:pPr>
            <a:r>
              <a:rPr dirty="0" err="1"/>
              <a:t>Realizowanie</a:t>
            </a:r>
            <a:r>
              <a:rPr dirty="0"/>
              <a:t> </a:t>
            </a:r>
            <a:r>
              <a:rPr dirty="0" err="1"/>
              <a:t>opisanej</a:t>
            </a:r>
            <a:r>
              <a:rPr dirty="0"/>
              <a:t> </a:t>
            </a:r>
            <a:r>
              <a:rPr dirty="0" err="1"/>
              <a:t>polityki</a:t>
            </a:r>
            <a:r>
              <a:rPr dirty="0"/>
              <a:t> </a:t>
            </a:r>
            <a:r>
              <a:rPr dirty="0" err="1"/>
              <a:t>parkingowej</a:t>
            </a:r>
            <a:r>
              <a:rPr dirty="0"/>
              <a:t> </a:t>
            </a:r>
            <a:r>
              <a:rPr dirty="0" err="1"/>
              <a:t>zapobiegło</a:t>
            </a:r>
            <a:r>
              <a:rPr dirty="0"/>
              <a:t> </a:t>
            </a:r>
            <a:r>
              <a:rPr dirty="0" err="1"/>
              <a:t>istotnym</a:t>
            </a:r>
            <a:r>
              <a:rPr dirty="0"/>
              <a:t> </a:t>
            </a:r>
            <a:r>
              <a:rPr dirty="0" err="1"/>
              <a:t>problemom</a:t>
            </a:r>
            <a:r>
              <a:rPr dirty="0"/>
              <a:t> </a:t>
            </a:r>
            <a:r>
              <a:rPr dirty="0" err="1"/>
              <a:t>braku</a:t>
            </a:r>
            <a:r>
              <a:rPr dirty="0"/>
              <a:t> </a:t>
            </a:r>
            <a:r>
              <a:rPr dirty="0" err="1"/>
              <a:t>miejsc</a:t>
            </a:r>
            <a:r>
              <a:rPr dirty="0"/>
              <a:t> </a:t>
            </a:r>
            <a:r>
              <a:rPr dirty="0" err="1"/>
              <a:t>parkingowych</a:t>
            </a:r>
            <a:r>
              <a:rPr dirty="0"/>
              <a:t> w </a:t>
            </a:r>
            <a:r>
              <a:rPr dirty="0" err="1"/>
              <a:t>naszym</a:t>
            </a:r>
            <a:r>
              <a:rPr dirty="0"/>
              <a:t> </a:t>
            </a:r>
            <a:r>
              <a:rPr dirty="0" err="1"/>
              <a:t>mieście</a:t>
            </a:r>
            <a:r>
              <a:rPr dirty="0"/>
              <a:t>. </a:t>
            </a:r>
            <a:r>
              <a:rPr dirty="0" err="1"/>
              <a:t>Problemy</a:t>
            </a:r>
            <a:r>
              <a:rPr dirty="0"/>
              <a:t> </a:t>
            </a:r>
            <a:r>
              <a:rPr dirty="0" err="1"/>
              <a:t>te</a:t>
            </a:r>
            <a:r>
              <a:rPr dirty="0"/>
              <a:t> </a:t>
            </a:r>
            <a:r>
              <a:rPr dirty="0" err="1"/>
              <a:t>występują</a:t>
            </a:r>
            <a:r>
              <a:rPr dirty="0"/>
              <a:t> </a:t>
            </a:r>
            <a:r>
              <a:rPr dirty="0" err="1"/>
              <a:t>niewątpliwie</a:t>
            </a:r>
            <a:r>
              <a:rPr dirty="0"/>
              <a:t> w </a:t>
            </a:r>
            <a:r>
              <a:rPr dirty="0" err="1"/>
              <a:t>wybranych</a:t>
            </a:r>
            <a:r>
              <a:rPr dirty="0"/>
              <a:t> </a:t>
            </a:r>
            <a:r>
              <a:rPr dirty="0" err="1"/>
              <a:t>miejscach</a:t>
            </a:r>
            <a:r>
              <a:rPr dirty="0"/>
              <a:t> </a:t>
            </a:r>
            <a:r>
              <a:rPr dirty="0" err="1"/>
              <a:t>i</a:t>
            </a:r>
            <a:r>
              <a:rPr dirty="0"/>
              <a:t> w </a:t>
            </a:r>
            <a:r>
              <a:rPr dirty="0" err="1"/>
              <a:t>okresie</a:t>
            </a:r>
            <a:r>
              <a:rPr dirty="0"/>
              <a:t> </a:t>
            </a:r>
            <a:r>
              <a:rPr dirty="0" err="1"/>
              <a:t>szczytu</a:t>
            </a:r>
            <a:r>
              <a:rPr dirty="0"/>
              <a:t> </a:t>
            </a:r>
            <a:r>
              <a:rPr dirty="0" err="1"/>
              <a:t>sezonu</a:t>
            </a:r>
            <a:r>
              <a:rPr dirty="0"/>
              <a:t> </a:t>
            </a:r>
            <a:r>
              <a:rPr dirty="0" err="1"/>
              <a:t>turystycznego</a:t>
            </a:r>
            <a:r>
              <a:rPr dirty="0"/>
              <a:t>. </a:t>
            </a:r>
            <a:r>
              <a:rPr dirty="0" err="1"/>
              <a:t>Choć</a:t>
            </a:r>
            <a:r>
              <a:rPr dirty="0"/>
              <a:t> </a:t>
            </a:r>
            <a:r>
              <a:rPr dirty="0" err="1"/>
              <a:t>wprowadzenie</a:t>
            </a:r>
            <a:r>
              <a:rPr dirty="0"/>
              <a:t> </a:t>
            </a:r>
            <a:r>
              <a:rPr dirty="0" err="1"/>
              <a:t>strefy</a:t>
            </a:r>
            <a:r>
              <a:rPr dirty="0"/>
              <a:t> </a:t>
            </a:r>
            <a:r>
              <a:rPr dirty="0" err="1"/>
              <a:t>płatnego</a:t>
            </a:r>
            <a:r>
              <a:rPr dirty="0"/>
              <a:t> </a:t>
            </a:r>
            <a:r>
              <a:rPr dirty="0" err="1"/>
              <a:t>parkowania</a:t>
            </a:r>
            <a:r>
              <a:rPr dirty="0"/>
              <a:t> </a:t>
            </a:r>
            <a:r>
              <a:rPr dirty="0" err="1"/>
              <a:t>mocno</a:t>
            </a:r>
            <a:r>
              <a:rPr dirty="0"/>
              <a:t> </a:t>
            </a:r>
            <a:r>
              <a:rPr dirty="0" err="1"/>
              <a:t>zweryfikowało</a:t>
            </a:r>
            <a:r>
              <a:rPr dirty="0"/>
              <a:t> ten problem – </a:t>
            </a:r>
            <a:r>
              <a:rPr dirty="0" err="1"/>
              <a:t>okazuje</a:t>
            </a:r>
            <a:r>
              <a:rPr dirty="0"/>
              <a:t> </a:t>
            </a:r>
            <a:r>
              <a:rPr dirty="0" err="1"/>
              <a:t>się</a:t>
            </a:r>
            <a:r>
              <a:rPr dirty="0"/>
              <a:t>, że bez </a:t>
            </a:r>
            <a:r>
              <a:rPr dirty="0" err="1"/>
              <a:t>większego</a:t>
            </a:r>
            <a:r>
              <a:rPr dirty="0"/>
              <a:t> </a:t>
            </a:r>
            <a:r>
              <a:rPr dirty="0" err="1"/>
              <a:t>trudu</a:t>
            </a:r>
            <a:r>
              <a:rPr dirty="0"/>
              <a:t> </a:t>
            </a:r>
            <a:r>
              <a:rPr dirty="0" err="1"/>
              <a:t>można</a:t>
            </a:r>
            <a:r>
              <a:rPr dirty="0"/>
              <a:t> </a:t>
            </a:r>
            <a:r>
              <a:rPr dirty="0" err="1"/>
              <a:t>obecnie</a:t>
            </a:r>
            <a:r>
              <a:rPr dirty="0"/>
              <a:t> </a:t>
            </a:r>
            <a:r>
              <a:rPr dirty="0" err="1"/>
              <a:t>czasowo</a:t>
            </a:r>
            <a:r>
              <a:rPr dirty="0"/>
              <a:t> </a:t>
            </a:r>
            <a:r>
              <a:rPr dirty="0" err="1"/>
              <a:t>zatrzymać</a:t>
            </a:r>
            <a:r>
              <a:rPr dirty="0"/>
              <a:t> </a:t>
            </a:r>
            <a:r>
              <a:rPr dirty="0" err="1"/>
              <a:t>się</a:t>
            </a:r>
            <a:r>
              <a:rPr dirty="0"/>
              <a:t> </a:t>
            </a:r>
            <a:r>
              <a:rPr dirty="0" err="1"/>
              <a:t>przy</a:t>
            </a:r>
            <a:r>
              <a:rPr dirty="0"/>
              <a:t> </a:t>
            </a:r>
            <a:r>
              <a:rPr dirty="0" err="1"/>
              <a:t>ulicy</a:t>
            </a:r>
            <a:r>
              <a:rPr dirty="0"/>
              <a:t> aby </a:t>
            </a:r>
            <a:r>
              <a:rPr dirty="0" err="1"/>
              <a:t>załatwić</a:t>
            </a:r>
            <a:r>
              <a:rPr dirty="0"/>
              <a:t> </a:t>
            </a:r>
            <a:r>
              <a:rPr dirty="0" err="1"/>
              <a:t>sprawy</a:t>
            </a:r>
            <a:r>
              <a:rPr dirty="0"/>
              <a:t> w centrum miasta a </a:t>
            </a:r>
            <a:r>
              <a:rPr dirty="0" err="1"/>
              <a:t>nawet</a:t>
            </a:r>
            <a:r>
              <a:rPr dirty="0"/>
              <a:t> w </a:t>
            </a:r>
            <a:r>
              <a:rPr dirty="0" err="1"/>
              <a:t>dzielnicy</a:t>
            </a:r>
            <a:r>
              <a:rPr dirty="0"/>
              <a:t> </a:t>
            </a:r>
            <a:r>
              <a:rPr dirty="0" err="1"/>
              <a:t>nadmorskiej</a:t>
            </a:r>
            <a:r>
              <a:rPr dirty="0"/>
              <a:t>. </a:t>
            </a:r>
            <a:r>
              <a:rPr dirty="0" err="1"/>
              <a:t>Wcześniej</a:t>
            </a:r>
            <a:r>
              <a:rPr dirty="0"/>
              <a:t> </a:t>
            </a:r>
            <a:r>
              <a:rPr dirty="0" err="1"/>
              <a:t>kierowcy</a:t>
            </a:r>
            <a:r>
              <a:rPr dirty="0"/>
              <a:t> </a:t>
            </a:r>
            <a:r>
              <a:rPr dirty="0" err="1"/>
              <a:t>zapełniali</a:t>
            </a:r>
            <a:r>
              <a:rPr dirty="0"/>
              <a:t> </a:t>
            </a:r>
            <a:r>
              <a:rPr dirty="0" err="1"/>
              <a:t>ulice</a:t>
            </a:r>
            <a:r>
              <a:rPr dirty="0"/>
              <a:t> </a:t>
            </a:r>
            <a:r>
              <a:rPr dirty="0" err="1"/>
              <a:t>samochodami</a:t>
            </a:r>
            <a:r>
              <a:rPr dirty="0"/>
              <a:t> </a:t>
            </a:r>
            <a:r>
              <a:rPr dirty="0" err="1"/>
              <a:t>bo</a:t>
            </a:r>
            <a:r>
              <a:rPr dirty="0"/>
              <a:t> </a:t>
            </a:r>
            <a:r>
              <a:rPr dirty="0" err="1"/>
              <a:t>były</a:t>
            </a:r>
            <a:r>
              <a:rPr dirty="0"/>
              <a:t> to </a:t>
            </a:r>
            <a:r>
              <a:rPr dirty="0" err="1"/>
              <a:t>miejsca</a:t>
            </a:r>
            <a:r>
              <a:rPr dirty="0"/>
              <a:t> </a:t>
            </a:r>
            <a:r>
              <a:rPr dirty="0" err="1" smtClean="0"/>
              <a:t>bezpłatne</a:t>
            </a:r>
            <a:r>
              <a:rPr lang="pl-PL" dirty="0" smtClean="0"/>
              <a:t> </a:t>
            </a:r>
            <a:r>
              <a:rPr dirty="0" err="1" smtClean="0"/>
              <a:t>i</a:t>
            </a:r>
            <a:r>
              <a:rPr dirty="0" smtClean="0"/>
              <a:t> </a:t>
            </a:r>
            <a:r>
              <a:rPr dirty="0" err="1"/>
              <a:t>mało</a:t>
            </a:r>
            <a:r>
              <a:rPr dirty="0"/>
              <a:t> </a:t>
            </a:r>
            <a:r>
              <a:rPr dirty="0" err="1"/>
              <a:t>kto</a:t>
            </a:r>
            <a:r>
              <a:rPr dirty="0"/>
              <a:t> </a:t>
            </a:r>
            <a:r>
              <a:rPr dirty="0" err="1"/>
              <a:t>podejmował</a:t>
            </a:r>
            <a:r>
              <a:rPr dirty="0"/>
              <a:t> </a:t>
            </a:r>
            <a:r>
              <a:rPr dirty="0" err="1"/>
              <a:t>starania</a:t>
            </a:r>
            <a:r>
              <a:rPr dirty="0"/>
              <a:t> </a:t>
            </a:r>
            <a:r>
              <a:rPr dirty="0" err="1"/>
              <a:t>związane</a:t>
            </a:r>
            <a:r>
              <a:rPr dirty="0"/>
              <a:t> z </a:t>
            </a:r>
            <a:r>
              <a:rPr dirty="0" err="1"/>
              <a:t>wprowadzeniem</a:t>
            </a:r>
            <a:r>
              <a:rPr dirty="0"/>
              <a:t> </a:t>
            </a:r>
            <a:r>
              <a:rPr dirty="0" err="1"/>
              <a:t>samochodu</a:t>
            </a:r>
            <a:r>
              <a:rPr dirty="0"/>
              <a:t> na </a:t>
            </a:r>
            <a:r>
              <a:rPr dirty="0" err="1"/>
              <a:t>własną</a:t>
            </a:r>
            <a:r>
              <a:rPr dirty="0"/>
              <a:t> </a:t>
            </a:r>
            <a:r>
              <a:rPr dirty="0" err="1"/>
              <a:t>posesję</a:t>
            </a:r>
            <a:r>
              <a:rPr dirty="0"/>
              <a:t>.</a:t>
            </a:r>
          </a:p>
          <a:p>
            <a:pPr algn="just" defTabSz="457200">
              <a:spcBef>
                <a:spcPts val="1800"/>
              </a:spcBef>
              <a:defRPr sz="2500" b="0">
                <a:latin typeface="Sora Regular Regular"/>
                <a:ea typeface="Sora Regular Regular"/>
                <a:cs typeface="Sora Regular Regular"/>
                <a:sym typeface="Sora Regular Regular"/>
              </a:defRPr>
            </a:pPr>
            <a:r>
              <a:rPr dirty="0" err="1"/>
              <a:t>Oczywiście</a:t>
            </a:r>
            <a:r>
              <a:rPr dirty="0"/>
              <a:t> </a:t>
            </a:r>
            <a:r>
              <a:rPr dirty="0" err="1"/>
              <a:t>podobnie</a:t>
            </a:r>
            <a:r>
              <a:rPr dirty="0"/>
              <a:t> </a:t>
            </a:r>
            <a:r>
              <a:rPr dirty="0" err="1"/>
              <a:t>jak</a:t>
            </a:r>
            <a:r>
              <a:rPr dirty="0"/>
              <a:t> </a:t>
            </a:r>
            <a:r>
              <a:rPr dirty="0" err="1"/>
              <a:t>winnych</a:t>
            </a:r>
            <a:r>
              <a:rPr dirty="0"/>
              <a:t> </a:t>
            </a:r>
            <a:r>
              <a:rPr dirty="0" err="1"/>
              <a:t>kurortach</a:t>
            </a:r>
            <a:r>
              <a:rPr dirty="0"/>
              <a:t> </a:t>
            </a:r>
            <a:r>
              <a:rPr dirty="0" err="1"/>
              <a:t>nadmorskich</a:t>
            </a:r>
            <a:r>
              <a:rPr dirty="0"/>
              <a:t>, </a:t>
            </a:r>
            <a:r>
              <a:rPr dirty="0" err="1"/>
              <a:t>nie</a:t>
            </a:r>
            <a:r>
              <a:rPr dirty="0"/>
              <a:t> jest </a:t>
            </a:r>
            <a:r>
              <a:rPr dirty="0" err="1"/>
              <a:t>możliwe</a:t>
            </a:r>
            <a:r>
              <a:rPr dirty="0"/>
              <a:t> </a:t>
            </a:r>
            <a:r>
              <a:rPr dirty="0" err="1"/>
              <a:t>zapewnienie</a:t>
            </a:r>
            <a:r>
              <a:rPr dirty="0"/>
              <a:t> w </a:t>
            </a:r>
            <a:r>
              <a:rPr dirty="0" err="1"/>
              <a:t>sezonie</a:t>
            </a:r>
            <a:r>
              <a:rPr dirty="0"/>
              <a:t> </a:t>
            </a:r>
            <a:r>
              <a:rPr dirty="0" err="1"/>
              <a:t>letnim</a:t>
            </a:r>
            <a:r>
              <a:rPr dirty="0"/>
              <a:t> </a:t>
            </a:r>
            <a:r>
              <a:rPr dirty="0" err="1"/>
              <a:t>wystarczającej</a:t>
            </a:r>
            <a:r>
              <a:rPr dirty="0"/>
              <a:t> </a:t>
            </a:r>
            <a:r>
              <a:rPr dirty="0" err="1"/>
              <a:t>ilości</a:t>
            </a:r>
            <a:r>
              <a:rPr dirty="0"/>
              <a:t> </a:t>
            </a:r>
            <a:r>
              <a:rPr dirty="0" err="1"/>
              <a:t>miejsc</a:t>
            </a:r>
            <a:r>
              <a:rPr dirty="0"/>
              <a:t> </a:t>
            </a:r>
            <a:r>
              <a:rPr dirty="0" err="1"/>
              <a:t>postojowych</a:t>
            </a:r>
            <a:r>
              <a:rPr dirty="0"/>
              <a:t> dla </a:t>
            </a:r>
            <a:r>
              <a:rPr dirty="0" err="1"/>
              <a:t>wszystkich</a:t>
            </a:r>
            <a:r>
              <a:rPr dirty="0"/>
              <a:t> </a:t>
            </a:r>
            <a:r>
              <a:rPr dirty="0" err="1"/>
              <a:t>osób</a:t>
            </a:r>
            <a:r>
              <a:rPr dirty="0"/>
              <a:t> </a:t>
            </a:r>
            <a:r>
              <a:rPr dirty="0" err="1"/>
              <a:t>przyjeżdżających</a:t>
            </a:r>
            <a:r>
              <a:rPr dirty="0"/>
              <a:t> </a:t>
            </a:r>
            <a:r>
              <a:rPr dirty="0" err="1"/>
              <a:t>samochodami</a:t>
            </a:r>
            <a:r>
              <a:rPr dirty="0"/>
              <a:t>. </a:t>
            </a:r>
            <a:r>
              <a:rPr dirty="0" err="1">
                <a:latin typeface="Sora Regular Bold"/>
                <a:ea typeface="Sora Regular Bold"/>
                <a:cs typeface="Sora Regular Bold"/>
                <a:sym typeface="Sora Regular Bold"/>
              </a:rPr>
              <a:t>Stąd</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również</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przed</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nami</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decyzje</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gdzie</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i</a:t>
            </a:r>
            <a:r>
              <a:rPr dirty="0">
                <a:latin typeface="Sora Regular Bold"/>
                <a:ea typeface="Sora Regular Bold"/>
                <a:cs typeface="Sora Regular Bold"/>
                <a:sym typeface="Sora Regular Bold"/>
              </a:rPr>
              <a:t> dla </a:t>
            </a:r>
            <a:r>
              <a:rPr dirty="0" err="1">
                <a:latin typeface="Sora Regular Bold"/>
                <a:ea typeface="Sora Regular Bold"/>
                <a:cs typeface="Sora Regular Bold"/>
                <a:sym typeface="Sora Regular Bold"/>
              </a:rPr>
              <a:t>kogo</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ruch</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samochodowy</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powinniśmy</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docelowo</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ograniczyć</a:t>
            </a:r>
            <a:r>
              <a:rPr dirty="0">
                <a:latin typeface="Sora Regular Bold"/>
                <a:ea typeface="Sora Regular Bold"/>
                <a:cs typeface="Sora Regular Bold"/>
                <a:sym typeface="Sora Regular Bold"/>
              </a:rPr>
              <a:t> a </a:t>
            </a:r>
            <a:r>
              <a:rPr dirty="0" err="1">
                <a:latin typeface="Sora Regular Bold"/>
                <a:ea typeface="Sora Regular Bold"/>
                <a:cs typeface="Sora Regular Bold"/>
                <a:sym typeface="Sora Regular Bold"/>
              </a:rPr>
              <a:t>gdzie</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stworzyć</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warunki</a:t>
            </a:r>
            <a:r>
              <a:rPr dirty="0">
                <a:latin typeface="Sora Regular Bold"/>
                <a:ea typeface="Sora Regular Bold"/>
                <a:cs typeface="Sora Regular Bold"/>
                <a:sym typeface="Sora Regular Bold"/>
              </a:rPr>
              <a:t> do </a:t>
            </a:r>
            <a:r>
              <a:rPr dirty="0" err="1">
                <a:latin typeface="Sora Regular Bold"/>
                <a:ea typeface="Sora Regular Bold"/>
                <a:cs typeface="Sora Regular Bold"/>
                <a:sym typeface="Sora Regular Bold"/>
              </a:rPr>
              <a:t>powstawania</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wielokondygnacyjnych</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budynków</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garażowych</a:t>
            </a:r>
            <a:r>
              <a:rPr dirty="0"/>
              <a:t>.</a:t>
            </a:r>
          </a:p>
          <a:p>
            <a:pPr algn="just" defTabSz="457200">
              <a:spcBef>
                <a:spcPts val="1800"/>
              </a:spcBef>
              <a:defRPr sz="2500" b="0">
                <a:latin typeface="Sora Regular Regular"/>
                <a:ea typeface="Sora Regular Regular"/>
                <a:cs typeface="Sora Regular Regular"/>
                <a:sym typeface="Sora Regular Regular"/>
              </a:defRPr>
            </a:pPr>
            <a:r>
              <a:rPr dirty="0" err="1"/>
              <a:t>Miasto</a:t>
            </a:r>
            <a:r>
              <a:rPr dirty="0"/>
              <a:t> </a:t>
            </a:r>
            <a:r>
              <a:rPr dirty="0" err="1"/>
              <a:t>posiada</a:t>
            </a:r>
            <a:r>
              <a:rPr dirty="0"/>
              <a:t> w </a:t>
            </a:r>
            <a:r>
              <a:rPr dirty="0" err="1"/>
              <a:t>planach</a:t>
            </a:r>
            <a:r>
              <a:rPr dirty="0"/>
              <a:t> </a:t>
            </a:r>
            <a:r>
              <a:rPr dirty="0" err="1"/>
              <a:t>lokalizacje</a:t>
            </a:r>
            <a:r>
              <a:rPr dirty="0"/>
              <a:t> pod </a:t>
            </a:r>
            <a:r>
              <a:rPr dirty="0" err="1"/>
              <a:t>budynki</a:t>
            </a:r>
            <a:r>
              <a:rPr dirty="0"/>
              <a:t> </a:t>
            </a:r>
            <a:r>
              <a:rPr dirty="0" err="1"/>
              <a:t>garażowe</a:t>
            </a:r>
            <a:r>
              <a:rPr dirty="0"/>
              <a:t> w </a:t>
            </a:r>
            <a:r>
              <a:rPr dirty="0" err="1"/>
              <a:t>różnych</a:t>
            </a:r>
            <a:r>
              <a:rPr dirty="0"/>
              <a:t> </a:t>
            </a:r>
            <a:r>
              <a:rPr dirty="0" err="1"/>
              <a:t>strefach</a:t>
            </a:r>
            <a:r>
              <a:rPr dirty="0"/>
              <a:t> – w centrum, </a:t>
            </a:r>
            <a:r>
              <a:rPr dirty="0" err="1"/>
              <a:t>przy</a:t>
            </a:r>
            <a:r>
              <a:rPr dirty="0"/>
              <a:t> </a:t>
            </a:r>
            <a:r>
              <a:rPr dirty="0" err="1"/>
              <a:t>osiedlach</a:t>
            </a:r>
            <a:r>
              <a:rPr dirty="0"/>
              <a:t> </a:t>
            </a:r>
            <a:r>
              <a:rPr dirty="0" err="1"/>
              <a:t>mieszkaniowych</a:t>
            </a:r>
            <a:r>
              <a:rPr dirty="0"/>
              <a:t>, </a:t>
            </a:r>
            <a:r>
              <a:rPr dirty="0" err="1"/>
              <a:t>przy</a:t>
            </a:r>
            <a:r>
              <a:rPr dirty="0"/>
              <a:t> </a:t>
            </a:r>
            <a:r>
              <a:rPr dirty="0" err="1"/>
              <a:t>dworcu</a:t>
            </a:r>
            <a:r>
              <a:rPr dirty="0"/>
              <a:t> PKP </a:t>
            </a:r>
            <a:r>
              <a:rPr dirty="0" err="1"/>
              <a:t>czy</a:t>
            </a:r>
            <a:r>
              <a:rPr dirty="0"/>
              <a:t> </a:t>
            </a:r>
            <a:r>
              <a:rPr dirty="0" err="1"/>
              <a:t>dzielnicy</a:t>
            </a:r>
            <a:r>
              <a:rPr dirty="0"/>
              <a:t> </a:t>
            </a:r>
            <a:r>
              <a:rPr dirty="0" err="1"/>
              <a:t>nadmorskiej</a:t>
            </a:r>
            <a:r>
              <a:rPr dirty="0"/>
              <a:t>. </a:t>
            </a:r>
            <a:r>
              <a:rPr dirty="0" err="1"/>
              <a:t>Rozważa</a:t>
            </a:r>
            <a:r>
              <a:rPr dirty="0"/>
              <a:t> </a:t>
            </a:r>
            <a:r>
              <a:rPr dirty="0" err="1"/>
              <a:t>również</a:t>
            </a:r>
            <a:r>
              <a:rPr dirty="0"/>
              <a:t> </a:t>
            </a:r>
            <a:r>
              <a:rPr dirty="0" err="1"/>
              <a:t>lokalizację</a:t>
            </a:r>
            <a:r>
              <a:rPr dirty="0"/>
              <a:t> </a:t>
            </a:r>
            <a:r>
              <a:rPr dirty="0" err="1"/>
              <a:t>parkingu</a:t>
            </a:r>
            <a:r>
              <a:rPr dirty="0"/>
              <a:t> </a:t>
            </a:r>
            <a:r>
              <a:rPr dirty="0" err="1"/>
              <a:t>buforowego</a:t>
            </a:r>
            <a:r>
              <a:rPr dirty="0"/>
              <a:t> na </a:t>
            </a:r>
            <a:r>
              <a:rPr dirty="0" err="1"/>
              <a:t>obrzeżach</a:t>
            </a:r>
            <a:r>
              <a:rPr dirty="0"/>
              <a:t> miasta. </a:t>
            </a:r>
            <a:r>
              <a:rPr dirty="0" err="1"/>
              <a:t>Współpracę</a:t>
            </a:r>
            <a:r>
              <a:rPr dirty="0"/>
              <a:t> w </a:t>
            </a:r>
            <a:r>
              <a:rPr dirty="0" err="1"/>
              <a:t>tym</a:t>
            </a:r>
            <a:r>
              <a:rPr dirty="0"/>
              <a:t> </a:t>
            </a:r>
            <a:r>
              <a:rPr dirty="0" err="1"/>
              <a:t>zakresie</a:t>
            </a:r>
            <a:r>
              <a:rPr dirty="0"/>
              <a:t> </a:t>
            </a:r>
            <a:r>
              <a:rPr dirty="0" err="1"/>
              <a:t>zgłosił</a:t>
            </a:r>
            <a:r>
              <a:rPr dirty="0"/>
              <a:t> </a:t>
            </a:r>
            <a:r>
              <a:rPr dirty="0" err="1"/>
              <a:t>zarząd</a:t>
            </a:r>
            <a:r>
              <a:rPr dirty="0"/>
              <a:t> </a:t>
            </a:r>
            <a:r>
              <a:rPr dirty="0" err="1"/>
              <a:t>Spółdzielni</a:t>
            </a:r>
            <a:r>
              <a:rPr dirty="0"/>
              <a:t> </a:t>
            </a:r>
            <a:r>
              <a:rPr dirty="0" err="1"/>
              <a:t>Mieszkaniowej</a:t>
            </a:r>
            <a:r>
              <a:rPr dirty="0"/>
              <a:t> „Słowianin”, </a:t>
            </a:r>
            <a:r>
              <a:rPr dirty="0" err="1"/>
              <a:t>dysponujący</a:t>
            </a:r>
            <a:r>
              <a:rPr dirty="0"/>
              <a:t> </a:t>
            </a:r>
            <a:r>
              <a:rPr dirty="0" err="1"/>
              <a:t>gruntami</a:t>
            </a:r>
            <a:r>
              <a:rPr dirty="0"/>
              <a:t> </a:t>
            </a:r>
            <a:r>
              <a:rPr dirty="0" err="1"/>
              <a:t>przy</a:t>
            </a:r>
            <a:r>
              <a:rPr dirty="0"/>
              <a:t> </a:t>
            </a:r>
            <a:r>
              <a:rPr dirty="0" err="1"/>
              <a:t>ul</a:t>
            </a:r>
            <a:r>
              <a:rPr dirty="0"/>
              <a:t>. </a:t>
            </a:r>
            <a:r>
              <a:rPr dirty="0" err="1"/>
              <a:t>Karsiborskiej</a:t>
            </a:r>
            <a:r>
              <a:rPr dirty="0"/>
              <a:t> </a:t>
            </a:r>
            <a:r>
              <a:rPr dirty="0" err="1"/>
              <a:t>i</a:t>
            </a:r>
            <a:r>
              <a:rPr dirty="0"/>
              <a:t> </a:t>
            </a:r>
            <a:r>
              <a:rPr dirty="0" err="1"/>
              <a:t>Miasto</a:t>
            </a:r>
            <a:r>
              <a:rPr dirty="0"/>
              <a:t> </a:t>
            </a:r>
            <a:r>
              <a:rPr dirty="0" err="1"/>
              <a:t>wyraziło</a:t>
            </a:r>
            <a:r>
              <a:rPr dirty="0"/>
              <a:t> </a:t>
            </a:r>
            <a:r>
              <a:rPr dirty="0" err="1"/>
              <a:t>zainteresowanie</a:t>
            </a:r>
            <a:r>
              <a:rPr dirty="0"/>
              <a:t> </a:t>
            </a:r>
            <a:r>
              <a:rPr dirty="0" err="1"/>
              <a:t>taką</a:t>
            </a:r>
            <a:r>
              <a:rPr dirty="0"/>
              <a:t> </a:t>
            </a:r>
            <a:r>
              <a:rPr dirty="0" err="1"/>
              <a:t>propozycją</a:t>
            </a:r>
            <a:r>
              <a:rPr dirty="0"/>
              <a:t> </a:t>
            </a:r>
            <a:r>
              <a:rPr dirty="0" err="1"/>
              <a:t>oraz</a:t>
            </a:r>
            <a:r>
              <a:rPr dirty="0"/>
              <a:t> </a:t>
            </a:r>
            <a:r>
              <a:rPr dirty="0" err="1"/>
              <a:t>prowadzeniem</a:t>
            </a:r>
            <a:r>
              <a:rPr dirty="0"/>
              <a:t> </a:t>
            </a:r>
            <a:r>
              <a:rPr dirty="0" err="1"/>
              <a:t>dalszych</a:t>
            </a:r>
            <a:r>
              <a:rPr dirty="0"/>
              <a:t> </a:t>
            </a:r>
            <a:r>
              <a:rPr dirty="0" err="1"/>
              <a:t>rozmów</a:t>
            </a:r>
            <a:r>
              <a:rPr dirty="0"/>
              <a:t>.</a:t>
            </a:r>
          </a:p>
          <a:p>
            <a:pPr defTabSz="457200">
              <a:spcBef>
                <a:spcPts val="1800"/>
              </a:spcBef>
              <a:defRPr sz="2500" b="0">
                <a:latin typeface="Sora Regular ExtraLight"/>
                <a:ea typeface="Sora Regular ExtraLight"/>
                <a:cs typeface="Sora Regular ExtraLight"/>
                <a:sym typeface="Sora Regular ExtraLight"/>
              </a:defRPr>
            </a:pPr>
            <a:r>
              <a:rPr dirty="0"/>
              <a:t>cd. na </a:t>
            </a:r>
            <a:r>
              <a:rPr dirty="0" err="1"/>
              <a:t>następnej</a:t>
            </a:r>
            <a:r>
              <a:rPr dirty="0"/>
              <a:t> </a:t>
            </a:r>
            <a:r>
              <a:rPr dirty="0" err="1"/>
              <a:t>stronie</a:t>
            </a:r>
            <a:endParaRPr dirty="0"/>
          </a:p>
        </p:txBody>
      </p:sp>
    </p:spTree>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410" name="Publikacja artykułów…"/>
          <p:cNvSpPr txBox="1">
            <a:spLocks noGrp="1"/>
          </p:cNvSpPr>
          <p:nvPr>
            <p:ph type="title"/>
          </p:nvPr>
        </p:nvSpPr>
        <p:spPr>
          <a:xfrm>
            <a:off x="942082" y="1077359"/>
            <a:ext cx="22606614" cy="2202884"/>
          </a:xfrm>
          <a:prstGeom prst="rect">
            <a:avLst/>
          </a:prstGeom>
        </p:spPr>
        <p:txBody>
          <a:bodyPr/>
          <a:lstStyle/>
          <a:p>
            <a:pPr>
              <a:defRPr sz="7500" b="0" spc="-200">
                <a:solidFill>
                  <a:srgbClr val="ED7052"/>
                </a:solidFill>
                <a:latin typeface="Sora Regular Bold"/>
                <a:ea typeface="Sora Regular Bold"/>
                <a:cs typeface="Sora Regular Bold"/>
                <a:sym typeface="Sora Regular Bold"/>
              </a:defRPr>
            </a:pPr>
            <a:r>
              <a:t>Publikacja artykułów</a:t>
            </a:r>
            <a:endParaRPr spc="-150"/>
          </a:p>
          <a:p>
            <a:pPr>
              <a:defRPr sz="5000" b="0" spc="-100">
                <a:solidFill>
                  <a:srgbClr val="ED7052"/>
                </a:solidFill>
                <a:latin typeface="Sora Regular Bold"/>
                <a:ea typeface="Sora Regular Bold"/>
                <a:cs typeface="Sora Regular Bold"/>
                <a:sym typeface="Sora Regular Bold"/>
              </a:defRPr>
            </a:pPr>
            <a:r>
              <a:t>Przykłady</a:t>
            </a:r>
          </a:p>
        </p:txBody>
      </p:sp>
      <p:sp>
        <p:nvSpPr>
          <p:cNvPr id="411" name="45"/>
          <p:cNvSpPr txBox="1"/>
          <p:nvPr/>
        </p:nvSpPr>
        <p:spPr>
          <a:xfrm>
            <a:off x="23362316" y="12729956"/>
            <a:ext cx="564135"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45</a:t>
            </a:r>
          </a:p>
        </p:txBody>
      </p:sp>
      <p:sp>
        <p:nvSpPr>
          <p:cNvPr id="412" name="Ponieważ są to inwestycje bardzo kosztowne, a mogące przynosić dochody, działki pod te parkingi są oferowane przez Miasto inwestorom prywatnym w formie sprzedaży lub dzierżawy (jak wcześniej wspomniano, nie jest to zadanie własne gminy). Obecnie w taki s"/>
          <p:cNvSpPr txBox="1">
            <a:spLocks noGrp="1"/>
          </p:cNvSpPr>
          <p:nvPr>
            <p:ph type="body" idx="1"/>
          </p:nvPr>
        </p:nvSpPr>
        <p:spPr>
          <a:xfrm>
            <a:off x="1032417" y="3220786"/>
            <a:ext cx="22609008" cy="9337024"/>
          </a:xfrm>
          <a:prstGeom prst="rect">
            <a:avLst/>
          </a:prstGeom>
        </p:spPr>
        <p:txBody>
          <a:bodyPr lIns="50800" tIns="50800" rIns="50800" bIns="50800" numCol="2" spcCol="1130449"/>
          <a:lstStyle/>
          <a:p>
            <a:pPr algn="just" defTabSz="457200">
              <a:spcBef>
                <a:spcPts val="1800"/>
              </a:spcBef>
              <a:defRPr sz="2500" b="0">
                <a:latin typeface="Sora Regular Regular"/>
                <a:ea typeface="Sora Regular Regular"/>
                <a:cs typeface="Sora Regular Regular"/>
                <a:sym typeface="Sora Regular Regular"/>
              </a:defRPr>
            </a:pPr>
            <a:r>
              <a:rPr dirty="0" err="1"/>
              <a:t>Ponieważ</a:t>
            </a:r>
            <a:r>
              <a:rPr dirty="0"/>
              <a:t> </a:t>
            </a:r>
            <a:r>
              <a:rPr dirty="0" err="1"/>
              <a:t>są</a:t>
            </a:r>
            <a:r>
              <a:rPr dirty="0"/>
              <a:t> to </a:t>
            </a:r>
            <a:r>
              <a:rPr dirty="0" err="1"/>
              <a:t>inwestycje</a:t>
            </a:r>
            <a:r>
              <a:rPr dirty="0"/>
              <a:t> </a:t>
            </a:r>
            <a:r>
              <a:rPr dirty="0" err="1"/>
              <a:t>bardzo</a:t>
            </a:r>
            <a:r>
              <a:rPr dirty="0"/>
              <a:t> </a:t>
            </a:r>
            <a:r>
              <a:rPr dirty="0" err="1"/>
              <a:t>kosztowne</a:t>
            </a:r>
            <a:r>
              <a:rPr dirty="0"/>
              <a:t>, a </a:t>
            </a:r>
            <a:r>
              <a:rPr dirty="0" err="1"/>
              <a:t>mogące</a:t>
            </a:r>
            <a:r>
              <a:rPr dirty="0"/>
              <a:t> </a:t>
            </a:r>
            <a:r>
              <a:rPr dirty="0" err="1"/>
              <a:t>przynosić</a:t>
            </a:r>
            <a:r>
              <a:rPr dirty="0"/>
              <a:t> </a:t>
            </a:r>
            <a:r>
              <a:rPr dirty="0" err="1"/>
              <a:t>dochody</a:t>
            </a:r>
            <a:r>
              <a:rPr dirty="0"/>
              <a:t>, </a:t>
            </a:r>
            <a:r>
              <a:rPr dirty="0" err="1"/>
              <a:t>działki</a:t>
            </a:r>
            <a:r>
              <a:rPr dirty="0"/>
              <a:t> pod </a:t>
            </a:r>
            <a:r>
              <a:rPr dirty="0" err="1"/>
              <a:t>te</a:t>
            </a:r>
            <a:r>
              <a:rPr dirty="0"/>
              <a:t> </a:t>
            </a:r>
            <a:r>
              <a:rPr dirty="0" err="1"/>
              <a:t>parkingi</a:t>
            </a:r>
            <a:r>
              <a:rPr dirty="0"/>
              <a:t> </a:t>
            </a:r>
            <a:r>
              <a:rPr dirty="0" err="1"/>
              <a:t>są</a:t>
            </a:r>
            <a:r>
              <a:rPr dirty="0"/>
              <a:t> </a:t>
            </a:r>
            <a:r>
              <a:rPr dirty="0" err="1"/>
              <a:t>oferowane</a:t>
            </a:r>
            <a:r>
              <a:rPr dirty="0"/>
              <a:t> </a:t>
            </a:r>
            <a:r>
              <a:rPr dirty="0" err="1"/>
              <a:t>przez</a:t>
            </a:r>
            <a:r>
              <a:rPr dirty="0"/>
              <a:t> </a:t>
            </a:r>
            <a:r>
              <a:rPr dirty="0" err="1"/>
              <a:t>Miasto</a:t>
            </a:r>
            <a:r>
              <a:rPr dirty="0"/>
              <a:t> </a:t>
            </a:r>
            <a:r>
              <a:rPr dirty="0" err="1"/>
              <a:t>inwestorom</a:t>
            </a:r>
            <a:r>
              <a:rPr dirty="0"/>
              <a:t> </a:t>
            </a:r>
            <a:r>
              <a:rPr dirty="0" err="1"/>
              <a:t>prywatnym</a:t>
            </a:r>
            <a:r>
              <a:rPr dirty="0"/>
              <a:t> w </a:t>
            </a:r>
            <a:r>
              <a:rPr dirty="0" err="1"/>
              <a:t>formie</a:t>
            </a:r>
            <a:r>
              <a:rPr dirty="0"/>
              <a:t> </a:t>
            </a:r>
            <a:r>
              <a:rPr dirty="0" err="1"/>
              <a:t>sprzedaży</a:t>
            </a:r>
            <a:r>
              <a:rPr dirty="0"/>
              <a:t> </a:t>
            </a:r>
            <a:r>
              <a:rPr dirty="0" err="1"/>
              <a:t>lub</a:t>
            </a:r>
            <a:r>
              <a:rPr dirty="0"/>
              <a:t> </a:t>
            </a:r>
            <a:r>
              <a:rPr dirty="0" err="1"/>
              <a:t>dzierżawy</a:t>
            </a:r>
            <a:r>
              <a:rPr dirty="0"/>
              <a:t> (</a:t>
            </a:r>
            <a:r>
              <a:rPr dirty="0" err="1"/>
              <a:t>jak</a:t>
            </a:r>
            <a:r>
              <a:rPr dirty="0"/>
              <a:t> </a:t>
            </a:r>
            <a:r>
              <a:rPr dirty="0" err="1"/>
              <a:t>wcześniej</a:t>
            </a:r>
            <a:r>
              <a:rPr dirty="0"/>
              <a:t> </a:t>
            </a:r>
            <a:r>
              <a:rPr dirty="0" err="1"/>
              <a:t>wspomniano</a:t>
            </a:r>
            <a:r>
              <a:rPr dirty="0"/>
              <a:t>, </a:t>
            </a:r>
            <a:r>
              <a:rPr dirty="0" err="1"/>
              <a:t>nie</a:t>
            </a:r>
            <a:r>
              <a:rPr dirty="0"/>
              <a:t> jest to </a:t>
            </a:r>
            <a:r>
              <a:rPr dirty="0" err="1"/>
              <a:t>zadanie</a:t>
            </a:r>
            <a:r>
              <a:rPr dirty="0"/>
              <a:t> </a:t>
            </a:r>
            <a:r>
              <a:rPr dirty="0" err="1"/>
              <a:t>własne</a:t>
            </a:r>
            <a:r>
              <a:rPr dirty="0"/>
              <a:t> </a:t>
            </a:r>
            <a:r>
              <a:rPr dirty="0" err="1"/>
              <a:t>gminy</a:t>
            </a:r>
            <a:r>
              <a:rPr dirty="0"/>
              <a:t>). </a:t>
            </a:r>
            <a:r>
              <a:rPr dirty="0" err="1"/>
              <a:t>Obecnie</a:t>
            </a:r>
            <a:r>
              <a:rPr dirty="0"/>
              <a:t> w </a:t>
            </a:r>
            <a:r>
              <a:rPr dirty="0" err="1"/>
              <a:t>taki</a:t>
            </a:r>
            <a:r>
              <a:rPr dirty="0"/>
              <a:t> </a:t>
            </a:r>
            <a:r>
              <a:rPr dirty="0" err="1"/>
              <a:t>sposób</a:t>
            </a:r>
            <a:r>
              <a:rPr dirty="0"/>
              <a:t> </a:t>
            </a:r>
            <a:r>
              <a:rPr dirty="0" err="1"/>
              <a:t>realizowany</a:t>
            </a:r>
            <a:r>
              <a:rPr dirty="0"/>
              <a:t> jest parking </a:t>
            </a:r>
            <a:r>
              <a:rPr dirty="0" err="1"/>
              <a:t>kubaturowy</a:t>
            </a:r>
            <a:r>
              <a:rPr dirty="0"/>
              <a:t> </a:t>
            </a:r>
            <a:r>
              <a:rPr dirty="0" err="1"/>
              <a:t>przez</a:t>
            </a:r>
            <a:r>
              <a:rPr dirty="0"/>
              <a:t> </a:t>
            </a:r>
            <a:r>
              <a:rPr dirty="0" err="1"/>
              <a:t>prywatnego</a:t>
            </a:r>
            <a:r>
              <a:rPr dirty="0"/>
              <a:t> </a:t>
            </a:r>
            <a:r>
              <a:rPr dirty="0" err="1"/>
              <a:t>inwestora</a:t>
            </a:r>
            <a:r>
              <a:rPr dirty="0"/>
              <a:t> w </a:t>
            </a:r>
            <a:r>
              <a:rPr dirty="0" err="1"/>
              <a:t>kwartale</a:t>
            </a:r>
            <a:r>
              <a:rPr dirty="0"/>
              <a:t> </a:t>
            </a:r>
            <a:r>
              <a:rPr dirty="0" err="1"/>
              <a:t>ulic</a:t>
            </a:r>
            <a:r>
              <a:rPr dirty="0"/>
              <a:t> </a:t>
            </a:r>
            <a:r>
              <a:rPr dirty="0" err="1"/>
              <a:t>Dąbrowskiego</a:t>
            </a:r>
            <a:r>
              <a:rPr dirty="0"/>
              <a:t>, Bema, </a:t>
            </a:r>
            <a:r>
              <a:rPr dirty="0" err="1"/>
              <a:t>Piastowskiej</a:t>
            </a:r>
            <a:r>
              <a:rPr dirty="0"/>
              <a:t> </a:t>
            </a:r>
            <a:r>
              <a:rPr dirty="0" err="1"/>
              <a:t>i</a:t>
            </a:r>
            <a:r>
              <a:rPr dirty="0"/>
              <a:t> </a:t>
            </a:r>
            <a:r>
              <a:rPr dirty="0" err="1"/>
              <a:t>Piłsudskiego</a:t>
            </a:r>
            <a:r>
              <a:rPr dirty="0"/>
              <a:t>. </a:t>
            </a:r>
            <a:r>
              <a:rPr dirty="0" err="1"/>
              <a:t>Trwająca</a:t>
            </a:r>
            <a:r>
              <a:rPr dirty="0"/>
              <a:t> </a:t>
            </a:r>
            <a:r>
              <a:rPr dirty="0" err="1"/>
              <a:t>jednak</a:t>
            </a:r>
            <a:r>
              <a:rPr dirty="0"/>
              <a:t> od 2020 roku </a:t>
            </a:r>
            <a:r>
              <a:rPr dirty="0" err="1"/>
              <a:t>epidemia</a:t>
            </a:r>
            <a:r>
              <a:rPr dirty="0"/>
              <a:t> </a:t>
            </a:r>
            <a:r>
              <a:rPr dirty="0" err="1"/>
              <a:t>wydłużyła</a:t>
            </a:r>
            <a:r>
              <a:rPr dirty="0"/>
              <a:t> </a:t>
            </a:r>
            <a:r>
              <a:rPr dirty="0" err="1"/>
              <a:t>czas</a:t>
            </a:r>
            <a:r>
              <a:rPr dirty="0"/>
              <a:t> </a:t>
            </a:r>
            <a:r>
              <a:rPr dirty="0" err="1"/>
              <a:t>realizacji</a:t>
            </a:r>
            <a:r>
              <a:rPr dirty="0"/>
              <a:t> </a:t>
            </a:r>
            <a:r>
              <a:rPr dirty="0" err="1"/>
              <a:t>wspomnianego</a:t>
            </a:r>
            <a:r>
              <a:rPr dirty="0"/>
              <a:t> </a:t>
            </a:r>
            <a:r>
              <a:rPr dirty="0" err="1"/>
              <a:t>parkingu</a:t>
            </a:r>
            <a:r>
              <a:rPr dirty="0"/>
              <a:t>. </a:t>
            </a:r>
            <a:r>
              <a:rPr dirty="0" err="1"/>
              <a:t>Nowy</a:t>
            </a:r>
            <a:r>
              <a:rPr dirty="0"/>
              <a:t> </a:t>
            </a:r>
            <a:r>
              <a:rPr dirty="0" err="1"/>
              <a:t>deklarowany</a:t>
            </a:r>
            <a:r>
              <a:rPr dirty="0"/>
              <a:t> </a:t>
            </a:r>
            <a:r>
              <a:rPr dirty="0" err="1"/>
              <a:t>przez</a:t>
            </a:r>
            <a:r>
              <a:rPr dirty="0"/>
              <a:t> </a:t>
            </a:r>
            <a:r>
              <a:rPr dirty="0" err="1"/>
              <a:t>inwestora</a:t>
            </a:r>
            <a:r>
              <a:rPr dirty="0"/>
              <a:t> </a:t>
            </a:r>
            <a:r>
              <a:rPr dirty="0" err="1"/>
              <a:t>termin</a:t>
            </a:r>
            <a:r>
              <a:rPr dirty="0"/>
              <a:t> </a:t>
            </a:r>
            <a:r>
              <a:rPr dirty="0" err="1"/>
              <a:t>ukończenia</a:t>
            </a:r>
            <a:r>
              <a:rPr dirty="0"/>
              <a:t> </a:t>
            </a:r>
            <a:r>
              <a:rPr dirty="0" err="1"/>
              <a:t>parkingu</a:t>
            </a:r>
            <a:r>
              <a:rPr dirty="0"/>
              <a:t> IV </a:t>
            </a:r>
            <a:r>
              <a:rPr dirty="0" err="1"/>
              <a:t>kwartał</a:t>
            </a:r>
            <a:r>
              <a:rPr dirty="0"/>
              <a:t> 2022 roku.</a:t>
            </a:r>
          </a:p>
          <a:p>
            <a:pPr defTabSz="457200">
              <a:spcBef>
                <a:spcPts val="1800"/>
              </a:spcBef>
              <a:defRPr sz="2500" b="0">
                <a:latin typeface="Sora Regular Regular"/>
                <a:ea typeface="Sora Regular Regular"/>
                <a:cs typeface="Sora Regular Regular"/>
                <a:sym typeface="Sora Regular Regular"/>
              </a:defRPr>
            </a:pPr>
            <a:endParaRPr dirty="0"/>
          </a:p>
          <a:p>
            <a:pPr defTabSz="457200">
              <a:spcBef>
                <a:spcPts val="1800"/>
              </a:spcBef>
              <a:defRPr sz="2500" b="0">
                <a:latin typeface="Sora Regular Regular"/>
                <a:ea typeface="Sora Regular Regular"/>
                <a:cs typeface="Sora Regular Regular"/>
                <a:sym typeface="Sora Regular Regular"/>
              </a:defRPr>
            </a:pPr>
            <a:endParaRPr dirty="0"/>
          </a:p>
          <a:p>
            <a:pPr defTabSz="457200">
              <a:spcBef>
                <a:spcPts val="1800"/>
              </a:spcBef>
              <a:defRPr sz="2500" b="0">
                <a:latin typeface="Sora Regular Regular"/>
                <a:ea typeface="Sora Regular Regular"/>
                <a:cs typeface="Sora Regular Regular"/>
                <a:sym typeface="Sora Regular Regular"/>
              </a:defRPr>
            </a:pPr>
            <a:endParaRPr dirty="0"/>
          </a:p>
          <a:p>
            <a:pPr defTabSz="457200">
              <a:spcBef>
                <a:spcPts val="1800"/>
              </a:spcBef>
              <a:defRPr sz="2500" b="0">
                <a:latin typeface="Sora Regular Regular"/>
                <a:ea typeface="Sora Regular Regular"/>
                <a:cs typeface="Sora Regular Regular"/>
                <a:sym typeface="Sora Regular Regular"/>
              </a:defRPr>
            </a:pPr>
            <a:endParaRPr dirty="0"/>
          </a:p>
          <a:p>
            <a:pPr defTabSz="457200">
              <a:spcBef>
                <a:spcPts val="1800"/>
              </a:spcBef>
              <a:defRPr sz="2500" b="0">
                <a:latin typeface="Sora Regular Regular"/>
                <a:ea typeface="Sora Regular Regular"/>
                <a:cs typeface="Sora Regular Regular"/>
                <a:sym typeface="Sora Regular Regular"/>
              </a:defRPr>
            </a:pPr>
            <a:endParaRPr dirty="0"/>
          </a:p>
          <a:p>
            <a:pPr defTabSz="457200">
              <a:spcBef>
                <a:spcPts val="1800"/>
              </a:spcBef>
              <a:defRPr sz="2500" b="0">
                <a:latin typeface="Sora Regular Regular"/>
                <a:ea typeface="Sora Regular Regular"/>
                <a:cs typeface="Sora Regular Regular"/>
                <a:sym typeface="Sora Regular Regular"/>
              </a:defRPr>
            </a:pPr>
            <a:endParaRPr dirty="0"/>
          </a:p>
          <a:p>
            <a:pPr defTabSz="457200">
              <a:spcBef>
                <a:spcPts val="1800"/>
              </a:spcBef>
              <a:defRPr sz="2500" b="0">
                <a:latin typeface="Sora Regular Regular"/>
                <a:ea typeface="Sora Regular Regular"/>
                <a:cs typeface="Sora Regular Regular"/>
                <a:sym typeface="Sora Regular Regular"/>
              </a:defRPr>
            </a:pPr>
            <a:endParaRPr dirty="0"/>
          </a:p>
          <a:p>
            <a:pPr defTabSz="457200">
              <a:spcBef>
                <a:spcPts val="1800"/>
              </a:spcBef>
              <a:defRPr sz="2500" b="0">
                <a:latin typeface="Sora Regular Regular"/>
                <a:ea typeface="Sora Regular Regular"/>
                <a:cs typeface="Sora Regular Regular"/>
                <a:sym typeface="Sora Regular Regular"/>
              </a:defRPr>
            </a:pPr>
            <a:endParaRPr dirty="0"/>
          </a:p>
          <a:p>
            <a:pPr defTabSz="457200">
              <a:spcBef>
                <a:spcPts val="1800"/>
              </a:spcBef>
              <a:defRPr sz="2500" b="0">
                <a:latin typeface="Sora Regular Regular"/>
                <a:ea typeface="Sora Regular Regular"/>
                <a:cs typeface="Sora Regular Regular"/>
                <a:sym typeface="Sora Regular Regular"/>
              </a:defRPr>
            </a:pPr>
            <a:endParaRPr dirty="0"/>
          </a:p>
          <a:p>
            <a:pPr defTabSz="457200">
              <a:spcBef>
                <a:spcPts val="1800"/>
              </a:spcBef>
              <a:defRPr sz="2500" b="0">
                <a:latin typeface="Sora Regular Regular"/>
                <a:ea typeface="Sora Regular Regular"/>
                <a:cs typeface="Sora Regular Regular"/>
                <a:sym typeface="Sora Regular Regular"/>
              </a:defRPr>
            </a:pPr>
            <a:endParaRPr dirty="0"/>
          </a:p>
          <a:p>
            <a:pPr defTabSz="457200">
              <a:spcBef>
                <a:spcPts val="1800"/>
              </a:spcBef>
              <a:defRPr sz="2500" b="0">
                <a:latin typeface="Sora Regular Regular"/>
                <a:ea typeface="Sora Regular Regular"/>
                <a:cs typeface="Sora Regular Regular"/>
                <a:sym typeface="Sora Regular Regular"/>
              </a:defRPr>
            </a:pPr>
            <a:endParaRPr dirty="0"/>
          </a:p>
          <a:p>
            <a:pPr defTabSz="457200">
              <a:spcBef>
                <a:spcPts val="1800"/>
              </a:spcBef>
              <a:defRPr sz="2500" b="0">
                <a:latin typeface="Sora Regular Regular"/>
                <a:ea typeface="Sora Regular Regular"/>
                <a:cs typeface="Sora Regular Regular"/>
                <a:sym typeface="Sora Regular Regular"/>
              </a:defRPr>
            </a:pPr>
            <a:endParaRPr dirty="0"/>
          </a:p>
          <a:p>
            <a:pPr defTabSz="457200">
              <a:spcBef>
                <a:spcPts val="1800"/>
              </a:spcBef>
              <a:defRPr sz="2500" b="0">
                <a:latin typeface="Sora Regular Regular"/>
                <a:ea typeface="Sora Regular Regular"/>
                <a:cs typeface="Sora Regular Regular"/>
                <a:sym typeface="Sora Regular Regular"/>
              </a:defRPr>
            </a:pPr>
            <a:endParaRPr dirty="0"/>
          </a:p>
          <a:p>
            <a:pPr defTabSz="457200">
              <a:spcBef>
                <a:spcPts val="1800"/>
              </a:spcBef>
              <a:defRPr sz="2500" b="0">
                <a:latin typeface="Sora Regular Regular"/>
                <a:ea typeface="Sora Regular Regular"/>
                <a:cs typeface="Sora Regular Regular"/>
                <a:sym typeface="Sora Regular Regular"/>
              </a:defRPr>
            </a:pPr>
            <a:endParaRPr dirty="0"/>
          </a:p>
          <a:p>
            <a:pPr defTabSz="457200">
              <a:spcBef>
                <a:spcPts val="1800"/>
              </a:spcBef>
              <a:defRPr sz="2500" b="0">
                <a:latin typeface="Sora Regular Regular"/>
                <a:ea typeface="Sora Regular Regular"/>
                <a:cs typeface="Sora Regular Regular"/>
                <a:sym typeface="Sora Regular Regular"/>
              </a:defRPr>
            </a:pPr>
            <a:endParaRPr dirty="0"/>
          </a:p>
          <a:p>
            <a:pPr defTabSz="457200">
              <a:spcBef>
                <a:spcPts val="1800"/>
              </a:spcBef>
              <a:defRPr sz="2500" b="0">
                <a:latin typeface="Sora Regular Regular"/>
                <a:ea typeface="Sora Regular Regular"/>
                <a:cs typeface="Sora Regular Regular"/>
                <a:sym typeface="Sora Regular Regular"/>
              </a:defRPr>
            </a:pPr>
            <a:endParaRPr dirty="0"/>
          </a:p>
          <a:p>
            <a:pPr defTabSz="457200">
              <a:spcBef>
                <a:spcPts val="1800"/>
              </a:spcBef>
              <a:defRPr sz="2500" b="0">
                <a:latin typeface="Sora Regular Regular"/>
                <a:ea typeface="Sora Regular Regular"/>
                <a:cs typeface="Sora Regular Regular"/>
                <a:sym typeface="Sora Regular Regular"/>
              </a:defRPr>
            </a:pPr>
            <a:endParaRPr dirty="0"/>
          </a:p>
          <a:p>
            <a:pPr defTabSz="457200">
              <a:spcBef>
                <a:spcPts val="1800"/>
              </a:spcBef>
              <a:defRPr sz="2500" b="0">
                <a:latin typeface="Sora Regular Regular"/>
                <a:ea typeface="Sora Regular Regular"/>
                <a:cs typeface="Sora Regular Regular"/>
                <a:sym typeface="Sora Regular Regular"/>
              </a:defRPr>
            </a:pPr>
            <a:endParaRPr dirty="0"/>
          </a:p>
          <a:p>
            <a:pPr defTabSz="457200">
              <a:spcBef>
                <a:spcPts val="1800"/>
              </a:spcBef>
              <a:defRPr sz="2500" b="0">
                <a:latin typeface="Sora Regular Regular"/>
                <a:ea typeface="Sora Regular Regular"/>
                <a:cs typeface="Sora Regular Regular"/>
                <a:sym typeface="Sora Regular Regular"/>
              </a:defRPr>
            </a:pPr>
            <a:endParaRPr dirty="0"/>
          </a:p>
          <a:p>
            <a:pPr defTabSz="457200">
              <a:spcBef>
                <a:spcPts val="1800"/>
              </a:spcBef>
              <a:defRPr sz="2500" b="0">
                <a:latin typeface="Sora Regular Regular"/>
                <a:ea typeface="Sora Regular Regular"/>
                <a:cs typeface="Sora Regular Regular"/>
                <a:sym typeface="Sora Regular Regular"/>
              </a:defRPr>
            </a:pPr>
            <a:endParaRPr dirty="0"/>
          </a:p>
          <a:p>
            <a:pPr defTabSz="457200">
              <a:spcBef>
                <a:spcPts val="1800"/>
              </a:spcBef>
              <a:defRPr sz="1500" b="0">
                <a:latin typeface="Sora Regular ExtraLight"/>
                <a:ea typeface="Sora Regular ExtraLight"/>
                <a:cs typeface="Sora Regular ExtraLight"/>
                <a:sym typeface="Sora Regular ExtraLight"/>
              </a:defRPr>
            </a:pPr>
            <a:r>
              <a:rPr dirty="0"/>
              <a:t>Na </a:t>
            </a:r>
            <a:r>
              <a:rPr dirty="0" err="1"/>
              <a:t>powyższej</a:t>
            </a:r>
            <a:r>
              <a:rPr dirty="0"/>
              <a:t> </a:t>
            </a:r>
            <a:r>
              <a:rPr dirty="0" err="1"/>
              <a:t>mapie</a:t>
            </a:r>
            <a:r>
              <a:rPr dirty="0"/>
              <a:t> </a:t>
            </a:r>
            <a:r>
              <a:rPr dirty="0" err="1"/>
              <a:t>pokazane</a:t>
            </a:r>
            <a:r>
              <a:rPr dirty="0"/>
              <a:t> </a:t>
            </a:r>
            <a:r>
              <a:rPr dirty="0" err="1"/>
              <a:t>są</a:t>
            </a:r>
            <a:r>
              <a:rPr dirty="0"/>
              <a:t> </a:t>
            </a:r>
            <a:r>
              <a:rPr dirty="0" err="1"/>
              <a:t>planowane</a:t>
            </a:r>
            <a:r>
              <a:rPr dirty="0"/>
              <a:t> </a:t>
            </a:r>
            <a:r>
              <a:rPr dirty="0" err="1"/>
              <a:t>lokalizacje</a:t>
            </a:r>
            <a:r>
              <a:rPr dirty="0"/>
              <a:t> </a:t>
            </a:r>
            <a:r>
              <a:rPr dirty="0" err="1"/>
              <a:t>parkingów</a:t>
            </a:r>
            <a:r>
              <a:rPr dirty="0"/>
              <a:t> </a:t>
            </a:r>
            <a:r>
              <a:rPr dirty="0" err="1"/>
              <a:t>kubaturowych</a:t>
            </a:r>
            <a:r>
              <a:rPr dirty="0"/>
              <a:t>, </a:t>
            </a:r>
            <a:r>
              <a:rPr dirty="0" err="1"/>
              <a:t>zgodne</a:t>
            </a:r>
            <a:r>
              <a:rPr dirty="0"/>
              <a:t> z </a:t>
            </a:r>
            <a:r>
              <a:rPr dirty="0" err="1"/>
              <a:t>planem</a:t>
            </a:r>
            <a:r>
              <a:rPr dirty="0"/>
              <a:t> </a:t>
            </a:r>
            <a:r>
              <a:rPr dirty="0" err="1"/>
              <a:t>zagospodarowania</a:t>
            </a:r>
            <a:r>
              <a:rPr dirty="0"/>
              <a:t> </a:t>
            </a:r>
            <a:r>
              <a:rPr dirty="0" err="1"/>
              <a:t>lub</a:t>
            </a:r>
            <a:r>
              <a:rPr dirty="0"/>
              <a:t> </a:t>
            </a:r>
            <a:r>
              <a:rPr dirty="0" err="1"/>
              <a:t>uzyskanymi</a:t>
            </a:r>
            <a:r>
              <a:rPr dirty="0"/>
              <a:t> </a:t>
            </a:r>
            <a:r>
              <a:rPr dirty="0" err="1"/>
              <a:t>warunkami</a:t>
            </a:r>
            <a:r>
              <a:rPr dirty="0"/>
              <a:t> </a:t>
            </a:r>
            <a:r>
              <a:rPr dirty="0" err="1"/>
              <a:t>zabudowy</a:t>
            </a:r>
            <a:r>
              <a:rPr dirty="0"/>
              <a:t>.</a:t>
            </a:r>
          </a:p>
          <a:p>
            <a:pPr defTabSz="457200">
              <a:spcBef>
                <a:spcPts val="1800"/>
              </a:spcBef>
              <a:defRPr sz="2500" b="0">
                <a:latin typeface="Sora Regular ExtraLight"/>
                <a:ea typeface="Sora Regular ExtraLight"/>
                <a:cs typeface="Sora Regular ExtraLight"/>
                <a:sym typeface="Sora Regular ExtraLight"/>
              </a:defRPr>
            </a:pPr>
            <a:r>
              <a:rPr dirty="0"/>
              <a:t>cd. na </a:t>
            </a:r>
            <a:r>
              <a:rPr dirty="0" err="1"/>
              <a:t>następnej</a:t>
            </a:r>
            <a:r>
              <a:rPr dirty="0"/>
              <a:t> </a:t>
            </a:r>
            <a:r>
              <a:rPr dirty="0" err="1"/>
              <a:t>stronie</a:t>
            </a:r>
            <a:endParaRPr dirty="0"/>
          </a:p>
        </p:txBody>
      </p:sp>
      <p:pic>
        <p:nvPicPr>
          <p:cNvPr id="413" name="ctu_KN0rL-vZChCtGJJWasG8tEaA7vH4pybrWaGl53i_0cZkszIQ5uXjSOrexpkmzvFwdR2MudS9QgRxMImIxokqKvWzkjDhExb-gnyTea8Ny7TzXxZ0l5FmcyR-pw.png" descr="ctu_KN0rL-vZChCtGJJWasG8tEaA7vH4pybrWaGl53i_0cZkszIQ5uXjSOrexpkmzvFwdR2MudS9QgRxMImIxokqKvWzkjDhExb-gnyTea8Ny7TzXxZ0l5FmcyR-pw.png"/>
          <p:cNvPicPr>
            <a:picLocks noChangeAspect="1"/>
          </p:cNvPicPr>
          <p:nvPr/>
        </p:nvPicPr>
        <p:blipFill>
          <a:blip r:embed="rId3">
            <a:extLst/>
          </a:blip>
          <a:stretch>
            <a:fillRect/>
          </a:stretch>
        </p:blipFill>
        <p:spPr>
          <a:xfrm>
            <a:off x="12441680" y="2700578"/>
            <a:ext cx="10690894" cy="758185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416" name="Publikacja artykułów…"/>
          <p:cNvSpPr txBox="1">
            <a:spLocks noGrp="1"/>
          </p:cNvSpPr>
          <p:nvPr>
            <p:ph type="title"/>
          </p:nvPr>
        </p:nvSpPr>
        <p:spPr>
          <a:xfrm>
            <a:off x="942082" y="1077359"/>
            <a:ext cx="22606614" cy="2202884"/>
          </a:xfrm>
          <a:prstGeom prst="rect">
            <a:avLst/>
          </a:prstGeom>
        </p:spPr>
        <p:txBody>
          <a:bodyPr/>
          <a:lstStyle/>
          <a:p>
            <a:pPr>
              <a:defRPr sz="7500" b="0" spc="-200">
                <a:solidFill>
                  <a:srgbClr val="ED7052"/>
                </a:solidFill>
                <a:latin typeface="Sora Regular Bold"/>
                <a:ea typeface="Sora Regular Bold"/>
                <a:cs typeface="Sora Regular Bold"/>
                <a:sym typeface="Sora Regular Bold"/>
              </a:defRPr>
            </a:pPr>
            <a:r>
              <a:t>Publikacja artykułów</a:t>
            </a:r>
            <a:endParaRPr spc="-150"/>
          </a:p>
          <a:p>
            <a:pPr>
              <a:defRPr sz="5000" b="0" spc="-100">
                <a:solidFill>
                  <a:srgbClr val="ED7052"/>
                </a:solidFill>
                <a:latin typeface="Sora Regular Bold"/>
                <a:ea typeface="Sora Regular Bold"/>
                <a:cs typeface="Sora Regular Bold"/>
                <a:sym typeface="Sora Regular Bold"/>
              </a:defRPr>
            </a:pPr>
            <a:r>
              <a:t>Przykłady</a:t>
            </a:r>
          </a:p>
        </p:txBody>
      </p:sp>
      <p:sp>
        <p:nvSpPr>
          <p:cNvPr id="417" name="46"/>
          <p:cNvSpPr txBox="1"/>
          <p:nvPr/>
        </p:nvSpPr>
        <p:spPr>
          <a:xfrm>
            <a:off x="23355915" y="12729956"/>
            <a:ext cx="576937"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46</a:t>
            </a:r>
          </a:p>
        </p:txBody>
      </p:sp>
      <p:sp>
        <p:nvSpPr>
          <p:cNvPr id="418" name="Przykładowe wizualizacje planowanych parkingów kubaturowych na terenie Świnoujścia zaprezentowano poniżej. Jedna z lokalizacji parkingu przewidziana jest przy ulicy Rybaki na ok. 320 miejsc postojowych.…"/>
          <p:cNvSpPr txBox="1">
            <a:spLocks noGrp="1"/>
          </p:cNvSpPr>
          <p:nvPr>
            <p:ph type="body" idx="1"/>
          </p:nvPr>
        </p:nvSpPr>
        <p:spPr>
          <a:xfrm>
            <a:off x="1032415" y="3220787"/>
            <a:ext cx="22606618" cy="9706286"/>
          </a:xfrm>
          <a:prstGeom prst="rect">
            <a:avLst/>
          </a:prstGeom>
        </p:spPr>
        <p:txBody>
          <a:bodyPr lIns="50800" tIns="50800" rIns="50800" bIns="50800" numCol="2" spcCol="1130330"/>
          <a:lstStyle/>
          <a:p>
            <a:pPr algn="just" defTabSz="457200">
              <a:spcBef>
                <a:spcPts val="1800"/>
              </a:spcBef>
              <a:defRPr sz="2500" b="0">
                <a:latin typeface="Sora Regular Regular"/>
                <a:ea typeface="Sora Regular Regular"/>
                <a:cs typeface="Sora Regular Regular"/>
                <a:sym typeface="Sora Regular Regular"/>
              </a:defRPr>
            </a:pPr>
            <a:r>
              <a:rPr dirty="0" err="1"/>
              <a:t>Przykładowe</a:t>
            </a:r>
            <a:r>
              <a:rPr dirty="0"/>
              <a:t> </a:t>
            </a:r>
            <a:r>
              <a:rPr dirty="0" err="1"/>
              <a:t>wizualizacje</a:t>
            </a:r>
            <a:r>
              <a:rPr dirty="0"/>
              <a:t> </a:t>
            </a:r>
            <a:r>
              <a:rPr dirty="0" err="1"/>
              <a:t>planowanych</a:t>
            </a:r>
            <a:r>
              <a:rPr dirty="0"/>
              <a:t> </a:t>
            </a:r>
            <a:r>
              <a:rPr dirty="0" err="1"/>
              <a:t>parkingów</a:t>
            </a:r>
            <a:r>
              <a:rPr dirty="0"/>
              <a:t> </a:t>
            </a:r>
            <a:r>
              <a:rPr dirty="0" err="1">
                <a:latin typeface="Sora Regular Bold"/>
                <a:ea typeface="Sora Regular Bold"/>
                <a:cs typeface="Sora Regular Bold"/>
                <a:sym typeface="Sora Regular Bold"/>
              </a:rPr>
              <a:t>kubaturowych</a:t>
            </a:r>
            <a:r>
              <a:rPr dirty="0"/>
              <a:t> na </a:t>
            </a:r>
            <a:r>
              <a:rPr dirty="0" err="1"/>
              <a:t>terenie</a:t>
            </a:r>
            <a:r>
              <a:rPr dirty="0"/>
              <a:t> </a:t>
            </a:r>
            <a:r>
              <a:rPr dirty="0" err="1"/>
              <a:t>Świnoujścia</a:t>
            </a:r>
            <a:r>
              <a:rPr dirty="0"/>
              <a:t> </a:t>
            </a:r>
            <a:r>
              <a:rPr dirty="0" err="1"/>
              <a:t>zaprezentowano</a:t>
            </a:r>
            <a:r>
              <a:rPr dirty="0"/>
              <a:t> </a:t>
            </a:r>
            <a:r>
              <a:rPr dirty="0" err="1"/>
              <a:t>poniżej</a:t>
            </a:r>
            <a:r>
              <a:rPr dirty="0"/>
              <a:t>. </a:t>
            </a:r>
            <a:r>
              <a:rPr dirty="0" err="1"/>
              <a:t>Jedna</a:t>
            </a:r>
            <a:r>
              <a:rPr dirty="0"/>
              <a:t> z </a:t>
            </a:r>
            <a:r>
              <a:rPr dirty="0" err="1"/>
              <a:t>lokalizacji</a:t>
            </a:r>
            <a:r>
              <a:rPr dirty="0"/>
              <a:t> </a:t>
            </a:r>
            <a:r>
              <a:rPr dirty="0" err="1"/>
              <a:t>parkingu</a:t>
            </a:r>
            <a:r>
              <a:rPr dirty="0"/>
              <a:t> </a:t>
            </a:r>
            <a:r>
              <a:rPr dirty="0" err="1"/>
              <a:t>przewidziana</a:t>
            </a:r>
            <a:r>
              <a:rPr dirty="0"/>
              <a:t> jest </a:t>
            </a:r>
            <a:r>
              <a:rPr dirty="0" err="1"/>
              <a:t>przy</a:t>
            </a:r>
            <a:r>
              <a:rPr dirty="0"/>
              <a:t> </a:t>
            </a:r>
            <a:r>
              <a:rPr dirty="0" err="1">
                <a:latin typeface="Sora Regular Bold"/>
                <a:ea typeface="Sora Regular Bold"/>
                <a:cs typeface="Sora Regular Bold"/>
                <a:sym typeface="Sora Regular Bold"/>
              </a:rPr>
              <a:t>ulicy</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Rybaki</a:t>
            </a:r>
            <a:r>
              <a:rPr dirty="0">
                <a:latin typeface="Sora Regular Bold"/>
                <a:ea typeface="Sora Regular Bold"/>
                <a:cs typeface="Sora Regular Bold"/>
                <a:sym typeface="Sora Regular Bold"/>
              </a:rPr>
              <a:t> na ok. 320 </a:t>
            </a:r>
            <a:r>
              <a:rPr dirty="0" err="1">
                <a:latin typeface="Sora Regular Bold"/>
                <a:ea typeface="Sora Regular Bold"/>
                <a:cs typeface="Sora Regular Bold"/>
                <a:sym typeface="Sora Regular Bold"/>
              </a:rPr>
              <a:t>miejsc</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postojowych</a:t>
            </a:r>
            <a:r>
              <a:rPr dirty="0">
                <a:latin typeface="Sora Regular Bold"/>
                <a:ea typeface="Sora Regular Bold"/>
                <a:cs typeface="Sora Regular Bold"/>
                <a:sym typeface="Sora Regular Bold"/>
              </a:rPr>
              <a:t>.</a:t>
            </a:r>
          </a:p>
          <a:p>
            <a:pPr algn="just" defTabSz="457200">
              <a:spcBef>
                <a:spcPts val="1800"/>
              </a:spcBef>
              <a:defRPr sz="2500" b="0">
                <a:latin typeface="Sora Regular Regular"/>
                <a:ea typeface="Sora Regular Regular"/>
                <a:cs typeface="Sora Regular Regular"/>
                <a:sym typeface="Sora Regular Regular"/>
              </a:defRPr>
            </a:pPr>
            <a:endParaRPr dirty="0">
              <a:latin typeface="Sora Regular Bold"/>
              <a:ea typeface="Sora Regular Bold"/>
              <a:cs typeface="Sora Regular Bold"/>
              <a:sym typeface="Sora Regular Bold"/>
            </a:endParaRPr>
          </a:p>
          <a:p>
            <a:pPr algn="just" defTabSz="457200">
              <a:spcBef>
                <a:spcPts val="1800"/>
              </a:spcBef>
              <a:defRPr sz="1500" b="0">
                <a:latin typeface="Sora Regular Regular"/>
                <a:ea typeface="Sora Regular Regular"/>
                <a:cs typeface="Sora Regular Regular"/>
                <a:sym typeface="Sora Regular Regular"/>
              </a:defRPr>
            </a:pPr>
            <a:r>
              <a:rPr sz="1800" dirty="0" err="1"/>
              <a:t>Koncepcja</a:t>
            </a:r>
            <a:r>
              <a:rPr sz="1800" dirty="0"/>
              <a:t> </a:t>
            </a:r>
            <a:r>
              <a:rPr sz="1800" dirty="0" err="1"/>
              <a:t>Biura</a:t>
            </a:r>
            <a:r>
              <a:rPr sz="1800" dirty="0"/>
              <a:t> „</a:t>
            </a:r>
            <a:r>
              <a:rPr sz="1800" dirty="0" err="1"/>
              <a:t>UrbanPRO</a:t>
            </a:r>
            <a:r>
              <a:rPr sz="1800" dirty="0"/>
              <a:t> </a:t>
            </a:r>
            <a:r>
              <a:rPr sz="1800" dirty="0" err="1"/>
              <a:t>Wojciech</a:t>
            </a:r>
            <a:r>
              <a:rPr sz="1800" dirty="0"/>
              <a:t> </a:t>
            </a:r>
            <a:r>
              <a:rPr sz="1800" dirty="0" err="1"/>
              <a:t>Kozłowski</a:t>
            </a:r>
            <a:r>
              <a:rPr sz="1800" dirty="0" smtClean="0"/>
              <a:t>”</a:t>
            </a:r>
            <a:endParaRPr lang="pl-PL" sz="1800" dirty="0" smtClean="0"/>
          </a:p>
          <a:p>
            <a:pPr algn="just" defTabSz="457200">
              <a:spcBef>
                <a:spcPts val="1800"/>
              </a:spcBef>
              <a:defRPr sz="1500" b="0">
                <a:latin typeface="Sora Regular Regular"/>
                <a:ea typeface="Sora Regular Regular"/>
                <a:cs typeface="Sora Regular Regular"/>
                <a:sym typeface="Sora Regular Regular"/>
              </a:defRPr>
            </a:pPr>
            <a:endParaRPr lang="pl-PL" sz="1800" dirty="0"/>
          </a:p>
          <a:p>
            <a:pPr algn="just" defTabSz="457200">
              <a:spcBef>
                <a:spcPts val="1800"/>
              </a:spcBef>
              <a:defRPr sz="1500" b="0">
                <a:latin typeface="Sora Regular Regular"/>
                <a:ea typeface="Sora Regular Regular"/>
                <a:cs typeface="Sora Regular Regular"/>
                <a:sym typeface="Sora Regular Regular"/>
              </a:defRPr>
            </a:pPr>
            <a:endParaRPr dirty="0"/>
          </a:p>
        </p:txBody>
      </p:sp>
      <p:pic>
        <p:nvPicPr>
          <p:cNvPr id="420" name="Kb61auJ5BoANYgm-exPeBaiJJIEsG5pRrCUwpffNjotXllujkGzMyaS_77xK4ebXoxqBG8a4Y_ptOOqc-bF7n-dWkm6elV0YYVWJ8Acf15fRDQH_S1FvgVujUInZSQ.jpg" descr="Kb61auJ5BoANYgm-exPeBaiJJIEsG5pRrCUwpffNjotXllujkGzMyaS_77xK4ebXoxqBG8a4Y_ptOOqc-bF7n-dWkm6elV0YYVWJ8Acf15fRDQH_S1FvgVujUInZSQ.jpg"/>
          <p:cNvPicPr>
            <a:picLocks noChangeAspect="1"/>
          </p:cNvPicPr>
          <p:nvPr/>
        </p:nvPicPr>
        <p:blipFill>
          <a:blip r:embed="rId3">
            <a:extLst/>
          </a:blip>
          <a:stretch>
            <a:fillRect/>
          </a:stretch>
        </p:blipFill>
        <p:spPr>
          <a:xfrm>
            <a:off x="12747241" y="3267081"/>
            <a:ext cx="10689756" cy="8012554"/>
          </a:xfrm>
          <a:prstGeom prst="rect">
            <a:avLst/>
          </a:prstGeom>
          <a:ln w="12700">
            <a:miter lim="400000"/>
          </a:ln>
        </p:spPr>
      </p:pic>
      <p:pic>
        <p:nvPicPr>
          <p:cNvPr id="8" name="3L62sCI2JzYZ8zICUzo2RgIXbpNtq5Bxsp1bFI0S_wL2uGo3kQJntWOsNv0WpHvFX1TM9--jMAL9Ti0PLF_0wgJNdYYyFoKhEEtCV2y6wgOLEnjnGSj_hwtTmEaciQ.jpg" descr="3L62sCI2JzYZ8zICUzo2RgIXbpNtq5Bxsp1bFI0S_wL2uGo3kQJntWOsNv0WpHvFX1TM9--jMAL9Ti0PLF_0wgJNdYYyFoKhEEtCV2y6wgOLEnjnGSj_hwtTmEaciQ.jpg"/>
          <p:cNvPicPr>
            <a:picLocks noChangeAspect="1"/>
          </p:cNvPicPr>
          <p:nvPr/>
        </p:nvPicPr>
        <p:blipFill>
          <a:blip r:embed="rId4">
            <a:extLst/>
          </a:blip>
          <a:stretch>
            <a:fillRect/>
          </a:stretch>
        </p:blipFill>
        <p:spPr>
          <a:xfrm>
            <a:off x="1038947" y="5703165"/>
            <a:ext cx="10689758" cy="6007625"/>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2"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423" name="Publikacja artykułów…"/>
          <p:cNvSpPr txBox="1">
            <a:spLocks noGrp="1"/>
          </p:cNvSpPr>
          <p:nvPr>
            <p:ph type="title"/>
          </p:nvPr>
        </p:nvSpPr>
        <p:spPr>
          <a:xfrm>
            <a:off x="942082" y="1077359"/>
            <a:ext cx="22606614" cy="2202884"/>
          </a:xfrm>
          <a:prstGeom prst="rect">
            <a:avLst/>
          </a:prstGeom>
        </p:spPr>
        <p:txBody>
          <a:bodyPr/>
          <a:lstStyle/>
          <a:p>
            <a:pPr>
              <a:defRPr sz="7500" b="0" spc="-200">
                <a:solidFill>
                  <a:srgbClr val="ED7052"/>
                </a:solidFill>
                <a:latin typeface="Sora Regular Bold"/>
                <a:ea typeface="Sora Regular Bold"/>
                <a:cs typeface="Sora Regular Bold"/>
                <a:sym typeface="Sora Regular Bold"/>
              </a:defRPr>
            </a:pPr>
            <a:r>
              <a:t>Publikacja artykułów</a:t>
            </a:r>
            <a:endParaRPr spc="-150"/>
          </a:p>
          <a:p>
            <a:pPr>
              <a:defRPr sz="5000" b="0" spc="-100">
                <a:solidFill>
                  <a:srgbClr val="ED7052"/>
                </a:solidFill>
                <a:latin typeface="Sora Regular Bold"/>
                <a:ea typeface="Sora Regular Bold"/>
                <a:cs typeface="Sora Regular Bold"/>
                <a:sym typeface="Sora Regular Bold"/>
              </a:defRPr>
            </a:pPr>
            <a:r>
              <a:t>Przykłady</a:t>
            </a:r>
          </a:p>
        </p:txBody>
      </p:sp>
      <p:sp>
        <p:nvSpPr>
          <p:cNvPr id="424" name="47"/>
          <p:cNvSpPr txBox="1"/>
          <p:nvPr/>
        </p:nvSpPr>
        <p:spPr>
          <a:xfrm>
            <a:off x="23371027" y="12729956"/>
            <a:ext cx="546711"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47</a:t>
            </a:r>
          </a:p>
        </p:txBody>
      </p:sp>
      <p:sp>
        <p:nvSpPr>
          <p:cNvPr id="425" name="Parking przy ul. Kołłątaja (obok Zielonego Rynku) na ok. 320 miejsc postojowych.…"/>
          <p:cNvSpPr txBox="1">
            <a:spLocks noGrp="1"/>
          </p:cNvSpPr>
          <p:nvPr>
            <p:ph type="body" idx="1"/>
          </p:nvPr>
        </p:nvSpPr>
        <p:spPr>
          <a:xfrm>
            <a:off x="1032417" y="3220787"/>
            <a:ext cx="22609008" cy="8901795"/>
          </a:xfrm>
          <a:prstGeom prst="rect">
            <a:avLst/>
          </a:prstGeom>
        </p:spPr>
        <p:txBody>
          <a:bodyPr lIns="50800" tIns="50800" rIns="50800" bIns="50800" numCol="2" spcCol="1130449"/>
          <a:lstStyle/>
          <a:p>
            <a:pPr defTabSz="457200">
              <a:spcBef>
                <a:spcPts val="1800"/>
              </a:spcBef>
              <a:defRPr sz="1500" b="0">
                <a:latin typeface="Sora Regular Bold"/>
                <a:ea typeface="Sora Regular Bold"/>
                <a:cs typeface="Sora Regular Bold"/>
                <a:sym typeface="Sora Regular Bold"/>
              </a:defRPr>
            </a:pPr>
            <a:r>
              <a:rPr sz="1800" dirty="0"/>
              <a:t>Parking </a:t>
            </a:r>
            <a:r>
              <a:rPr sz="1800" dirty="0" err="1"/>
              <a:t>przy</a:t>
            </a:r>
            <a:r>
              <a:rPr sz="1800" dirty="0"/>
              <a:t> </a:t>
            </a:r>
            <a:r>
              <a:rPr sz="1800" dirty="0" err="1"/>
              <a:t>ul</a:t>
            </a:r>
            <a:r>
              <a:rPr sz="1800" dirty="0"/>
              <a:t>. </a:t>
            </a:r>
            <a:r>
              <a:rPr sz="1800" dirty="0" err="1"/>
              <a:t>Kołłątaja</a:t>
            </a:r>
            <a:r>
              <a:rPr sz="1800" dirty="0"/>
              <a:t> (</a:t>
            </a:r>
            <a:r>
              <a:rPr sz="1800" dirty="0" err="1"/>
              <a:t>obok</a:t>
            </a:r>
            <a:r>
              <a:rPr sz="1800" dirty="0"/>
              <a:t> </a:t>
            </a:r>
            <a:r>
              <a:rPr sz="1800" dirty="0" err="1"/>
              <a:t>Zielonego</a:t>
            </a:r>
            <a:r>
              <a:rPr sz="1800" dirty="0"/>
              <a:t> </a:t>
            </a:r>
            <a:r>
              <a:rPr sz="1800" dirty="0" err="1"/>
              <a:t>Rynku</a:t>
            </a:r>
            <a:r>
              <a:rPr sz="1800" dirty="0"/>
              <a:t>) na ok. 320 </a:t>
            </a:r>
            <a:r>
              <a:rPr sz="1800" dirty="0" err="1"/>
              <a:t>miejsc</a:t>
            </a:r>
            <a:r>
              <a:rPr sz="1800" dirty="0"/>
              <a:t> </a:t>
            </a:r>
            <a:r>
              <a:rPr sz="1800" dirty="0" err="1"/>
              <a:t>postojowych</a:t>
            </a:r>
            <a:r>
              <a:rPr sz="1800" dirty="0"/>
              <a:t>.</a:t>
            </a:r>
          </a:p>
          <a:p>
            <a:pPr defTabSz="457200">
              <a:spcBef>
                <a:spcPts val="1800"/>
              </a:spcBef>
              <a:defRPr sz="1500" b="0">
                <a:latin typeface="Sora Regular Regular"/>
                <a:ea typeface="Sora Regular Regular"/>
                <a:cs typeface="Sora Regular Regular"/>
                <a:sym typeface="Sora Regular Regular"/>
              </a:defRPr>
            </a:pPr>
            <a:r>
              <a:rPr sz="1800" dirty="0" err="1"/>
              <a:t>Koncepcja</a:t>
            </a:r>
            <a:r>
              <a:rPr sz="1800" dirty="0"/>
              <a:t> </a:t>
            </a:r>
            <a:r>
              <a:rPr sz="1800" dirty="0" err="1"/>
              <a:t>Biura</a:t>
            </a:r>
            <a:r>
              <a:rPr sz="1800" dirty="0"/>
              <a:t> „</a:t>
            </a:r>
            <a:r>
              <a:rPr sz="1800" dirty="0" err="1"/>
              <a:t>UrbanPRO</a:t>
            </a:r>
            <a:r>
              <a:rPr sz="1800" dirty="0"/>
              <a:t> </a:t>
            </a:r>
            <a:r>
              <a:rPr sz="1800" dirty="0" err="1"/>
              <a:t>Wojciech</a:t>
            </a:r>
            <a:r>
              <a:rPr sz="1800" dirty="0"/>
              <a:t> </a:t>
            </a:r>
            <a:r>
              <a:rPr sz="1800" dirty="0" err="1"/>
              <a:t>Kozłowski</a:t>
            </a:r>
            <a:r>
              <a:rPr sz="1800" dirty="0"/>
              <a:t>”</a:t>
            </a:r>
          </a:p>
          <a:p>
            <a:pPr defTabSz="457200">
              <a:spcBef>
                <a:spcPts val="1800"/>
              </a:spcBef>
              <a:defRPr sz="2500" b="0">
                <a:latin typeface="Sora Regular Regular"/>
                <a:ea typeface="Sora Regular Regular"/>
                <a:cs typeface="Sora Regular Regular"/>
                <a:sym typeface="Sora Regular Regular"/>
              </a:defRPr>
            </a:pPr>
            <a:endParaRPr dirty="0"/>
          </a:p>
          <a:p>
            <a:pPr defTabSz="457200">
              <a:spcBef>
                <a:spcPts val="1800"/>
              </a:spcBef>
              <a:defRPr sz="2500" b="0">
                <a:latin typeface="Sora Regular ExtraLight"/>
                <a:ea typeface="Sora Regular ExtraLight"/>
                <a:cs typeface="Sora Regular ExtraLight"/>
                <a:sym typeface="Sora Regular ExtraLight"/>
              </a:defRPr>
            </a:pPr>
            <a:r>
              <a:rPr dirty="0"/>
              <a:t>cd. na </a:t>
            </a:r>
            <a:r>
              <a:rPr dirty="0" err="1"/>
              <a:t>następnej</a:t>
            </a:r>
            <a:r>
              <a:rPr dirty="0"/>
              <a:t> </a:t>
            </a:r>
            <a:r>
              <a:rPr dirty="0" err="1"/>
              <a:t>stronie</a:t>
            </a:r>
            <a:endParaRPr dirty="0"/>
          </a:p>
        </p:txBody>
      </p:sp>
      <p:pic>
        <p:nvPicPr>
          <p:cNvPr id="426" name="Lla_2gd76YjvBHok9io4KiEcTcPQVqD5AaV0bVisAxXNhZ5JhP0QfRd4FOGPLLuO9KzEvuat-UNIwiMJo9bUlsKMMcG2YI5HUGT3l7VetEmfE7URkdBsi5V5vey-FA.jpg" descr="Lla_2gd76YjvBHok9io4KiEcTcPQVqD5AaV0bVisAxXNhZ5JhP0QfRd4FOGPLLuO9KzEvuat-UNIwiMJo9bUlsKMMcG2YI5HUGT3l7VetEmfE7URkdBsi5V5vey-FA.jpg"/>
          <p:cNvPicPr>
            <a:picLocks noChangeAspect="1"/>
          </p:cNvPicPr>
          <p:nvPr/>
        </p:nvPicPr>
        <p:blipFill>
          <a:blip r:embed="rId3">
            <a:extLst/>
          </a:blip>
          <a:stretch>
            <a:fillRect/>
          </a:stretch>
        </p:blipFill>
        <p:spPr>
          <a:xfrm>
            <a:off x="1091163" y="4266581"/>
            <a:ext cx="10690894" cy="6427889"/>
          </a:xfrm>
          <a:prstGeom prst="rect">
            <a:avLst/>
          </a:prstGeom>
          <a:ln w="12700">
            <a:miter lim="400000"/>
          </a:ln>
        </p:spPr>
      </p:pic>
      <p:pic>
        <p:nvPicPr>
          <p:cNvPr id="427" name="wSsfMglT814nINMRA_arDmZpGRTa2klSaC4SAc5fQtBr-JT55rUry_ljpavWrDCyGKpS-vve3C9ZyMUOeKTM1xG_8QvV7llywZVQL9irOe6rvlM_LXk4NC5_1cle2w.jpg" descr="wSsfMglT814nINMRA_arDmZpGRTa2klSaC4SAc5fQtBr-JT55rUry_ljpavWrDCyGKpS-vve3C9ZyMUOeKTM1xG_8QvV7llywZVQL9irOe6rvlM_LXk4NC5_1cle2w.jpg"/>
          <p:cNvPicPr>
            <a:picLocks noChangeAspect="1"/>
          </p:cNvPicPr>
          <p:nvPr/>
        </p:nvPicPr>
        <p:blipFill>
          <a:blip r:embed="rId4">
            <a:extLst/>
          </a:blip>
          <a:stretch>
            <a:fillRect/>
          </a:stretch>
        </p:blipFill>
        <p:spPr>
          <a:xfrm>
            <a:off x="12254292" y="3153391"/>
            <a:ext cx="10690894" cy="8013408"/>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430" name="Publikacja artykułów…"/>
          <p:cNvSpPr txBox="1">
            <a:spLocks noGrp="1"/>
          </p:cNvSpPr>
          <p:nvPr>
            <p:ph type="title"/>
          </p:nvPr>
        </p:nvSpPr>
        <p:spPr>
          <a:xfrm>
            <a:off x="942082" y="1077359"/>
            <a:ext cx="22606614" cy="2202884"/>
          </a:xfrm>
          <a:prstGeom prst="rect">
            <a:avLst/>
          </a:prstGeom>
        </p:spPr>
        <p:txBody>
          <a:bodyPr/>
          <a:lstStyle/>
          <a:p>
            <a:pPr>
              <a:defRPr sz="7500" b="0" spc="-200">
                <a:solidFill>
                  <a:srgbClr val="ED7052"/>
                </a:solidFill>
                <a:latin typeface="Sora Regular Bold"/>
                <a:ea typeface="Sora Regular Bold"/>
                <a:cs typeface="Sora Regular Bold"/>
                <a:sym typeface="Sora Regular Bold"/>
              </a:defRPr>
            </a:pPr>
            <a:r>
              <a:t>Publikacja artykułów</a:t>
            </a:r>
            <a:endParaRPr spc="-150"/>
          </a:p>
          <a:p>
            <a:pPr>
              <a:defRPr sz="5000" b="0" spc="-100">
                <a:solidFill>
                  <a:srgbClr val="ED7052"/>
                </a:solidFill>
                <a:latin typeface="Sora Regular Bold"/>
                <a:ea typeface="Sora Regular Bold"/>
                <a:cs typeface="Sora Regular Bold"/>
                <a:sym typeface="Sora Regular Bold"/>
              </a:defRPr>
            </a:pPr>
            <a:r>
              <a:t>Przykłady</a:t>
            </a:r>
          </a:p>
        </p:txBody>
      </p:sp>
      <p:sp>
        <p:nvSpPr>
          <p:cNvPr id="431" name="48"/>
          <p:cNvSpPr txBox="1"/>
          <p:nvPr/>
        </p:nvSpPr>
        <p:spPr>
          <a:xfrm>
            <a:off x="23359825" y="12729956"/>
            <a:ext cx="569113"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48</a:t>
            </a:r>
          </a:p>
        </p:txBody>
      </p:sp>
      <p:sp>
        <p:nvSpPr>
          <p:cNvPr id="432" name="Parking przy ul. Barlickiego - 108 miejsc postojowych Koncepcje wykonało Biuro projektów „COMPONO” sp. z o.o.…"/>
          <p:cNvSpPr txBox="1">
            <a:spLocks noGrp="1"/>
          </p:cNvSpPr>
          <p:nvPr>
            <p:ph type="body" idx="1"/>
          </p:nvPr>
        </p:nvSpPr>
        <p:spPr>
          <a:xfrm>
            <a:off x="1032417" y="3220786"/>
            <a:ext cx="22609008" cy="8724622"/>
          </a:xfrm>
          <a:prstGeom prst="rect">
            <a:avLst/>
          </a:prstGeom>
        </p:spPr>
        <p:txBody>
          <a:bodyPr lIns="50800" tIns="50800" rIns="50800" bIns="50800" numCol="2" spcCol="1130449"/>
          <a:lstStyle/>
          <a:p>
            <a:pPr defTabSz="457200">
              <a:defRPr sz="2500" b="0">
                <a:latin typeface="Sora Regular Regular"/>
                <a:ea typeface="Sora Regular Regular"/>
                <a:cs typeface="Sora Regular Regular"/>
                <a:sym typeface="Sora Regular Regular"/>
              </a:defRPr>
            </a:pPr>
            <a:endParaRPr dirty="0"/>
          </a:p>
          <a:p>
            <a:pPr defTabSz="457200">
              <a:spcBef>
                <a:spcPts val="1600"/>
              </a:spcBef>
              <a:defRPr sz="1500" b="0">
                <a:latin typeface="Sora Regular Regular"/>
                <a:ea typeface="Sora Regular Regular"/>
                <a:cs typeface="Sora Regular Regular"/>
                <a:sym typeface="Sora Regular Regular"/>
              </a:defRPr>
            </a:pPr>
            <a:r>
              <a:rPr sz="1800" dirty="0" smtClean="0">
                <a:latin typeface="Sora Regular Bold"/>
                <a:ea typeface="Sora Regular Bold"/>
                <a:cs typeface="Sora Regular Bold"/>
                <a:sym typeface="Sora Regular Bold"/>
              </a:rPr>
              <a:t>Parking </a:t>
            </a:r>
            <a:r>
              <a:rPr sz="1800" dirty="0" err="1">
                <a:latin typeface="Sora Regular Bold"/>
                <a:ea typeface="Sora Regular Bold"/>
                <a:cs typeface="Sora Regular Bold"/>
                <a:sym typeface="Sora Regular Bold"/>
              </a:rPr>
              <a:t>przy</a:t>
            </a:r>
            <a:r>
              <a:rPr sz="1800" dirty="0">
                <a:latin typeface="Sora Regular Bold"/>
                <a:ea typeface="Sora Regular Bold"/>
                <a:cs typeface="Sora Regular Bold"/>
                <a:sym typeface="Sora Regular Bold"/>
              </a:rPr>
              <a:t> </a:t>
            </a:r>
            <a:r>
              <a:rPr sz="1800" dirty="0" err="1">
                <a:latin typeface="Sora Regular Bold"/>
                <a:ea typeface="Sora Regular Bold"/>
                <a:cs typeface="Sora Regular Bold"/>
                <a:sym typeface="Sora Regular Bold"/>
              </a:rPr>
              <a:t>ul</a:t>
            </a:r>
            <a:r>
              <a:rPr sz="1800" dirty="0">
                <a:latin typeface="Sora Regular Bold"/>
                <a:ea typeface="Sora Regular Bold"/>
                <a:cs typeface="Sora Regular Bold"/>
                <a:sym typeface="Sora Regular Bold"/>
              </a:rPr>
              <a:t>. </a:t>
            </a:r>
            <a:r>
              <a:rPr sz="1800" dirty="0" err="1">
                <a:latin typeface="Sora Regular Bold"/>
                <a:ea typeface="Sora Regular Bold"/>
                <a:cs typeface="Sora Regular Bold"/>
                <a:sym typeface="Sora Regular Bold"/>
              </a:rPr>
              <a:t>Barlickiego</a:t>
            </a:r>
            <a:r>
              <a:rPr sz="1800" dirty="0">
                <a:latin typeface="Sora Regular Bold"/>
                <a:ea typeface="Sora Regular Bold"/>
                <a:cs typeface="Sora Regular Bold"/>
                <a:sym typeface="Sora Regular Bold"/>
              </a:rPr>
              <a:t> - 108 </a:t>
            </a:r>
            <a:r>
              <a:rPr sz="1800" dirty="0" err="1">
                <a:latin typeface="Sora Regular Bold"/>
                <a:ea typeface="Sora Regular Bold"/>
                <a:cs typeface="Sora Regular Bold"/>
                <a:sym typeface="Sora Regular Bold"/>
              </a:rPr>
              <a:t>miejsc</a:t>
            </a:r>
            <a:r>
              <a:rPr sz="1800" dirty="0">
                <a:latin typeface="Sora Regular Bold"/>
                <a:ea typeface="Sora Regular Bold"/>
                <a:cs typeface="Sora Regular Bold"/>
                <a:sym typeface="Sora Regular Bold"/>
              </a:rPr>
              <a:t> </a:t>
            </a:r>
            <a:r>
              <a:rPr sz="1800" dirty="0" err="1">
                <a:latin typeface="Sora Regular Bold"/>
                <a:ea typeface="Sora Regular Bold"/>
                <a:cs typeface="Sora Regular Bold"/>
                <a:sym typeface="Sora Regular Bold"/>
              </a:rPr>
              <a:t>postojowych</a:t>
            </a:r>
            <a:r>
              <a:rPr sz="1800" dirty="0">
                <a:latin typeface="Sora Regular Bold"/>
                <a:ea typeface="Sora Regular Bold"/>
                <a:cs typeface="Sora Regular Bold"/>
                <a:sym typeface="Sora Regular Bold"/>
              </a:rPr>
              <a:t/>
            </a:r>
            <a:br>
              <a:rPr sz="1800" dirty="0">
                <a:latin typeface="Sora Regular Bold"/>
                <a:ea typeface="Sora Regular Bold"/>
                <a:cs typeface="Sora Regular Bold"/>
                <a:sym typeface="Sora Regular Bold"/>
              </a:rPr>
            </a:br>
            <a:r>
              <a:rPr sz="1800" dirty="0" err="1"/>
              <a:t>Koncepcje</a:t>
            </a:r>
            <a:r>
              <a:rPr sz="1800" dirty="0"/>
              <a:t> </a:t>
            </a:r>
            <a:r>
              <a:rPr sz="1800" dirty="0" err="1"/>
              <a:t>wykonało</a:t>
            </a:r>
            <a:r>
              <a:rPr sz="1800" dirty="0"/>
              <a:t> Biuro </a:t>
            </a:r>
            <a:r>
              <a:rPr sz="1800" dirty="0" err="1"/>
              <a:t>projektów</a:t>
            </a:r>
            <a:r>
              <a:rPr sz="1800" dirty="0"/>
              <a:t> „COMPONO” sp. z </a:t>
            </a:r>
            <a:r>
              <a:rPr sz="1800" dirty="0" err="1"/>
              <a:t>o.o</a:t>
            </a:r>
            <a:r>
              <a:rPr sz="1800" dirty="0"/>
              <a:t>.</a:t>
            </a:r>
            <a:br>
              <a:rPr sz="1800" dirty="0"/>
            </a:br>
            <a:r>
              <a:rPr sz="1800" dirty="0"/>
              <a:t/>
            </a:r>
            <a:br>
              <a:rPr sz="1800" dirty="0"/>
            </a:br>
            <a:r>
              <a:rPr dirty="0"/>
              <a:t> </a:t>
            </a:r>
          </a:p>
          <a:p>
            <a:pPr defTabSz="457200">
              <a:spcBef>
                <a:spcPts val="1600"/>
              </a:spcBef>
              <a:defRPr sz="1500" b="0">
                <a:latin typeface="Sora Regular Regular"/>
                <a:ea typeface="Sora Regular Regular"/>
                <a:cs typeface="Sora Regular Regular"/>
                <a:sym typeface="Sora Regular Regular"/>
              </a:defRPr>
            </a:pPr>
            <a:endParaRPr dirty="0"/>
          </a:p>
          <a:p>
            <a:pPr defTabSz="457200">
              <a:spcBef>
                <a:spcPts val="1600"/>
              </a:spcBef>
              <a:defRPr sz="1500" b="0">
                <a:latin typeface="Sora Regular Regular"/>
                <a:ea typeface="Sora Regular Regular"/>
                <a:cs typeface="Sora Regular Regular"/>
                <a:sym typeface="Sora Regular Regular"/>
              </a:defRPr>
            </a:pPr>
            <a:r>
              <a:rPr dirty="0"/>
              <a:t/>
            </a:r>
            <a:br>
              <a:rPr dirty="0"/>
            </a:br>
            <a:endParaRPr dirty="0"/>
          </a:p>
        </p:txBody>
      </p:sp>
      <p:pic>
        <p:nvPicPr>
          <p:cNvPr id="433" name="rJ1fLETwH0OGIk3Vy0VVBNvBP5bP6kLXSidtpE7MnEKCT8shvJFkpjdwkF7t55fqWWFUuzEezQ98b_KhA-Vd_yLNDyV4N8RIWHtsjBZl1_5vON_IeX_mzIbHYHc2Yg.jpg" descr="rJ1fLETwH0OGIk3Vy0VVBNvBP5bP6kLXSidtpE7MnEKCT8shvJFkpjdwkF7t55fqWWFUuzEezQ98b_KhA-Vd_yLNDyV4N8RIWHtsjBZl1_5vON_IeX_mzIbHYHc2Yg.jpg"/>
          <p:cNvPicPr>
            <a:picLocks noChangeAspect="1"/>
          </p:cNvPicPr>
          <p:nvPr/>
        </p:nvPicPr>
        <p:blipFill>
          <a:blip r:embed="rId3">
            <a:extLst/>
          </a:blip>
          <a:stretch>
            <a:fillRect/>
          </a:stretch>
        </p:blipFill>
        <p:spPr>
          <a:xfrm>
            <a:off x="1102753" y="4579590"/>
            <a:ext cx="9541683" cy="5463316"/>
          </a:xfrm>
          <a:prstGeom prst="rect">
            <a:avLst/>
          </a:prstGeom>
          <a:ln w="12700">
            <a:miter lim="400000"/>
          </a:ln>
        </p:spPr>
      </p:pic>
      <p:pic>
        <p:nvPicPr>
          <p:cNvPr id="434" name="YhjuCdOXf1QiKPRIfU860r9LXwAefJ5xHS3qIGK1hOecXhLNYqOtMb3hCM0bAekT4dX3KhBXWq9unvIwrW35La_J58Ah3EBjzzudLD8p2T1-HMLt3FBVI8xi_epZvQ.jpg" descr="YhjuCdOXf1QiKPRIfU860r9LXwAefJ5xHS3qIGK1hOecXhLNYqOtMb3hCM0bAekT4dX3KhBXWq9unvIwrW35La_J58Ah3EBjzzudLD8p2T1-HMLt3FBVI8xi_epZvQ.jpg"/>
          <p:cNvPicPr>
            <a:picLocks noChangeAspect="1"/>
          </p:cNvPicPr>
          <p:nvPr/>
        </p:nvPicPr>
        <p:blipFill>
          <a:blip r:embed="rId4">
            <a:extLst/>
          </a:blip>
          <a:stretch>
            <a:fillRect/>
          </a:stretch>
        </p:blipFill>
        <p:spPr>
          <a:xfrm>
            <a:off x="11260195" y="2506148"/>
            <a:ext cx="10675205" cy="5835044"/>
          </a:xfrm>
          <a:prstGeom prst="rect">
            <a:avLst/>
          </a:prstGeom>
          <a:ln w="12700">
            <a:miter lim="400000"/>
          </a:ln>
        </p:spPr>
      </p:pic>
      <p:sp>
        <p:nvSpPr>
          <p:cNvPr id="2" name="Prostokąt 1"/>
          <p:cNvSpPr/>
          <p:nvPr/>
        </p:nvSpPr>
        <p:spPr>
          <a:xfrm>
            <a:off x="10281145" y="8463624"/>
            <a:ext cx="12192000" cy="984885"/>
          </a:xfrm>
          <a:prstGeom prst="rect">
            <a:avLst/>
          </a:prstGeom>
        </p:spPr>
        <p:txBody>
          <a:bodyPr>
            <a:spAutoFit/>
          </a:bodyPr>
          <a:lstStyle/>
          <a:p>
            <a:pPr defTabSz="457200">
              <a:spcBef>
                <a:spcPts val="1600"/>
              </a:spcBef>
              <a:defRPr sz="1500" b="0">
                <a:latin typeface="Sora Regular Regular"/>
                <a:ea typeface="Sora Regular Regular"/>
                <a:cs typeface="Sora Regular Regular"/>
                <a:sym typeface="Sora Regular Regular"/>
              </a:defRPr>
            </a:pPr>
            <a:r>
              <a:rPr lang="pl-PL" sz="1800" dirty="0">
                <a:latin typeface="Sora Regular Bold"/>
                <a:ea typeface="Sora Regular Bold"/>
                <a:cs typeface="Sora Regular Bold"/>
                <a:sym typeface="Sora Regular Bold"/>
              </a:rPr>
              <a:t>Parking przy ul. Uzdrowiskowej -  300 – 350 miejsc postojowych </a:t>
            </a:r>
            <a:r>
              <a:rPr lang="pl-PL" sz="1800" dirty="0"/>
              <a:t>. Koncepcja Biura ABC, Świnoujście</a:t>
            </a:r>
          </a:p>
          <a:p>
            <a:pPr defTabSz="457200">
              <a:spcBef>
                <a:spcPts val="1800"/>
              </a:spcBef>
              <a:defRPr sz="2500" b="0">
                <a:latin typeface="Sora Regular ExtraLight"/>
                <a:ea typeface="Sora Regular ExtraLight"/>
                <a:cs typeface="Sora Regular ExtraLight"/>
                <a:sym typeface="Sora Regular ExtraLight"/>
              </a:defRPr>
            </a:pPr>
            <a:endParaRPr lang="pl-PL" dirty="0"/>
          </a:p>
        </p:txBody>
      </p:sp>
    </p:spTree>
  </p:cSld>
  <p:clrMapOvr>
    <a:masterClrMapping/>
  </p:clrMapOvr>
  <p:transition spd="med"/>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437" name="Publikacja artykułów…"/>
          <p:cNvSpPr txBox="1">
            <a:spLocks noGrp="1"/>
          </p:cNvSpPr>
          <p:nvPr>
            <p:ph type="title"/>
          </p:nvPr>
        </p:nvSpPr>
        <p:spPr>
          <a:xfrm>
            <a:off x="942082" y="1077359"/>
            <a:ext cx="22606614" cy="2202884"/>
          </a:xfrm>
          <a:prstGeom prst="rect">
            <a:avLst/>
          </a:prstGeom>
        </p:spPr>
        <p:txBody>
          <a:bodyPr/>
          <a:lstStyle/>
          <a:p>
            <a:pPr>
              <a:defRPr sz="7500" b="0" spc="-200">
                <a:solidFill>
                  <a:srgbClr val="ED7052"/>
                </a:solidFill>
                <a:latin typeface="Sora Regular Bold"/>
                <a:ea typeface="Sora Regular Bold"/>
                <a:cs typeface="Sora Regular Bold"/>
                <a:sym typeface="Sora Regular Bold"/>
              </a:defRPr>
            </a:pPr>
            <a:r>
              <a:t>Publikacja artykułów</a:t>
            </a:r>
            <a:endParaRPr spc="-150"/>
          </a:p>
          <a:p>
            <a:pPr>
              <a:defRPr sz="5000" b="0" spc="-100">
                <a:solidFill>
                  <a:srgbClr val="ED7052"/>
                </a:solidFill>
                <a:latin typeface="Sora Regular Bold"/>
                <a:ea typeface="Sora Regular Bold"/>
                <a:cs typeface="Sora Regular Bold"/>
                <a:sym typeface="Sora Regular Bold"/>
              </a:defRPr>
            </a:pPr>
            <a:r>
              <a:t>Przykłady</a:t>
            </a:r>
          </a:p>
        </p:txBody>
      </p:sp>
      <p:sp>
        <p:nvSpPr>
          <p:cNvPr id="438" name="49"/>
          <p:cNvSpPr txBox="1"/>
          <p:nvPr/>
        </p:nvSpPr>
        <p:spPr>
          <a:xfrm>
            <a:off x="23355915" y="12729956"/>
            <a:ext cx="576937"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49</a:t>
            </a:r>
          </a:p>
        </p:txBody>
      </p:sp>
      <p:sp>
        <p:nvSpPr>
          <p:cNvPr id="439" name="Parking w kwartale między ulicami: Piłsudskiego, Hołdu Pruskiego, Wyszyńskiego, Piastowskiej w Świnoujściu -  ok. 100 - 180 mp…"/>
          <p:cNvSpPr txBox="1">
            <a:spLocks noGrp="1"/>
          </p:cNvSpPr>
          <p:nvPr>
            <p:ph type="body" idx="1"/>
          </p:nvPr>
        </p:nvSpPr>
        <p:spPr>
          <a:xfrm>
            <a:off x="1032417" y="3220786"/>
            <a:ext cx="22609008" cy="8724622"/>
          </a:xfrm>
          <a:prstGeom prst="rect">
            <a:avLst/>
          </a:prstGeom>
        </p:spPr>
        <p:txBody>
          <a:bodyPr lIns="50800" tIns="50800" rIns="50800" bIns="50800" numCol="2" spcCol="1130449"/>
          <a:lstStyle/>
          <a:p>
            <a:pPr defTabSz="457200">
              <a:spcBef>
                <a:spcPts val="1800"/>
              </a:spcBef>
              <a:defRPr sz="1500" b="0">
                <a:latin typeface="Sora Regular Regular"/>
                <a:ea typeface="Sora Regular Regular"/>
                <a:cs typeface="Sora Regular Regular"/>
                <a:sym typeface="Sora Regular Regular"/>
              </a:defRPr>
            </a:pPr>
            <a:r>
              <a:rPr sz="1800" dirty="0"/>
              <a:t>Parking w </a:t>
            </a:r>
            <a:r>
              <a:rPr sz="1800" dirty="0" err="1"/>
              <a:t>kwartale</a:t>
            </a:r>
            <a:r>
              <a:rPr sz="1800" dirty="0"/>
              <a:t> </a:t>
            </a:r>
            <a:r>
              <a:rPr sz="1800" dirty="0" err="1"/>
              <a:t>między</a:t>
            </a:r>
            <a:r>
              <a:rPr sz="1800" dirty="0"/>
              <a:t> </a:t>
            </a:r>
            <a:r>
              <a:rPr sz="1800" dirty="0" err="1"/>
              <a:t>ulicami</a:t>
            </a:r>
            <a:r>
              <a:rPr sz="1800" dirty="0"/>
              <a:t>: </a:t>
            </a:r>
            <a:r>
              <a:rPr sz="1800" dirty="0" err="1"/>
              <a:t>Piłsudskiego</a:t>
            </a:r>
            <a:r>
              <a:rPr sz="1800" dirty="0"/>
              <a:t>, </a:t>
            </a:r>
            <a:r>
              <a:rPr sz="1800" dirty="0" err="1"/>
              <a:t>Hołdu</a:t>
            </a:r>
            <a:r>
              <a:rPr sz="1800" dirty="0"/>
              <a:t> </a:t>
            </a:r>
            <a:r>
              <a:rPr sz="1800" dirty="0" err="1"/>
              <a:t>Pruskiego</a:t>
            </a:r>
            <a:r>
              <a:rPr sz="1800" dirty="0"/>
              <a:t>, </a:t>
            </a:r>
            <a:r>
              <a:rPr sz="1800" dirty="0" err="1"/>
              <a:t>Wyszyńskiego</a:t>
            </a:r>
            <a:r>
              <a:rPr sz="1800" dirty="0"/>
              <a:t>, </a:t>
            </a:r>
            <a:r>
              <a:rPr sz="1800" dirty="0" err="1"/>
              <a:t>Piastowskiej</a:t>
            </a:r>
            <a:r>
              <a:rPr sz="1800" dirty="0"/>
              <a:t> w Świnoujściu -  ok. 100 - 180 </a:t>
            </a:r>
            <a:r>
              <a:rPr sz="1800" dirty="0" err="1"/>
              <a:t>mp</a:t>
            </a:r>
            <a:endParaRPr sz="1800" dirty="0"/>
          </a:p>
          <a:p>
            <a:pPr defTabSz="457200">
              <a:spcBef>
                <a:spcPts val="1800"/>
              </a:spcBef>
              <a:defRPr sz="2500" b="0">
                <a:latin typeface="Sora Regular Regular"/>
                <a:ea typeface="Sora Regular Regular"/>
                <a:cs typeface="Sora Regular Regular"/>
                <a:sym typeface="Sora Regular Regular"/>
              </a:defRPr>
            </a:pPr>
            <a:endParaRPr dirty="0"/>
          </a:p>
          <a:p>
            <a:pPr defTabSz="457200">
              <a:spcBef>
                <a:spcPts val="1800"/>
              </a:spcBef>
              <a:defRPr sz="2500" b="0">
                <a:latin typeface="Sora Regular Regular"/>
                <a:ea typeface="Sora Regular Regular"/>
                <a:cs typeface="Sora Regular Regular"/>
                <a:sym typeface="Sora Regular Regular"/>
              </a:defRPr>
            </a:pPr>
            <a:endParaRPr dirty="0"/>
          </a:p>
          <a:p>
            <a:pPr defTabSz="457200">
              <a:spcBef>
                <a:spcPts val="1800"/>
              </a:spcBef>
              <a:defRPr sz="2500" b="0">
                <a:latin typeface="Sora Regular Regular"/>
                <a:ea typeface="Sora Regular Regular"/>
                <a:cs typeface="Sora Regular Regular"/>
                <a:sym typeface="Sora Regular Regular"/>
              </a:defRPr>
            </a:pPr>
            <a:endParaRPr dirty="0"/>
          </a:p>
          <a:p>
            <a:pPr defTabSz="457200">
              <a:spcBef>
                <a:spcPts val="1800"/>
              </a:spcBef>
              <a:defRPr sz="2500" b="0">
                <a:latin typeface="Sora Regular Regular"/>
                <a:ea typeface="Sora Regular Regular"/>
                <a:cs typeface="Sora Regular Regular"/>
                <a:sym typeface="Sora Regular Regular"/>
              </a:defRPr>
            </a:pPr>
            <a:endParaRPr dirty="0"/>
          </a:p>
          <a:p>
            <a:pPr defTabSz="457200">
              <a:spcBef>
                <a:spcPts val="1800"/>
              </a:spcBef>
              <a:defRPr sz="2500" b="0">
                <a:latin typeface="Sora Regular Regular"/>
                <a:ea typeface="Sora Regular Regular"/>
                <a:cs typeface="Sora Regular Regular"/>
                <a:sym typeface="Sora Regular Regular"/>
              </a:defRPr>
            </a:pPr>
            <a:endParaRPr dirty="0"/>
          </a:p>
          <a:p>
            <a:pPr defTabSz="457200">
              <a:spcBef>
                <a:spcPts val="1800"/>
              </a:spcBef>
              <a:defRPr sz="2500" b="0">
                <a:latin typeface="Sora Regular Regular"/>
                <a:ea typeface="Sora Regular Regular"/>
                <a:cs typeface="Sora Regular Regular"/>
                <a:sym typeface="Sora Regular Regular"/>
              </a:defRPr>
            </a:pPr>
            <a:endParaRPr dirty="0"/>
          </a:p>
          <a:p>
            <a:pPr defTabSz="457200">
              <a:spcBef>
                <a:spcPts val="1800"/>
              </a:spcBef>
              <a:defRPr sz="2500" b="0">
                <a:latin typeface="Sora Regular Regular"/>
                <a:ea typeface="Sora Regular Regular"/>
                <a:cs typeface="Sora Regular Regular"/>
                <a:sym typeface="Sora Regular Regular"/>
              </a:defRPr>
            </a:pPr>
            <a:endParaRPr dirty="0"/>
          </a:p>
          <a:p>
            <a:pPr defTabSz="457200">
              <a:spcBef>
                <a:spcPts val="1800"/>
              </a:spcBef>
              <a:defRPr sz="2500" b="0">
                <a:latin typeface="Sora Regular Regular"/>
                <a:ea typeface="Sora Regular Regular"/>
                <a:cs typeface="Sora Regular Regular"/>
                <a:sym typeface="Sora Regular Regular"/>
              </a:defRPr>
            </a:pPr>
            <a:endParaRPr dirty="0"/>
          </a:p>
          <a:p>
            <a:pPr defTabSz="457200">
              <a:spcBef>
                <a:spcPts val="1800"/>
              </a:spcBef>
              <a:defRPr sz="2500" b="0">
                <a:latin typeface="Sora Regular Regular"/>
                <a:ea typeface="Sora Regular Regular"/>
                <a:cs typeface="Sora Regular Regular"/>
                <a:sym typeface="Sora Regular Regular"/>
              </a:defRPr>
            </a:pPr>
            <a:endParaRPr dirty="0"/>
          </a:p>
          <a:p>
            <a:pPr defTabSz="457200">
              <a:spcBef>
                <a:spcPts val="1800"/>
              </a:spcBef>
              <a:defRPr sz="2500" b="0">
                <a:latin typeface="Sora Regular Regular"/>
                <a:ea typeface="Sora Regular Regular"/>
                <a:cs typeface="Sora Regular Regular"/>
                <a:sym typeface="Sora Regular Regular"/>
              </a:defRPr>
            </a:pPr>
            <a:endParaRPr dirty="0"/>
          </a:p>
          <a:p>
            <a:pPr defTabSz="457200">
              <a:spcBef>
                <a:spcPts val="1800"/>
              </a:spcBef>
              <a:defRPr sz="2500" b="0">
                <a:latin typeface="Sora Regular Regular"/>
                <a:ea typeface="Sora Regular Regular"/>
                <a:cs typeface="Sora Regular Regular"/>
                <a:sym typeface="Sora Regular Regular"/>
              </a:defRPr>
            </a:pPr>
            <a:endParaRPr dirty="0"/>
          </a:p>
          <a:p>
            <a:pPr defTabSz="457200">
              <a:spcBef>
                <a:spcPts val="1800"/>
              </a:spcBef>
              <a:defRPr sz="2500" b="0">
                <a:latin typeface="Sora Regular Regular"/>
                <a:ea typeface="Sora Regular Regular"/>
                <a:cs typeface="Sora Regular Regular"/>
                <a:sym typeface="Sora Regular Regular"/>
              </a:defRPr>
            </a:pPr>
            <a:endParaRPr lang="pl-PL" dirty="0" smtClean="0"/>
          </a:p>
          <a:p>
            <a:pPr defTabSz="457200">
              <a:spcBef>
                <a:spcPts val="1800"/>
              </a:spcBef>
              <a:defRPr sz="2500" b="0">
                <a:latin typeface="Sora Regular Regular"/>
                <a:ea typeface="Sora Regular Regular"/>
                <a:cs typeface="Sora Regular Regular"/>
                <a:sym typeface="Sora Regular Regular"/>
              </a:defRPr>
            </a:pPr>
            <a:endParaRPr dirty="0"/>
          </a:p>
          <a:p>
            <a:pPr defTabSz="457200">
              <a:spcBef>
                <a:spcPts val="1800"/>
              </a:spcBef>
              <a:defRPr sz="2500" b="0">
                <a:latin typeface="Sora Regular Regular"/>
                <a:ea typeface="Sora Regular Regular"/>
                <a:cs typeface="Sora Regular Regular"/>
                <a:sym typeface="Sora Regular Regular"/>
              </a:defRPr>
            </a:pPr>
            <a:r>
              <a:rPr dirty="0" err="1"/>
              <a:t>Dzięki</a:t>
            </a:r>
            <a:r>
              <a:rPr dirty="0"/>
              <a:t> </a:t>
            </a:r>
            <a:r>
              <a:rPr dirty="0" err="1"/>
              <a:t>wybudowaniu</a:t>
            </a:r>
            <a:r>
              <a:rPr dirty="0"/>
              <a:t> </a:t>
            </a:r>
            <a:r>
              <a:rPr dirty="0" err="1"/>
              <a:t>parkingów</a:t>
            </a:r>
            <a:r>
              <a:rPr dirty="0"/>
              <a:t> </a:t>
            </a:r>
            <a:r>
              <a:rPr dirty="0" err="1"/>
              <a:t>kubaturowych</a:t>
            </a:r>
            <a:r>
              <a:rPr dirty="0"/>
              <a:t> </a:t>
            </a:r>
            <a:r>
              <a:rPr dirty="0" err="1"/>
              <a:t>zwiększy</a:t>
            </a:r>
            <a:r>
              <a:rPr dirty="0"/>
              <a:t> </a:t>
            </a:r>
            <a:r>
              <a:rPr dirty="0" err="1"/>
              <a:t>się</a:t>
            </a:r>
            <a:r>
              <a:rPr dirty="0"/>
              <a:t> w </a:t>
            </a:r>
            <a:r>
              <a:rPr dirty="0" err="1"/>
              <a:t>przyszłości</a:t>
            </a:r>
            <a:r>
              <a:rPr dirty="0"/>
              <a:t> </a:t>
            </a:r>
            <a:r>
              <a:rPr dirty="0" err="1"/>
              <a:t>ilość</a:t>
            </a:r>
            <a:r>
              <a:rPr dirty="0"/>
              <a:t> </a:t>
            </a:r>
            <a:r>
              <a:rPr dirty="0" err="1"/>
              <a:t>miejsc</a:t>
            </a:r>
            <a:r>
              <a:rPr dirty="0"/>
              <a:t> </a:t>
            </a:r>
            <a:r>
              <a:rPr dirty="0" err="1"/>
              <a:t>postojowych</a:t>
            </a:r>
            <a:r>
              <a:rPr dirty="0"/>
              <a:t>, </a:t>
            </a:r>
            <a:r>
              <a:rPr dirty="0" err="1"/>
              <a:t>odpowiednio</a:t>
            </a:r>
            <a:r>
              <a:rPr dirty="0"/>
              <a:t> do </a:t>
            </a:r>
            <a:r>
              <a:rPr dirty="0" err="1"/>
              <a:t>rosnącego</a:t>
            </a:r>
            <a:r>
              <a:rPr dirty="0"/>
              <a:t> </a:t>
            </a:r>
            <a:r>
              <a:rPr dirty="0" err="1"/>
              <a:t>zapotrzebowania</a:t>
            </a:r>
            <a:r>
              <a:rPr dirty="0"/>
              <a:t>.</a:t>
            </a:r>
          </a:p>
          <a:p>
            <a:pPr defTabSz="457200">
              <a:spcBef>
                <a:spcPts val="1800"/>
              </a:spcBef>
              <a:defRPr sz="2500" b="0">
                <a:latin typeface="Sora Regular Bold"/>
                <a:ea typeface="Sora Regular Bold"/>
                <a:cs typeface="Sora Regular Bold"/>
                <a:sym typeface="Sora Regular Bold"/>
              </a:defRPr>
            </a:pPr>
            <a:r>
              <a:rPr dirty="0" err="1"/>
              <a:t>Czy</a:t>
            </a:r>
            <a:r>
              <a:rPr dirty="0"/>
              <a:t> </a:t>
            </a:r>
            <a:r>
              <a:rPr dirty="0" err="1"/>
              <a:t>budowa</a:t>
            </a:r>
            <a:r>
              <a:rPr dirty="0"/>
              <a:t> </a:t>
            </a:r>
            <a:r>
              <a:rPr dirty="0" err="1"/>
              <a:t>budynków</a:t>
            </a:r>
            <a:r>
              <a:rPr dirty="0"/>
              <a:t> </a:t>
            </a:r>
            <a:r>
              <a:rPr dirty="0" err="1"/>
              <a:t>parkingowych</a:t>
            </a:r>
            <a:r>
              <a:rPr dirty="0"/>
              <a:t> jest </a:t>
            </a:r>
            <a:r>
              <a:rPr dirty="0" err="1"/>
              <a:t>ekonomicznie</a:t>
            </a:r>
            <a:r>
              <a:rPr dirty="0"/>
              <a:t> </a:t>
            </a:r>
            <a:r>
              <a:rPr dirty="0" err="1"/>
              <a:t>opłacalna</a:t>
            </a:r>
            <a:r>
              <a:rPr dirty="0"/>
              <a:t>? </a:t>
            </a:r>
            <a:endParaRPr dirty="0">
              <a:latin typeface="Sora Regular Regular"/>
              <a:ea typeface="Sora Regular Regular"/>
              <a:cs typeface="Sora Regular Regular"/>
              <a:sym typeface="Sora Regular Regular"/>
            </a:endParaRPr>
          </a:p>
          <a:p>
            <a:pPr defTabSz="457200">
              <a:spcBef>
                <a:spcPts val="1800"/>
              </a:spcBef>
              <a:defRPr sz="2500" b="0">
                <a:latin typeface="Sora Regular Regular"/>
                <a:ea typeface="Sora Regular Regular"/>
                <a:cs typeface="Sora Regular Regular"/>
                <a:sym typeface="Sora Regular Regular"/>
              </a:defRPr>
            </a:pPr>
            <a:r>
              <a:rPr dirty="0" err="1"/>
              <a:t>Miasto</a:t>
            </a:r>
            <a:r>
              <a:rPr dirty="0"/>
              <a:t> w roku 2015 </a:t>
            </a:r>
            <a:r>
              <a:rPr dirty="0" err="1"/>
              <a:t>przeprowadziło</a:t>
            </a:r>
            <a:r>
              <a:rPr dirty="0"/>
              <a:t> </a:t>
            </a:r>
            <a:r>
              <a:rPr dirty="0" err="1"/>
              <a:t>analizę</a:t>
            </a:r>
            <a:r>
              <a:rPr dirty="0"/>
              <a:t> </a:t>
            </a:r>
            <a:r>
              <a:rPr dirty="0" err="1"/>
              <a:t>kosztów</a:t>
            </a:r>
            <a:r>
              <a:rPr dirty="0"/>
              <a:t> </a:t>
            </a:r>
            <a:r>
              <a:rPr dirty="0" err="1"/>
              <a:t>budowy</a:t>
            </a:r>
            <a:r>
              <a:rPr dirty="0"/>
              <a:t> </a:t>
            </a:r>
            <a:r>
              <a:rPr dirty="0" err="1"/>
              <a:t>parkingów</a:t>
            </a:r>
            <a:r>
              <a:rPr dirty="0"/>
              <a:t> </a:t>
            </a:r>
            <a:r>
              <a:rPr dirty="0" err="1"/>
              <a:t>kubaturowych</a:t>
            </a:r>
            <a:r>
              <a:rPr dirty="0"/>
              <a:t> dla </a:t>
            </a:r>
            <a:r>
              <a:rPr dirty="0" err="1"/>
              <a:t>dwóch</a:t>
            </a:r>
            <a:r>
              <a:rPr dirty="0"/>
              <a:t> </a:t>
            </a:r>
            <a:r>
              <a:rPr dirty="0" err="1"/>
              <a:t>lokalizacji</a:t>
            </a:r>
            <a:r>
              <a:rPr dirty="0"/>
              <a:t> </a:t>
            </a:r>
            <a:r>
              <a:rPr dirty="0" err="1"/>
              <a:t>przy</a:t>
            </a:r>
            <a:r>
              <a:rPr dirty="0"/>
              <a:t> </a:t>
            </a:r>
            <a:r>
              <a:rPr dirty="0" err="1"/>
              <a:t>ul</a:t>
            </a:r>
            <a:r>
              <a:rPr dirty="0"/>
              <a:t>. </a:t>
            </a:r>
            <a:r>
              <a:rPr dirty="0" err="1"/>
              <a:t>Dąbrowskiego</a:t>
            </a:r>
            <a:r>
              <a:rPr dirty="0"/>
              <a:t> </a:t>
            </a:r>
            <a:r>
              <a:rPr dirty="0" err="1"/>
              <a:t>oraz</a:t>
            </a:r>
            <a:r>
              <a:rPr dirty="0"/>
              <a:t> </a:t>
            </a:r>
            <a:r>
              <a:rPr dirty="0" err="1"/>
              <a:t>przy</a:t>
            </a:r>
            <a:r>
              <a:rPr dirty="0"/>
              <a:t> </a:t>
            </a:r>
            <a:r>
              <a:rPr dirty="0" err="1"/>
              <a:t>ul</a:t>
            </a:r>
            <a:r>
              <a:rPr dirty="0"/>
              <a:t>. </a:t>
            </a:r>
            <a:r>
              <a:rPr dirty="0" err="1"/>
              <a:t>Uzdrowiskowej</a:t>
            </a:r>
            <a:r>
              <a:rPr dirty="0"/>
              <a:t> </a:t>
            </a:r>
            <a:r>
              <a:rPr dirty="0" err="1"/>
              <a:t>oraz</a:t>
            </a:r>
            <a:r>
              <a:rPr dirty="0"/>
              <a:t> </a:t>
            </a:r>
            <a:r>
              <a:rPr dirty="0" err="1"/>
              <a:t>ich</a:t>
            </a:r>
            <a:r>
              <a:rPr dirty="0"/>
              <a:t> </a:t>
            </a:r>
            <a:r>
              <a:rPr dirty="0" err="1"/>
              <a:t>ekonomicznej</a:t>
            </a:r>
            <a:r>
              <a:rPr dirty="0"/>
              <a:t> </a:t>
            </a:r>
            <a:r>
              <a:rPr dirty="0" err="1"/>
              <a:t>opłacalności</a:t>
            </a:r>
            <a:r>
              <a:rPr dirty="0"/>
              <a:t>. W </a:t>
            </a:r>
            <a:r>
              <a:rPr dirty="0" err="1"/>
              <a:t>ramach</a:t>
            </a:r>
            <a:r>
              <a:rPr dirty="0"/>
              <a:t> </a:t>
            </a:r>
            <a:r>
              <a:rPr dirty="0" err="1"/>
              <a:t>przeprowadzonej</a:t>
            </a:r>
            <a:r>
              <a:rPr dirty="0"/>
              <a:t> </a:t>
            </a:r>
            <a:r>
              <a:rPr dirty="0" err="1"/>
              <a:t>analizy</a:t>
            </a:r>
            <a:r>
              <a:rPr dirty="0"/>
              <a:t> </a:t>
            </a:r>
            <a:r>
              <a:rPr dirty="0" err="1"/>
              <a:t>przewidziano</a:t>
            </a:r>
            <a:r>
              <a:rPr dirty="0"/>
              <a:t> </a:t>
            </a:r>
            <a:r>
              <a:rPr dirty="0" err="1"/>
              <a:t>wówczas</a:t>
            </a:r>
            <a:r>
              <a:rPr dirty="0"/>
              <a:t> </a:t>
            </a:r>
            <a:r>
              <a:rPr dirty="0" err="1"/>
              <a:t>wartość</a:t>
            </a:r>
            <a:r>
              <a:rPr dirty="0"/>
              <a:t> </a:t>
            </a:r>
            <a:r>
              <a:rPr dirty="0" err="1"/>
              <a:t>inwestycji</a:t>
            </a:r>
            <a:r>
              <a:rPr dirty="0"/>
              <a:t> </a:t>
            </a:r>
            <a:r>
              <a:rPr dirty="0" err="1"/>
              <a:t>realizowanych</a:t>
            </a:r>
            <a:r>
              <a:rPr dirty="0"/>
              <a:t> w </a:t>
            </a:r>
            <a:r>
              <a:rPr dirty="0" err="1"/>
              <a:t>formie</a:t>
            </a:r>
            <a:r>
              <a:rPr dirty="0"/>
              <a:t> </a:t>
            </a:r>
            <a:r>
              <a:rPr dirty="0" err="1"/>
              <a:t>tradycyjnej</a:t>
            </a:r>
            <a:r>
              <a:rPr dirty="0"/>
              <a:t>:</a:t>
            </a:r>
          </a:p>
          <a:p>
            <a:pPr marL="457200" indent="-317500" defTabSz="457200">
              <a:buSzPct val="123000"/>
              <a:buFont typeface="Times New Roman"/>
              <a:buChar char="•"/>
              <a:defRPr sz="2500" b="0">
                <a:latin typeface="Sora Regular Regular"/>
                <a:ea typeface="Sora Regular Regular"/>
                <a:cs typeface="Sora Regular Regular"/>
                <a:sym typeface="Sora Regular Regular"/>
              </a:defRPr>
            </a:pPr>
            <a:r>
              <a:rPr dirty="0" err="1"/>
              <a:t>Lokalizacja</a:t>
            </a:r>
            <a:r>
              <a:rPr dirty="0"/>
              <a:t> </a:t>
            </a:r>
            <a:r>
              <a:rPr dirty="0" err="1"/>
              <a:t>przy</a:t>
            </a:r>
            <a:r>
              <a:rPr dirty="0"/>
              <a:t> </a:t>
            </a:r>
            <a:r>
              <a:rPr dirty="0" err="1"/>
              <a:t>ul</a:t>
            </a:r>
            <a:r>
              <a:rPr dirty="0"/>
              <a:t>. </a:t>
            </a:r>
            <a:r>
              <a:rPr dirty="0" err="1"/>
              <a:t>Dąbrowskiego</a:t>
            </a:r>
            <a:r>
              <a:rPr dirty="0"/>
              <a:t> (</a:t>
            </a:r>
            <a:r>
              <a:rPr dirty="0" err="1"/>
              <a:t>założono</a:t>
            </a:r>
            <a:r>
              <a:rPr dirty="0"/>
              <a:t> 150 </a:t>
            </a:r>
            <a:r>
              <a:rPr dirty="0" err="1"/>
              <a:t>mp</a:t>
            </a:r>
            <a:r>
              <a:rPr dirty="0"/>
              <a:t>.) – </a:t>
            </a:r>
            <a:r>
              <a:rPr dirty="0" err="1"/>
              <a:t>koszt</a:t>
            </a:r>
            <a:r>
              <a:rPr dirty="0"/>
              <a:t> </a:t>
            </a:r>
            <a:r>
              <a:rPr dirty="0" err="1"/>
              <a:t>budowy</a:t>
            </a:r>
            <a:r>
              <a:rPr dirty="0"/>
              <a:t> </a:t>
            </a:r>
            <a:r>
              <a:rPr dirty="0" err="1"/>
              <a:t>ponad</a:t>
            </a:r>
            <a:r>
              <a:rPr dirty="0"/>
              <a:t> 8,6 </a:t>
            </a:r>
            <a:r>
              <a:rPr dirty="0" err="1"/>
              <a:t>mln</a:t>
            </a:r>
            <a:r>
              <a:rPr dirty="0"/>
              <a:t> </a:t>
            </a:r>
            <a:r>
              <a:rPr dirty="0" err="1"/>
              <a:t>zł</a:t>
            </a:r>
            <a:r>
              <a:rPr dirty="0"/>
              <a:t>.,</a:t>
            </a:r>
          </a:p>
          <a:p>
            <a:pPr marL="457200" indent="-317500" defTabSz="457200">
              <a:spcBef>
                <a:spcPts val="1800"/>
              </a:spcBef>
              <a:buSzPct val="123000"/>
              <a:buFont typeface="Times New Roman"/>
              <a:buChar char="•"/>
              <a:defRPr sz="2500" b="0">
                <a:latin typeface="Sora Regular Regular"/>
                <a:ea typeface="Sora Regular Regular"/>
                <a:cs typeface="Sora Regular Regular"/>
                <a:sym typeface="Sora Regular Regular"/>
              </a:defRPr>
            </a:pPr>
            <a:r>
              <a:rPr dirty="0" err="1"/>
              <a:t>Lokalizacja</a:t>
            </a:r>
            <a:r>
              <a:rPr dirty="0"/>
              <a:t> </a:t>
            </a:r>
            <a:r>
              <a:rPr dirty="0" err="1"/>
              <a:t>przy</a:t>
            </a:r>
            <a:r>
              <a:rPr dirty="0"/>
              <a:t> </a:t>
            </a:r>
            <a:r>
              <a:rPr dirty="0" err="1"/>
              <a:t>ul</a:t>
            </a:r>
            <a:r>
              <a:rPr dirty="0"/>
              <a:t>. </a:t>
            </a:r>
            <a:r>
              <a:rPr dirty="0" err="1"/>
              <a:t>Uzdrowiskowej</a:t>
            </a:r>
            <a:r>
              <a:rPr dirty="0"/>
              <a:t> (</a:t>
            </a:r>
            <a:r>
              <a:rPr dirty="0" err="1"/>
              <a:t>założono</a:t>
            </a:r>
            <a:r>
              <a:rPr dirty="0"/>
              <a:t> 300 </a:t>
            </a:r>
            <a:r>
              <a:rPr dirty="0" err="1"/>
              <a:t>mp</a:t>
            </a:r>
            <a:r>
              <a:rPr dirty="0"/>
              <a:t>.) – </a:t>
            </a:r>
            <a:r>
              <a:rPr dirty="0" err="1"/>
              <a:t>koszt</a:t>
            </a:r>
            <a:r>
              <a:rPr dirty="0"/>
              <a:t> </a:t>
            </a:r>
            <a:r>
              <a:rPr dirty="0" err="1"/>
              <a:t>budowy</a:t>
            </a:r>
            <a:r>
              <a:rPr dirty="0"/>
              <a:t> ok. 15,8 </a:t>
            </a:r>
            <a:r>
              <a:rPr dirty="0" err="1"/>
              <a:t>mln</a:t>
            </a:r>
            <a:r>
              <a:rPr dirty="0"/>
              <a:t> </a:t>
            </a:r>
            <a:r>
              <a:rPr dirty="0" err="1"/>
              <a:t>zł</a:t>
            </a:r>
            <a:r>
              <a:rPr dirty="0"/>
              <a:t>.</a:t>
            </a:r>
          </a:p>
          <a:p>
            <a:pPr defTabSz="457200">
              <a:spcBef>
                <a:spcPts val="1800"/>
              </a:spcBef>
              <a:defRPr sz="2500" b="0">
                <a:latin typeface="Sora Regular ExtraLight"/>
                <a:ea typeface="Sora Regular ExtraLight"/>
                <a:cs typeface="Sora Regular ExtraLight"/>
                <a:sym typeface="Sora Regular ExtraLight"/>
              </a:defRPr>
            </a:pPr>
            <a:r>
              <a:rPr dirty="0"/>
              <a:t>cd. na </a:t>
            </a:r>
            <a:r>
              <a:rPr dirty="0" err="1"/>
              <a:t>następnej</a:t>
            </a:r>
            <a:r>
              <a:rPr dirty="0"/>
              <a:t> </a:t>
            </a:r>
            <a:r>
              <a:rPr dirty="0" err="1"/>
              <a:t>stronie</a:t>
            </a:r>
            <a:endParaRPr dirty="0"/>
          </a:p>
        </p:txBody>
      </p:sp>
      <p:pic>
        <p:nvPicPr>
          <p:cNvPr id="440" name="ZvyUutjrSTcUCJ-FtlncJoFJQxD3eRwTKcNI3ZGXX_Pbu7mE7xJEenaLr4fAlCfBcg5OAlvjuULEh5VmfKi2teFYtlIHWcCd52VhAWilcoye2TQRFL4SW9tYngqjZA.png" descr="ZvyUutjrSTcUCJ-FtlncJoFJQxD3eRwTKcNI3ZGXX_Pbu7mE7xJEenaLr4fAlCfBcg5OAlvjuULEh5VmfKi2teFYtlIHWcCd52VhAWilcoye2TQRFL4SW9tYngqjZA.png"/>
          <p:cNvPicPr>
            <a:picLocks noChangeAspect="1"/>
          </p:cNvPicPr>
          <p:nvPr/>
        </p:nvPicPr>
        <p:blipFill>
          <a:blip r:embed="rId3">
            <a:extLst/>
          </a:blip>
          <a:stretch>
            <a:fillRect/>
          </a:stretch>
        </p:blipFill>
        <p:spPr>
          <a:xfrm>
            <a:off x="1104830" y="4112439"/>
            <a:ext cx="10690894" cy="660320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194" name="Publikacja artykułów"/>
          <p:cNvSpPr txBox="1">
            <a:spLocks noGrp="1"/>
          </p:cNvSpPr>
          <p:nvPr>
            <p:ph type="title"/>
          </p:nvPr>
        </p:nvSpPr>
        <p:spPr>
          <a:xfrm>
            <a:off x="942082" y="1077359"/>
            <a:ext cx="17343446" cy="1433165"/>
          </a:xfrm>
          <a:prstGeom prst="rect">
            <a:avLst/>
          </a:prstGeom>
        </p:spPr>
        <p:txBody>
          <a:bodyPr/>
          <a:lstStyle>
            <a:lvl1pPr>
              <a:defRPr sz="7500" b="0" spc="-200">
                <a:solidFill>
                  <a:srgbClr val="ED7052"/>
                </a:solidFill>
                <a:latin typeface="Sora Regular Bold"/>
                <a:ea typeface="Sora Regular Bold"/>
                <a:cs typeface="Sora Regular Bold"/>
                <a:sym typeface="Sora Regular Bold"/>
              </a:defRPr>
            </a:lvl1pPr>
          </a:lstStyle>
          <a:p>
            <a:r>
              <a:t>Publikacja artykułów</a:t>
            </a:r>
          </a:p>
        </p:txBody>
      </p:sp>
      <p:sp>
        <p:nvSpPr>
          <p:cNvPr id="195" name="5"/>
          <p:cNvSpPr txBox="1"/>
          <p:nvPr/>
        </p:nvSpPr>
        <p:spPr>
          <a:xfrm>
            <a:off x="23476463" y="12729956"/>
            <a:ext cx="335839"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5</a:t>
            </a:r>
          </a:p>
        </p:txBody>
      </p:sp>
      <p:sp>
        <p:nvSpPr>
          <p:cNvPr id="196" name="2 sierpnia na stronie www.swinoujscie.pl zaczęły pojawiać się artykuły, których celem było przybliżenie mieszkańcom różnych aspektów poruszania się po mieście. Tematy artykułów były podzielone tygodniami:…"/>
          <p:cNvSpPr txBox="1">
            <a:spLocks noGrp="1"/>
          </p:cNvSpPr>
          <p:nvPr>
            <p:ph type="body" idx="1"/>
          </p:nvPr>
        </p:nvSpPr>
        <p:spPr>
          <a:xfrm>
            <a:off x="1032416" y="2430409"/>
            <a:ext cx="22319168" cy="10055966"/>
          </a:xfrm>
          <a:prstGeom prst="rect">
            <a:avLst/>
          </a:prstGeom>
        </p:spPr>
        <p:txBody>
          <a:bodyPr lIns="50800" tIns="50800" rIns="50800" bIns="50800" numCol="2" spcCol="1115958"/>
          <a:lstStyle/>
          <a:p>
            <a:pPr algn="just" defTabSz="2438337">
              <a:lnSpc>
                <a:spcPct val="90000"/>
              </a:lnSpc>
              <a:spcBef>
                <a:spcPts val="4500"/>
              </a:spcBef>
              <a:defRPr sz="3500" b="0">
                <a:latin typeface="Sora Regular Regular"/>
                <a:ea typeface="Sora Regular Regular"/>
                <a:cs typeface="Sora Regular Regular"/>
                <a:sym typeface="Sora Regular Regular"/>
              </a:defRPr>
            </a:pPr>
            <a:r>
              <a:rPr lang="pl-PL" dirty="0" smtClean="0"/>
              <a:t>Dnia </a:t>
            </a:r>
            <a:r>
              <a:rPr dirty="0" smtClean="0"/>
              <a:t>2 </a:t>
            </a:r>
            <a:r>
              <a:rPr dirty="0" err="1" smtClean="0"/>
              <a:t>sierp</a:t>
            </a:r>
            <a:r>
              <a:rPr lang="pl-PL" dirty="0" err="1" smtClean="0"/>
              <a:t>nia</a:t>
            </a:r>
            <a:r>
              <a:rPr lang="pl-PL" dirty="0" smtClean="0"/>
              <a:t> b.r. </a:t>
            </a:r>
            <a:r>
              <a:rPr dirty="0" smtClean="0"/>
              <a:t>na </a:t>
            </a:r>
            <a:r>
              <a:rPr dirty="0" err="1"/>
              <a:t>stronie</a:t>
            </a:r>
            <a:r>
              <a:rPr dirty="0"/>
              <a:t> </a:t>
            </a:r>
            <a:r>
              <a:rPr u="sng" dirty="0">
                <a:solidFill>
                  <a:srgbClr val="0000FF"/>
                </a:solidFill>
                <a:uFill>
                  <a:solidFill>
                    <a:srgbClr val="0000FF"/>
                  </a:solidFill>
                </a:uFill>
                <a:hlinkClick r:id="rId3"/>
              </a:rPr>
              <a:t>www.swinoujscie.pl</a:t>
            </a:r>
            <a:r>
              <a:rPr dirty="0"/>
              <a:t> </a:t>
            </a:r>
            <a:r>
              <a:rPr dirty="0" err="1"/>
              <a:t>zaczęły</a:t>
            </a:r>
            <a:r>
              <a:rPr dirty="0"/>
              <a:t> </a:t>
            </a:r>
            <a:r>
              <a:rPr dirty="0" err="1"/>
              <a:t>pojawiać</a:t>
            </a:r>
            <a:r>
              <a:rPr dirty="0"/>
              <a:t> </a:t>
            </a:r>
            <a:r>
              <a:rPr dirty="0" err="1"/>
              <a:t>się</a:t>
            </a:r>
            <a:r>
              <a:rPr dirty="0"/>
              <a:t> </a:t>
            </a:r>
            <a:r>
              <a:rPr dirty="0" err="1"/>
              <a:t>artykuły</a:t>
            </a:r>
            <a:r>
              <a:rPr dirty="0"/>
              <a:t>, </a:t>
            </a:r>
            <a:r>
              <a:rPr lang="pl-PL" dirty="0" smtClean="0"/>
              <a:t>infografiki oraz ciekawe informacje, </a:t>
            </a:r>
            <a:r>
              <a:rPr dirty="0" err="1" smtClean="0"/>
              <a:t>których</a:t>
            </a:r>
            <a:r>
              <a:rPr dirty="0" smtClean="0"/>
              <a:t> </a:t>
            </a:r>
            <a:r>
              <a:rPr dirty="0" err="1"/>
              <a:t>celem</a:t>
            </a:r>
            <a:r>
              <a:rPr dirty="0"/>
              <a:t> było </a:t>
            </a:r>
            <a:r>
              <a:rPr dirty="0" err="1"/>
              <a:t>przybliżenie</a:t>
            </a:r>
            <a:r>
              <a:rPr dirty="0"/>
              <a:t> </a:t>
            </a:r>
            <a:r>
              <a:rPr dirty="0" err="1"/>
              <a:t>mieszkańcom</a:t>
            </a:r>
            <a:r>
              <a:rPr dirty="0"/>
              <a:t> </a:t>
            </a:r>
            <a:r>
              <a:rPr dirty="0" err="1"/>
              <a:t>różnych</a:t>
            </a:r>
            <a:r>
              <a:rPr dirty="0"/>
              <a:t> </a:t>
            </a:r>
            <a:r>
              <a:rPr dirty="0" err="1"/>
              <a:t>aspektów</a:t>
            </a:r>
            <a:r>
              <a:rPr dirty="0"/>
              <a:t> </a:t>
            </a:r>
            <a:r>
              <a:rPr dirty="0" err="1"/>
              <a:t>poruszania</a:t>
            </a:r>
            <a:r>
              <a:rPr dirty="0"/>
              <a:t> </a:t>
            </a:r>
            <a:r>
              <a:rPr dirty="0" err="1"/>
              <a:t>się</a:t>
            </a:r>
            <a:r>
              <a:rPr dirty="0"/>
              <a:t> po </a:t>
            </a:r>
            <a:r>
              <a:rPr dirty="0" err="1"/>
              <a:t>mieście</a:t>
            </a:r>
            <a:r>
              <a:rPr dirty="0"/>
              <a:t>. </a:t>
            </a:r>
            <a:r>
              <a:rPr dirty="0" err="1"/>
              <a:t>Tematy</a:t>
            </a:r>
            <a:r>
              <a:rPr dirty="0"/>
              <a:t> </a:t>
            </a:r>
            <a:r>
              <a:rPr lang="pl-PL" dirty="0" smtClean="0"/>
              <a:t>wiadomości </a:t>
            </a:r>
            <a:r>
              <a:rPr dirty="0" err="1" smtClean="0"/>
              <a:t>były</a:t>
            </a:r>
            <a:r>
              <a:rPr dirty="0" smtClean="0"/>
              <a:t> </a:t>
            </a:r>
            <a:r>
              <a:rPr dirty="0" err="1"/>
              <a:t>podzielone</a:t>
            </a:r>
            <a:r>
              <a:rPr dirty="0"/>
              <a:t> </a:t>
            </a:r>
            <a:r>
              <a:rPr dirty="0" err="1"/>
              <a:t>tygodniami</a:t>
            </a:r>
            <a:r>
              <a:rPr dirty="0"/>
              <a:t>:</a:t>
            </a:r>
          </a:p>
          <a:p>
            <a:pPr marL="635000" indent="-635000" algn="just" defTabSz="2438337">
              <a:lnSpc>
                <a:spcPct val="90000"/>
              </a:lnSpc>
              <a:spcBef>
                <a:spcPts val="4500"/>
              </a:spcBef>
              <a:buSzPct val="123000"/>
              <a:buChar char="•"/>
              <a:defRPr sz="3400" b="0">
                <a:latin typeface="Sora Regular Regular"/>
                <a:ea typeface="Sora Regular Regular"/>
                <a:cs typeface="Sora Regular Regular"/>
                <a:sym typeface="Sora Regular Regular"/>
              </a:defRPr>
            </a:pPr>
            <a:r>
              <a:rPr dirty="0"/>
              <a:t>2-8 </a:t>
            </a:r>
            <a:r>
              <a:rPr dirty="0" err="1" smtClean="0"/>
              <a:t>sierp</a:t>
            </a:r>
            <a:r>
              <a:rPr lang="pl-PL" dirty="0" err="1" smtClean="0"/>
              <a:t>ień</a:t>
            </a:r>
            <a:r>
              <a:rPr lang="pl-PL" dirty="0" smtClean="0"/>
              <a:t> </a:t>
            </a:r>
            <a:r>
              <a:rPr dirty="0" smtClean="0"/>
              <a:t>– </a:t>
            </a:r>
            <a:r>
              <a:rPr dirty="0" err="1"/>
              <a:t>tydzień</a:t>
            </a:r>
            <a:r>
              <a:rPr dirty="0"/>
              <a:t> </a:t>
            </a:r>
            <a:r>
              <a:rPr dirty="0" err="1"/>
              <a:t>pieszych</a:t>
            </a:r>
            <a:r>
              <a:rPr dirty="0"/>
              <a:t> </a:t>
            </a:r>
            <a:r>
              <a:rPr dirty="0" err="1"/>
              <a:t>i</a:t>
            </a:r>
            <a:r>
              <a:rPr dirty="0"/>
              <a:t> </a:t>
            </a:r>
            <a:r>
              <a:rPr dirty="0" err="1"/>
              <a:t>rowerzystów</a:t>
            </a:r>
            <a:r>
              <a:rPr dirty="0"/>
              <a:t>,</a:t>
            </a:r>
          </a:p>
          <a:p>
            <a:pPr marL="635000" indent="-635000" algn="just" defTabSz="2438337">
              <a:lnSpc>
                <a:spcPct val="90000"/>
              </a:lnSpc>
              <a:spcBef>
                <a:spcPts val="4500"/>
              </a:spcBef>
              <a:buSzPct val="123000"/>
              <a:buChar char="•"/>
              <a:defRPr sz="3400" b="0">
                <a:latin typeface="Sora Regular Regular"/>
                <a:ea typeface="Sora Regular Regular"/>
                <a:cs typeface="Sora Regular Regular"/>
                <a:sym typeface="Sora Regular Regular"/>
              </a:defRPr>
            </a:pPr>
            <a:r>
              <a:rPr dirty="0"/>
              <a:t>9-15 </a:t>
            </a:r>
            <a:r>
              <a:rPr dirty="0" err="1" smtClean="0"/>
              <a:t>sierp</a:t>
            </a:r>
            <a:r>
              <a:rPr lang="pl-PL" dirty="0" err="1" smtClean="0"/>
              <a:t>ień</a:t>
            </a:r>
            <a:r>
              <a:rPr lang="pl-PL" dirty="0" smtClean="0"/>
              <a:t> </a:t>
            </a:r>
            <a:r>
              <a:rPr dirty="0" smtClean="0"/>
              <a:t>– </a:t>
            </a:r>
            <a:r>
              <a:rPr dirty="0" err="1"/>
              <a:t>tydzień</a:t>
            </a:r>
            <a:r>
              <a:rPr dirty="0"/>
              <a:t> </a:t>
            </a:r>
            <a:r>
              <a:rPr dirty="0" err="1"/>
              <a:t>komunikacji</a:t>
            </a:r>
            <a:r>
              <a:rPr dirty="0"/>
              <a:t> </a:t>
            </a:r>
            <a:r>
              <a:rPr dirty="0" err="1"/>
              <a:t>miejskiej</a:t>
            </a:r>
            <a:r>
              <a:rPr dirty="0"/>
              <a:t>, </a:t>
            </a:r>
          </a:p>
          <a:p>
            <a:pPr marL="635000" indent="-635000" algn="just" defTabSz="2438337">
              <a:lnSpc>
                <a:spcPct val="90000"/>
              </a:lnSpc>
              <a:spcBef>
                <a:spcPts val="4500"/>
              </a:spcBef>
              <a:buSzPct val="123000"/>
              <a:buChar char="•"/>
              <a:defRPr sz="3400" b="0">
                <a:latin typeface="Sora Regular Regular"/>
                <a:ea typeface="Sora Regular Regular"/>
                <a:cs typeface="Sora Regular Regular"/>
                <a:sym typeface="Sora Regular Regular"/>
              </a:defRPr>
            </a:pPr>
            <a:r>
              <a:rPr dirty="0"/>
              <a:t>16-22 </a:t>
            </a:r>
            <a:r>
              <a:rPr dirty="0" err="1" smtClean="0"/>
              <a:t>sierp</a:t>
            </a:r>
            <a:r>
              <a:rPr lang="pl-PL" dirty="0" err="1" smtClean="0"/>
              <a:t>ień</a:t>
            </a:r>
            <a:r>
              <a:rPr lang="pl-PL" dirty="0" smtClean="0"/>
              <a:t> </a:t>
            </a:r>
            <a:r>
              <a:rPr dirty="0" smtClean="0"/>
              <a:t>– </a:t>
            </a:r>
            <a:r>
              <a:rPr dirty="0" err="1"/>
              <a:t>EkoTydzień</a:t>
            </a:r>
            <a:r>
              <a:rPr dirty="0"/>
              <a:t> </a:t>
            </a:r>
            <a:r>
              <a:rPr dirty="0" err="1"/>
              <a:t>dedykowany</a:t>
            </a:r>
            <a:r>
              <a:rPr dirty="0"/>
              <a:t> </a:t>
            </a:r>
            <a:r>
              <a:rPr dirty="0" err="1"/>
              <a:t>polityce</a:t>
            </a:r>
            <a:r>
              <a:rPr dirty="0"/>
              <a:t> </a:t>
            </a:r>
            <a:r>
              <a:rPr dirty="0" err="1"/>
              <a:t>niskoemisyjnych</a:t>
            </a:r>
            <a:r>
              <a:rPr dirty="0"/>
              <a:t> </a:t>
            </a:r>
            <a:r>
              <a:rPr dirty="0" err="1"/>
              <a:t>i</a:t>
            </a:r>
            <a:r>
              <a:rPr dirty="0"/>
              <a:t> </a:t>
            </a:r>
            <a:r>
              <a:rPr dirty="0" err="1"/>
              <a:t>ekologicznych</a:t>
            </a:r>
            <a:r>
              <a:rPr dirty="0"/>
              <a:t> </a:t>
            </a:r>
            <a:r>
              <a:rPr dirty="0" err="1"/>
              <a:t>rozwiązań</a:t>
            </a:r>
            <a:r>
              <a:rPr dirty="0"/>
              <a:t>, </a:t>
            </a:r>
          </a:p>
          <a:p>
            <a:pPr marL="635000" indent="-635000" algn="just" defTabSz="2438337">
              <a:lnSpc>
                <a:spcPct val="90000"/>
              </a:lnSpc>
              <a:spcBef>
                <a:spcPts val="4500"/>
              </a:spcBef>
              <a:buSzPct val="123000"/>
              <a:buChar char="•"/>
              <a:defRPr sz="3400" b="0">
                <a:latin typeface="Sora Regular Regular"/>
                <a:ea typeface="Sora Regular Regular"/>
                <a:cs typeface="Sora Regular Regular"/>
                <a:sym typeface="Sora Regular Regular"/>
              </a:defRPr>
            </a:pPr>
            <a:r>
              <a:rPr dirty="0"/>
              <a:t>23-29 </a:t>
            </a:r>
            <a:r>
              <a:rPr dirty="0" err="1" smtClean="0"/>
              <a:t>sierp</a:t>
            </a:r>
            <a:r>
              <a:rPr lang="pl-PL" dirty="0" err="1" smtClean="0"/>
              <a:t>ień</a:t>
            </a:r>
            <a:r>
              <a:rPr lang="pl-PL" dirty="0" smtClean="0"/>
              <a:t> </a:t>
            </a:r>
            <a:r>
              <a:rPr dirty="0" smtClean="0"/>
              <a:t>– </a:t>
            </a:r>
            <a:r>
              <a:rPr dirty="0" err="1"/>
              <a:t>tydzień</a:t>
            </a:r>
            <a:r>
              <a:rPr dirty="0"/>
              <a:t> </a:t>
            </a:r>
            <a:r>
              <a:rPr dirty="0" err="1"/>
              <a:t>kierowcy</a:t>
            </a:r>
            <a:r>
              <a:rPr dirty="0"/>
              <a:t>,</a:t>
            </a:r>
          </a:p>
          <a:p>
            <a:pPr marL="635000" indent="-635000" algn="just" defTabSz="2438337">
              <a:lnSpc>
                <a:spcPct val="90000"/>
              </a:lnSpc>
              <a:spcBef>
                <a:spcPts val="4500"/>
              </a:spcBef>
              <a:buSzPct val="123000"/>
              <a:buChar char="•"/>
              <a:defRPr sz="3400" b="0">
                <a:latin typeface="Sora Regular Regular"/>
                <a:ea typeface="Sora Regular Regular"/>
                <a:cs typeface="Sora Regular Regular"/>
                <a:sym typeface="Sora Regular Regular"/>
              </a:defRPr>
            </a:pPr>
            <a:r>
              <a:rPr dirty="0"/>
              <a:t>30 </a:t>
            </a:r>
            <a:r>
              <a:rPr dirty="0" err="1" smtClean="0"/>
              <a:t>sierp</a:t>
            </a:r>
            <a:r>
              <a:rPr lang="pl-PL" dirty="0" err="1" smtClean="0"/>
              <a:t>ień</a:t>
            </a:r>
            <a:r>
              <a:rPr lang="pl-PL" dirty="0" smtClean="0"/>
              <a:t> - </a:t>
            </a:r>
            <a:r>
              <a:rPr dirty="0" smtClean="0"/>
              <a:t>5 </a:t>
            </a:r>
            <a:r>
              <a:rPr dirty="0" err="1" smtClean="0"/>
              <a:t>wrze</a:t>
            </a:r>
            <a:r>
              <a:rPr lang="pl-PL" dirty="0" smtClean="0"/>
              <a:t>sień </a:t>
            </a:r>
            <a:r>
              <a:rPr dirty="0" smtClean="0"/>
              <a:t>– </a:t>
            </a:r>
            <a:r>
              <a:rPr dirty="0" err="1"/>
              <a:t>tydzień</a:t>
            </a:r>
            <a:r>
              <a:rPr dirty="0"/>
              <a:t> bez </a:t>
            </a:r>
            <a:r>
              <a:rPr dirty="0" err="1"/>
              <a:t>samochodu</a:t>
            </a:r>
            <a:r>
              <a:rPr dirty="0"/>
              <a:t>.</a:t>
            </a:r>
          </a:p>
        </p:txBody>
      </p:sp>
      <p:pic>
        <p:nvPicPr>
          <p:cNvPr id="197" name="Zrzut ekranu 2021-10-14 o 14.35.09.png" descr="Zrzut ekranu 2021-10-14 o 14.35.09.png"/>
          <p:cNvPicPr>
            <a:picLocks noChangeAspect="1"/>
          </p:cNvPicPr>
          <p:nvPr/>
        </p:nvPicPr>
        <p:blipFill>
          <a:blip r:embed="rId4">
            <a:extLst/>
          </a:blip>
          <a:srcRect l="18334" t="12055" r="32910" b="15617"/>
          <a:stretch>
            <a:fillRect/>
          </a:stretch>
        </p:blipFill>
        <p:spPr>
          <a:xfrm>
            <a:off x="12257417" y="2410419"/>
            <a:ext cx="10237616" cy="8895094"/>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443" name="Publikacja artykułów…"/>
          <p:cNvSpPr txBox="1">
            <a:spLocks noGrp="1"/>
          </p:cNvSpPr>
          <p:nvPr>
            <p:ph type="title"/>
          </p:nvPr>
        </p:nvSpPr>
        <p:spPr>
          <a:xfrm>
            <a:off x="942082" y="1077359"/>
            <a:ext cx="22606614" cy="2202884"/>
          </a:xfrm>
          <a:prstGeom prst="rect">
            <a:avLst/>
          </a:prstGeom>
        </p:spPr>
        <p:txBody>
          <a:bodyPr/>
          <a:lstStyle/>
          <a:p>
            <a:pPr>
              <a:defRPr sz="7500" b="0" spc="-200">
                <a:solidFill>
                  <a:srgbClr val="ED7052"/>
                </a:solidFill>
                <a:latin typeface="Sora Regular Bold"/>
                <a:ea typeface="Sora Regular Bold"/>
                <a:cs typeface="Sora Regular Bold"/>
                <a:sym typeface="Sora Regular Bold"/>
              </a:defRPr>
            </a:pPr>
            <a:r>
              <a:t>Publikacja artykułów</a:t>
            </a:r>
            <a:endParaRPr spc="-150"/>
          </a:p>
          <a:p>
            <a:pPr>
              <a:defRPr sz="5000" b="0" spc="-100">
                <a:solidFill>
                  <a:srgbClr val="ED7052"/>
                </a:solidFill>
                <a:latin typeface="Sora Regular Bold"/>
                <a:ea typeface="Sora Regular Bold"/>
                <a:cs typeface="Sora Regular Bold"/>
                <a:sym typeface="Sora Regular Bold"/>
              </a:defRPr>
            </a:pPr>
            <a:r>
              <a:t>Przykłady</a:t>
            </a:r>
          </a:p>
        </p:txBody>
      </p:sp>
      <p:sp>
        <p:nvSpPr>
          <p:cNvPr id="444" name="50"/>
          <p:cNvSpPr txBox="1"/>
          <p:nvPr/>
        </p:nvSpPr>
        <p:spPr>
          <a:xfrm>
            <a:off x="23344358" y="12729956"/>
            <a:ext cx="600050"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50</a:t>
            </a:r>
          </a:p>
        </p:txBody>
      </p:sp>
      <p:sp>
        <p:nvSpPr>
          <p:cNvPr id="445" name="Niestety, wynik ekonomiczny okazał się na tyle niekorzystny, że Miasto byłoby zmuszone dopłacać znaczne kwoty do utrzymania tych garażowców, nawet ok. 0,5 mln zł rocznie do jednego parkingu. Biorąc pod uwagę dzisiejszy wzrost cen surowców koszt budowy bę"/>
          <p:cNvSpPr txBox="1">
            <a:spLocks noGrp="1"/>
          </p:cNvSpPr>
          <p:nvPr>
            <p:ph type="body" idx="1"/>
          </p:nvPr>
        </p:nvSpPr>
        <p:spPr>
          <a:xfrm>
            <a:off x="1032417" y="3220786"/>
            <a:ext cx="22609008" cy="8724622"/>
          </a:xfrm>
          <a:prstGeom prst="rect">
            <a:avLst/>
          </a:prstGeom>
        </p:spPr>
        <p:txBody>
          <a:bodyPr lIns="50800" tIns="50800" rIns="50800" bIns="50800" numCol="2" spcCol="1130449"/>
          <a:lstStyle/>
          <a:p>
            <a:pPr algn="just" defTabSz="457200">
              <a:spcBef>
                <a:spcPts val="1800"/>
              </a:spcBef>
              <a:defRPr sz="2500" b="0">
                <a:latin typeface="Sora Regular Regular"/>
                <a:ea typeface="Sora Regular Regular"/>
                <a:cs typeface="Sora Regular Regular"/>
                <a:sym typeface="Sora Regular Regular"/>
              </a:defRPr>
            </a:pPr>
            <a:r>
              <a:rPr dirty="0" err="1"/>
              <a:t>Niestety</a:t>
            </a:r>
            <a:r>
              <a:rPr dirty="0"/>
              <a:t>, </a:t>
            </a:r>
            <a:r>
              <a:rPr dirty="0" err="1"/>
              <a:t>wynik</a:t>
            </a:r>
            <a:r>
              <a:rPr dirty="0"/>
              <a:t> </a:t>
            </a:r>
            <a:r>
              <a:rPr dirty="0" err="1"/>
              <a:t>ekonomiczny</a:t>
            </a:r>
            <a:r>
              <a:rPr dirty="0"/>
              <a:t> </a:t>
            </a:r>
            <a:r>
              <a:rPr dirty="0" err="1"/>
              <a:t>okazał</a:t>
            </a:r>
            <a:r>
              <a:rPr dirty="0"/>
              <a:t> </a:t>
            </a:r>
            <a:r>
              <a:rPr dirty="0" err="1"/>
              <a:t>się</a:t>
            </a:r>
            <a:r>
              <a:rPr dirty="0"/>
              <a:t> na </a:t>
            </a:r>
            <a:r>
              <a:rPr dirty="0" err="1"/>
              <a:t>tyle</a:t>
            </a:r>
            <a:r>
              <a:rPr dirty="0"/>
              <a:t> </a:t>
            </a:r>
            <a:r>
              <a:rPr dirty="0" err="1"/>
              <a:t>niekorzystny</a:t>
            </a:r>
            <a:r>
              <a:rPr dirty="0"/>
              <a:t>, że </a:t>
            </a:r>
            <a:r>
              <a:rPr dirty="0" err="1"/>
              <a:t>Miasto</a:t>
            </a:r>
            <a:r>
              <a:rPr dirty="0"/>
              <a:t> </a:t>
            </a:r>
            <a:r>
              <a:rPr dirty="0" err="1"/>
              <a:t>byłoby</a:t>
            </a:r>
            <a:r>
              <a:rPr dirty="0"/>
              <a:t> </a:t>
            </a:r>
            <a:r>
              <a:rPr dirty="0" err="1"/>
              <a:t>zmuszone</a:t>
            </a:r>
            <a:r>
              <a:rPr dirty="0"/>
              <a:t> </a:t>
            </a:r>
            <a:r>
              <a:rPr dirty="0" err="1"/>
              <a:t>dopłacać</a:t>
            </a:r>
            <a:r>
              <a:rPr dirty="0"/>
              <a:t> </a:t>
            </a:r>
            <a:r>
              <a:rPr dirty="0" err="1"/>
              <a:t>znaczne</a:t>
            </a:r>
            <a:r>
              <a:rPr dirty="0"/>
              <a:t> </a:t>
            </a:r>
            <a:r>
              <a:rPr dirty="0" err="1"/>
              <a:t>kwoty</a:t>
            </a:r>
            <a:r>
              <a:rPr dirty="0"/>
              <a:t> do </a:t>
            </a:r>
            <a:r>
              <a:rPr dirty="0" err="1"/>
              <a:t>utrzymania</a:t>
            </a:r>
            <a:r>
              <a:rPr dirty="0"/>
              <a:t> </a:t>
            </a:r>
            <a:r>
              <a:rPr dirty="0" err="1"/>
              <a:t>tych</a:t>
            </a:r>
            <a:r>
              <a:rPr dirty="0"/>
              <a:t> </a:t>
            </a:r>
            <a:r>
              <a:rPr dirty="0" err="1"/>
              <a:t>garażowców</a:t>
            </a:r>
            <a:r>
              <a:rPr dirty="0"/>
              <a:t>, </a:t>
            </a:r>
            <a:r>
              <a:rPr dirty="0" err="1"/>
              <a:t>nawet</a:t>
            </a:r>
            <a:r>
              <a:rPr dirty="0"/>
              <a:t> ok. 0,5 </a:t>
            </a:r>
            <a:r>
              <a:rPr dirty="0" err="1"/>
              <a:t>mln</a:t>
            </a:r>
            <a:r>
              <a:rPr dirty="0"/>
              <a:t> </a:t>
            </a:r>
            <a:r>
              <a:rPr dirty="0" err="1"/>
              <a:t>zł</a:t>
            </a:r>
            <a:r>
              <a:rPr dirty="0"/>
              <a:t> </a:t>
            </a:r>
            <a:r>
              <a:rPr dirty="0" err="1"/>
              <a:t>rocznie</a:t>
            </a:r>
            <a:r>
              <a:rPr dirty="0"/>
              <a:t> do </a:t>
            </a:r>
            <a:r>
              <a:rPr dirty="0" err="1"/>
              <a:t>jednego</a:t>
            </a:r>
            <a:r>
              <a:rPr dirty="0"/>
              <a:t> </a:t>
            </a:r>
            <a:r>
              <a:rPr dirty="0" err="1"/>
              <a:t>parkingu</a:t>
            </a:r>
            <a:r>
              <a:rPr dirty="0"/>
              <a:t>. </a:t>
            </a:r>
            <a:r>
              <a:rPr dirty="0" err="1"/>
              <a:t>Biorąc</a:t>
            </a:r>
            <a:r>
              <a:rPr dirty="0"/>
              <a:t> pod </a:t>
            </a:r>
            <a:r>
              <a:rPr dirty="0" err="1"/>
              <a:t>uwagę</a:t>
            </a:r>
            <a:r>
              <a:rPr dirty="0"/>
              <a:t> </a:t>
            </a:r>
            <a:r>
              <a:rPr dirty="0" err="1"/>
              <a:t>dzisiejszy</a:t>
            </a:r>
            <a:r>
              <a:rPr dirty="0"/>
              <a:t> </a:t>
            </a:r>
            <a:r>
              <a:rPr dirty="0" err="1"/>
              <a:t>wzrost</a:t>
            </a:r>
            <a:r>
              <a:rPr dirty="0"/>
              <a:t> </a:t>
            </a:r>
            <a:r>
              <a:rPr dirty="0" err="1"/>
              <a:t>cen</a:t>
            </a:r>
            <a:r>
              <a:rPr dirty="0"/>
              <a:t> </a:t>
            </a:r>
            <a:r>
              <a:rPr dirty="0" err="1"/>
              <a:t>surowców</a:t>
            </a:r>
            <a:r>
              <a:rPr dirty="0"/>
              <a:t> </a:t>
            </a:r>
            <a:r>
              <a:rPr dirty="0" err="1"/>
              <a:t>koszt</a:t>
            </a:r>
            <a:r>
              <a:rPr dirty="0"/>
              <a:t> </a:t>
            </a:r>
            <a:r>
              <a:rPr dirty="0" err="1"/>
              <a:t>budowy</a:t>
            </a:r>
            <a:r>
              <a:rPr dirty="0"/>
              <a:t> </a:t>
            </a:r>
            <a:r>
              <a:rPr dirty="0" err="1"/>
              <a:t>będzie</a:t>
            </a:r>
            <a:r>
              <a:rPr dirty="0"/>
              <a:t> </a:t>
            </a:r>
            <a:r>
              <a:rPr dirty="0" err="1"/>
              <a:t>większy</a:t>
            </a:r>
            <a:r>
              <a:rPr dirty="0"/>
              <a:t>. Od </a:t>
            </a:r>
            <a:r>
              <a:rPr dirty="0" err="1"/>
              <a:t>kilku</a:t>
            </a:r>
            <a:r>
              <a:rPr dirty="0"/>
              <a:t> </a:t>
            </a:r>
            <a:r>
              <a:rPr dirty="0" err="1"/>
              <a:t>lat</a:t>
            </a:r>
            <a:r>
              <a:rPr dirty="0"/>
              <a:t> bez </a:t>
            </a:r>
            <a:r>
              <a:rPr dirty="0" err="1"/>
              <a:t>powodzenia</a:t>
            </a:r>
            <a:r>
              <a:rPr dirty="0"/>
              <a:t> </a:t>
            </a:r>
            <a:r>
              <a:rPr dirty="0" err="1"/>
              <a:t>szukamy</a:t>
            </a:r>
            <a:r>
              <a:rPr dirty="0"/>
              <a:t> </a:t>
            </a:r>
            <a:r>
              <a:rPr dirty="0" err="1"/>
              <a:t>inwestorów</a:t>
            </a:r>
            <a:r>
              <a:rPr dirty="0"/>
              <a:t> </a:t>
            </a:r>
            <a:r>
              <a:rPr dirty="0" err="1"/>
              <a:t>prywatnych</a:t>
            </a:r>
            <a:r>
              <a:rPr dirty="0"/>
              <a:t>. </a:t>
            </a:r>
            <a:r>
              <a:rPr dirty="0" err="1"/>
              <a:t>Dlaczego</a:t>
            </a:r>
            <a:r>
              <a:rPr dirty="0"/>
              <a:t>? </a:t>
            </a:r>
            <a:r>
              <a:rPr dirty="0" err="1"/>
              <a:t>Prawdopodobnie</a:t>
            </a:r>
            <a:r>
              <a:rPr dirty="0"/>
              <a:t> </a:t>
            </a:r>
            <a:r>
              <a:rPr dirty="0" err="1"/>
              <a:t>inwestorzy</a:t>
            </a:r>
            <a:r>
              <a:rPr dirty="0"/>
              <a:t> </a:t>
            </a:r>
            <a:r>
              <a:rPr dirty="0" err="1"/>
              <a:t>prywatni</a:t>
            </a:r>
            <a:r>
              <a:rPr dirty="0"/>
              <a:t> </a:t>
            </a:r>
            <a:r>
              <a:rPr dirty="0" err="1"/>
              <a:t>mają</a:t>
            </a:r>
            <a:r>
              <a:rPr dirty="0"/>
              <a:t> </a:t>
            </a:r>
            <a:r>
              <a:rPr dirty="0" err="1"/>
              <a:t>zapewniony</a:t>
            </a:r>
            <a:r>
              <a:rPr dirty="0"/>
              <a:t> </a:t>
            </a:r>
            <a:r>
              <a:rPr dirty="0" err="1"/>
              <a:t>portfel</a:t>
            </a:r>
            <a:r>
              <a:rPr dirty="0"/>
              <a:t> </a:t>
            </a:r>
            <a:r>
              <a:rPr dirty="0" err="1"/>
              <a:t>przedsięwzięć</a:t>
            </a:r>
            <a:r>
              <a:rPr dirty="0"/>
              <a:t> na </a:t>
            </a:r>
            <a:r>
              <a:rPr dirty="0" err="1"/>
              <a:t>najbliższy</a:t>
            </a:r>
            <a:r>
              <a:rPr dirty="0"/>
              <a:t> </a:t>
            </a:r>
            <a:r>
              <a:rPr dirty="0" err="1"/>
              <a:t>okres</a:t>
            </a:r>
            <a:r>
              <a:rPr dirty="0"/>
              <a:t>, </a:t>
            </a:r>
            <a:r>
              <a:rPr dirty="0" err="1"/>
              <a:t>stąd</a:t>
            </a:r>
            <a:r>
              <a:rPr dirty="0"/>
              <a:t> </a:t>
            </a:r>
            <a:r>
              <a:rPr dirty="0" err="1"/>
              <a:t>nie</a:t>
            </a:r>
            <a:r>
              <a:rPr dirty="0"/>
              <a:t> </a:t>
            </a:r>
            <a:r>
              <a:rPr dirty="0" err="1"/>
              <a:t>są</a:t>
            </a:r>
            <a:r>
              <a:rPr dirty="0"/>
              <a:t> </a:t>
            </a:r>
            <a:r>
              <a:rPr dirty="0" err="1"/>
              <a:t>zainteresowani</a:t>
            </a:r>
            <a:r>
              <a:rPr dirty="0"/>
              <a:t> </a:t>
            </a:r>
            <a:r>
              <a:rPr dirty="0" err="1"/>
              <a:t>tego</a:t>
            </a:r>
            <a:r>
              <a:rPr dirty="0"/>
              <a:t> </a:t>
            </a:r>
            <a:r>
              <a:rPr dirty="0" err="1"/>
              <a:t>typu</a:t>
            </a:r>
            <a:r>
              <a:rPr dirty="0"/>
              <a:t> </a:t>
            </a:r>
            <a:r>
              <a:rPr dirty="0" err="1"/>
              <a:t>inwestycją</a:t>
            </a:r>
            <a:r>
              <a:rPr dirty="0"/>
              <a:t>, </a:t>
            </a:r>
            <a:r>
              <a:rPr dirty="0" err="1"/>
              <a:t>która</a:t>
            </a:r>
            <a:r>
              <a:rPr dirty="0"/>
              <a:t> ma </a:t>
            </a:r>
            <a:r>
              <a:rPr dirty="0" err="1"/>
              <a:t>wydłużoną</a:t>
            </a:r>
            <a:r>
              <a:rPr dirty="0"/>
              <a:t> </a:t>
            </a:r>
            <a:r>
              <a:rPr dirty="0" err="1"/>
              <a:t>stopę</a:t>
            </a:r>
            <a:r>
              <a:rPr dirty="0"/>
              <a:t> </a:t>
            </a:r>
            <a:r>
              <a:rPr dirty="0" err="1"/>
              <a:t>zwrotu</a:t>
            </a:r>
            <a:r>
              <a:rPr dirty="0"/>
              <a:t> </a:t>
            </a:r>
            <a:r>
              <a:rPr dirty="0" err="1"/>
              <a:t>zysku</a:t>
            </a:r>
            <a:r>
              <a:rPr dirty="0"/>
              <a:t> w </a:t>
            </a:r>
            <a:r>
              <a:rPr dirty="0" err="1"/>
              <a:t>stosunku</a:t>
            </a:r>
            <a:r>
              <a:rPr dirty="0"/>
              <a:t> do </a:t>
            </a:r>
            <a:r>
              <a:rPr dirty="0" err="1"/>
              <a:t>innych</a:t>
            </a:r>
            <a:r>
              <a:rPr dirty="0"/>
              <a:t> </a:t>
            </a:r>
            <a:r>
              <a:rPr dirty="0" err="1"/>
              <a:t>inwestycji</a:t>
            </a:r>
            <a:r>
              <a:rPr dirty="0"/>
              <a:t> </a:t>
            </a:r>
            <a:r>
              <a:rPr dirty="0" err="1"/>
              <a:t>mieszkaniowych</a:t>
            </a:r>
            <a:r>
              <a:rPr dirty="0"/>
              <a:t> </a:t>
            </a:r>
            <a:r>
              <a:rPr dirty="0" err="1"/>
              <a:t>czy</a:t>
            </a:r>
            <a:r>
              <a:rPr dirty="0"/>
              <a:t> </a:t>
            </a:r>
            <a:r>
              <a:rPr dirty="0" err="1"/>
              <a:t>hotelowych</a:t>
            </a:r>
            <a:r>
              <a:rPr dirty="0"/>
              <a:t>. Jest to </a:t>
            </a:r>
            <a:r>
              <a:rPr dirty="0" err="1"/>
              <a:t>też</a:t>
            </a:r>
            <a:r>
              <a:rPr dirty="0"/>
              <a:t> </a:t>
            </a:r>
            <a:r>
              <a:rPr dirty="0" err="1"/>
              <a:t>ryzykowana</a:t>
            </a:r>
            <a:r>
              <a:rPr dirty="0"/>
              <a:t> </a:t>
            </a:r>
            <a:r>
              <a:rPr dirty="0" err="1"/>
              <a:t>inwestycja</a:t>
            </a:r>
            <a:r>
              <a:rPr dirty="0"/>
              <a:t> co do </a:t>
            </a:r>
            <a:r>
              <a:rPr dirty="0" err="1"/>
              <a:t>obłożenia</a:t>
            </a:r>
            <a:r>
              <a:rPr dirty="0"/>
              <a:t> </a:t>
            </a:r>
            <a:r>
              <a:rPr dirty="0" err="1"/>
              <a:t>miejsc</a:t>
            </a:r>
            <a:r>
              <a:rPr dirty="0"/>
              <a:t>, </a:t>
            </a:r>
            <a:r>
              <a:rPr dirty="0" err="1"/>
              <a:t>szczególnie</a:t>
            </a:r>
            <a:r>
              <a:rPr dirty="0"/>
              <a:t> w </a:t>
            </a:r>
            <a:r>
              <a:rPr dirty="0" err="1"/>
              <a:t>skali</a:t>
            </a:r>
            <a:r>
              <a:rPr dirty="0"/>
              <a:t> </a:t>
            </a:r>
            <a:r>
              <a:rPr dirty="0" err="1"/>
              <a:t>całego</a:t>
            </a:r>
            <a:r>
              <a:rPr dirty="0"/>
              <a:t> roku. </a:t>
            </a:r>
            <a:r>
              <a:rPr dirty="0">
                <a:latin typeface="Sora Regular Bold"/>
                <a:ea typeface="Sora Regular Bold"/>
                <a:cs typeface="Sora Regular Bold"/>
                <a:sym typeface="Sora Regular Bold"/>
              </a:rPr>
              <a:t>Jest </a:t>
            </a:r>
            <a:r>
              <a:rPr dirty="0" err="1">
                <a:latin typeface="Sora Regular Bold"/>
                <a:ea typeface="Sora Regular Bold"/>
                <a:cs typeface="Sora Regular Bold"/>
                <a:sym typeface="Sora Regular Bold"/>
              </a:rPr>
              <a:t>szansa</a:t>
            </a:r>
            <a:r>
              <a:rPr dirty="0">
                <a:latin typeface="Sora Regular Bold"/>
                <a:ea typeface="Sora Regular Bold"/>
                <a:cs typeface="Sora Regular Bold"/>
                <a:sym typeface="Sora Regular Bold"/>
              </a:rPr>
              <a:t>, że ta </a:t>
            </a:r>
            <a:r>
              <a:rPr dirty="0" err="1">
                <a:latin typeface="Sora Regular Bold"/>
                <a:ea typeface="Sora Regular Bold"/>
                <a:cs typeface="Sora Regular Bold"/>
                <a:sym typeface="Sora Regular Bold"/>
              </a:rPr>
              <a:t>sytuacja</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się</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zmieni</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Widoczne</a:t>
            </a:r>
            <a:r>
              <a:rPr dirty="0">
                <a:latin typeface="Sora Regular Bold"/>
                <a:ea typeface="Sora Regular Bold"/>
                <a:cs typeface="Sora Regular Bold"/>
                <a:sym typeface="Sora Regular Bold"/>
              </a:rPr>
              <a:t> jest </a:t>
            </a:r>
            <a:r>
              <a:rPr dirty="0" err="1">
                <a:latin typeface="Sora Regular Bold"/>
                <a:ea typeface="Sora Regular Bold"/>
                <a:cs typeface="Sora Regular Bold"/>
                <a:sym typeface="Sora Regular Bold"/>
              </a:rPr>
              <a:t>coraz</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większe</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zainteresowanie</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potencjalnych</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inwestorów</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dzierżawą</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lub</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zakupem</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gruntów</a:t>
            </a:r>
            <a:r>
              <a:rPr dirty="0">
                <a:latin typeface="Sora Regular Bold"/>
                <a:ea typeface="Sora Regular Bold"/>
                <a:cs typeface="Sora Regular Bold"/>
                <a:sym typeface="Sora Regular Bold"/>
              </a:rPr>
              <a:t> pod </a:t>
            </a:r>
            <a:r>
              <a:rPr dirty="0" err="1">
                <a:latin typeface="Sora Regular Bold"/>
                <a:ea typeface="Sora Regular Bold"/>
                <a:cs typeface="Sora Regular Bold"/>
                <a:sym typeface="Sora Regular Bold"/>
              </a:rPr>
              <a:t>tego</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typu</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inwestycje</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Udało</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się</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wyłonić</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takich</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inwestorów</a:t>
            </a:r>
            <a:r>
              <a:rPr dirty="0">
                <a:latin typeface="Sora Regular Bold"/>
                <a:ea typeface="Sora Regular Bold"/>
                <a:cs typeface="Sora Regular Bold"/>
                <a:sym typeface="Sora Regular Bold"/>
              </a:rPr>
              <a:t> dla </a:t>
            </a:r>
            <a:r>
              <a:rPr dirty="0" err="1">
                <a:latin typeface="Sora Regular Bold"/>
                <a:ea typeface="Sora Regular Bold"/>
                <a:cs typeface="Sora Regular Bold"/>
                <a:sym typeface="Sora Regular Bold"/>
              </a:rPr>
              <a:t>parkingów</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przy</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ul</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Dąbrowskiego</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oraz</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ul</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Uzdrowiskowej</a:t>
            </a:r>
            <a:r>
              <a:rPr dirty="0">
                <a:latin typeface="Sora Regular Bold"/>
                <a:ea typeface="Sora Regular Bold"/>
                <a:cs typeface="Sora Regular Bold"/>
                <a:sym typeface="Sora Regular Bold"/>
              </a:rPr>
              <a:t>.</a:t>
            </a:r>
          </a:p>
          <a:p>
            <a:pPr algn="just" defTabSz="457200">
              <a:spcBef>
                <a:spcPts val="1800"/>
              </a:spcBef>
              <a:defRPr sz="2500" b="0">
                <a:latin typeface="Sora Regular Regular"/>
                <a:ea typeface="Sora Regular Regular"/>
                <a:cs typeface="Sora Regular Regular"/>
                <a:sym typeface="Sora Regular Regular"/>
              </a:defRPr>
            </a:pPr>
            <a:r>
              <a:rPr dirty="0" err="1"/>
              <a:t>Obecnie</a:t>
            </a:r>
            <a:r>
              <a:rPr dirty="0"/>
              <a:t> </a:t>
            </a:r>
            <a:r>
              <a:rPr dirty="0" err="1"/>
              <a:t>trwają</a:t>
            </a:r>
            <a:r>
              <a:rPr dirty="0"/>
              <a:t> </a:t>
            </a:r>
            <a:r>
              <a:rPr dirty="0" err="1"/>
              <a:t>procedury</a:t>
            </a:r>
            <a:r>
              <a:rPr dirty="0"/>
              <a:t> </a:t>
            </a:r>
            <a:r>
              <a:rPr dirty="0" err="1"/>
              <a:t>przetargowe</a:t>
            </a:r>
            <a:r>
              <a:rPr dirty="0"/>
              <a:t> na </a:t>
            </a:r>
            <a:r>
              <a:rPr dirty="0" err="1"/>
              <a:t>oddanie</a:t>
            </a:r>
            <a:r>
              <a:rPr dirty="0"/>
              <a:t> w </a:t>
            </a:r>
            <a:r>
              <a:rPr dirty="0" err="1"/>
              <a:t>dzierżawę</a:t>
            </a:r>
            <a:r>
              <a:rPr dirty="0"/>
              <a:t> </a:t>
            </a:r>
            <a:r>
              <a:rPr dirty="0" err="1"/>
              <a:t>niezabudowanych</a:t>
            </a:r>
            <a:r>
              <a:rPr dirty="0"/>
              <a:t> </a:t>
            </a:r>
            <a:r>
              <a:rPr dirty="0" err="1"/>
              <a:t>nieruchomości</a:t>
            </a:r>
            <a:r>
              <a:rPr dirty="0"/>
              <a:t> </a:t>
            </a:r>
            <a:r>
              <a:rPr dirty="0" err="1"/>
              <a:t>gruntowych</a:t>
            </a:r>
            <a:r>
              <a:rPr dirty="0"/>
              <a:t> </a:t>
            </a:r>
            <a:r>
              <a:rPr dirty="0" err="1"/>
              <a:t>stanowiących</a:t>
            </a:r>
            <a:r>
              <a:rPr dirty="0"/>
              <a:t> </a:t>
            </a:r>
            <a:r>
              <a:rPr dirty="0" err="1"/>
              <a:t>własność</a:t>
            </a:r>
            <a:r>
              <a:rPr dirty="0"/>
              <a:t> </a:t>
            </a:r>
            <a:r>
              <a:rPr dirty="0" err="1"/>
              <a:t>gminy</a:t>
            </a:r>
            <a:r>
              <a:rPr dirty="0"/>
              <a:t> </a:t>
            </a:r>
            <a:r>
              <a:rPr dirty="0" err="1"/>
              <a:t>Miasto</a:t>
            </a:r>
            <a:r>
              <a:rPr dirty="0"/>
              <a:t> Świnoujście z </a:t>
            </a:r>
            <a:r>
              <a:rPr dirty="0" err="1"/>
              <a:t>przeznaczeniem</a:t>
            </a:r>
            <a:r>
              <a:rPr dirty="0"/>
              <a:t> na </a:t>
            </a:r>
            <a:r>
              <a:rPr dirty="0" err="1"/>
              <a:t>realizację</a:t>
            </a:r>
            <a:r>
              <a:rPr dirty="0"/>
              <a:t> </a:t>
            </a:r>
            <a:r>
              <a:rPr dirty="0" err="1"/>
              <a:t>parkingów</a:t>
            </a:r>
            <a:r>
              <a:rPr dirty="0"/>
              <a:t> </a:t>
            </a:r>
            <a:r>
              <a:rPr dirty="0" err="1"/>
              <a:t>wielopoziomowych</a:t>
            </a:r>
            <a:r>
              <a:rPr dirty="0"/>
              <a:t> </a:t>
            </a:r>
            <a:r>
              <a:rPr dirty="0" err="1"/>
              <a:t>wraz</a:t>
            </a:r>
            <a:r>
              <a:rPr dirty="0"/>
              <a:t> z </a:t>
            </a:r>
            <a:r>
              <a:rPr dirty="0" err="1"/>
              <a:t>niezbędną</a:t>
            </a:r>
            <a:r>
              <a:rPr dirty="0"/>
              <a:t> </a:t>
            </a:r>
            <a:r>
              <a:rPr dirty="0" err="1"/>
              <a:t>infrastrukturą</a:t>
            </a:r>
            <a:r>
              <a:rPr dirty="0"/>
              <a:t> </a:t>
            </a:r>
            <a:r>
              <a:rPr dirty="0" err="1"/>
              <a:t>towarzyszącą</a:t>
            </a:r>
            <a:r>
              <a:rPr dirty="0"/>
              <a:t>, a </a:t>
            </a:r>
            <a:r>
              <a:rPr dirty="0" err="1"/>
              <a:t>następnie</a:t>
            </a:r>
            <a:r>
              <a:rPr dirty="0"/>
              <a:t> </a:t>
            </a:r>
            <a:r>
              <a:rPr dirty="0" err="1"/>
              <a:t>zarządzanie</a:t>
            </a:r>
            <a:r>
              <a:rPr dirty="0"/>
              <a:t> </a:t>
            </a:r>
            <a:r>
              <a:rPr dirty="0" err="1"/>
              <a:t>obiektem</a:t>
            </a:r>
            <a:r>
              <a:rPr dirty="0"/>
              <a:t>, </a:t>
            </a:r>
            <a:r>
              <a:rPr dirty="0" err="1"/>
              <a:t>położonych</a:t>
            </a:r>
            <a:r>
              <a:rPr dirty="0"/>
              <a:t> </a:t>
            </a:r>
            <a:r>
              <a:rPr dirty="0" err="1"/>
              <a:t>przy</a:t>
            </a:r>
            <a:r>
              <a:rPr dirty="0"/>
              <a:t> </a:t>
            </a:r>
            <a:r>
              <a:rPr dirty="0" err="1"/>
              <a:t>ul</a:t>
            </a:r>
            <a:r>
              <a:rPr dirty="0"/>
              <a:t>. </a:t>
            </a:r>
            <a:r>
              <a:rPr dirty="0" err="1"/>
              <a:t>Kołłątaja</a:t>
            </a:r>
            <a:r>
              <a:rPr dirty="0"/>
              <a:t> </a:t>
            </a:r>
            <a:r>
              <a:rPr dirty="0" err="1"/>
              <a:t>oraz</a:t>
            </a:r>
            <a:r>
              <a:rPr dirty="0"/>
              <a:t> </a:t>
            </a:r>
            <a:r>
              <a:rPr dirty="0" err="1"/>
              <a:t>przy</a:t>
            </a:r>
            <a:r>
              <a:rPr dirty="0"/>
              <a:t> </a:t>
            </a:r>
            <a:r>
              <a:rPr dirty="0" err="1"/>
              <a:t>ul</a:t>
            </a:r>
            <a:r>
              <a:rPr dirty="0"/>
              <a:t>. </a:t>
            </a:r>
            <a:r>
              <a:rPr dirty="0" err="1"/>
              <a:t>Piastowskiej</a:t>
            </a:r>
            <a:r>
              <a:rPr dirty="0"/>
              <a:t>.</a:t>
            </a:r>
          </a:p>
          <a:p>
            <a:pPr algn="just" defTabSz="457200">
              <a:spcBef>
                <a:spcPts val="1800"/>
              </a:spcBef>
              <a:defRPr sz="2500" b="0">
                <a:latin typeface="Sora Regular Bold"/>
                <a:ea typeface="Sora Regular Bold"/>
                <a:cs typeface="Sora Regular Bold"/>
                <a:sym typeface="Sora Regular Bold"/>
              </a:defRPr>
            </a:pPr>
            <a:r>
              <a:rPr dirty="0" err="1"/>
              <a:t>Dlaczego</a:t>
            </a:r>
            <a:r>
              <a:rPr dirty="0"/>
              <a:t> </a:t>
            </a:r>
            <a:r>
              <a:rPr dirty="0" err="1"/>
              <a:t>nie</a:t>
            </a:r>
            <a:r>
              <a:rPr dirty="0"/>
              <a:t> ma </a:t>
            </a:r>
            <a:r>
              <a:rPr dirty="0" err="1"/>
              <a:t>parkingu</a:t>
            </a:r>
            <a:r>
              <a:rPr dirty="0"/>
              <a:t> </a:t>
            </a:r>
            <a:r>
              <a:rPr dirty="0" err="1"/>
              <a:t>wielopoziomowego</a:t>
            </a:r>
            <a:r>
              <a:rPr dirty="0"/>
              <a:t> w </a:t>
            </a:r>
            <a:r>
              <a:rPr lang="pl-PL" dirty="0" smtClean="0"/>
              <a:t>D</a:t>
            </a:r>
            <a:r>
              <a:rPr dirty="0" err="1" smtClean="0"/>
              <a:t>zielnicy</a:t>
            </a:r>
            <a:r>
              <a:rPr dirty="0" smtClean="0"/>
              <a:t> </a:t>
            </a:r>
            <a:r>
              <a:rPr dirty="0" err="1"/>
              <a:t>Nadmorskiej</a:t>
            </a:r>
            <a:r>
              <a:rPr dirty="0"/>
              <a:t>? </a:t>
            </a:r>
            <a:endParaRPr dirty="0">
              <a:latin typeface="Sora Regular Regular"/>
              <a:ea typeface="Sora Regular Regular"/>
              <a:cs typeface="Sora Regular Regular"/>
              <a:sym typeface="Sora Regular Regular"/>
            </a:endParaRPr>
          </a:p>
          <a:p>
            <a:pPr algn="just" defTabSz="457200">
              <a:spcBef>
                <a:spcPts val="1800"/>
              </a:spcBef>
              <a:defRPr sz="2500" b="0">
                <a:latin typeface="Sora Regular Regular"/>
                <a:ea typeface="Sora Regular Regular"/>
                <a:cs typeface="Sora Regular Regular"/>
                <a:sym typeface="Sora Regular Regular"/>
              </a:defRPr>
            </a:pPr>
            <a:r>
              <a:rPr dirty="0" err="1"/>
              <a:t>Ponieważ</a:t>
            </a:r>
            <a:r>
              <a:rPr dirty="0"/>
              <a:t> </a:t>
            </a:r>
            <a:r>
              <a:rPr dirty="0" err="1"/>
              <a:t>występują</a:t>
            </a:r>
            <a:r>
              <a:rPr dirty="0"/>
              <a:t> tam </a:t>
            </a:r>
            <a:r>
              <a:rPr dirty="0" err="1"/>
              <a:t>duże</a:t>
            </a:r>
            <a:r>
              <a:rPr dirty="0"/>
              <a:t> </a:t>
            </a:r>
            <a:r>
              <a:rPr dirty="0" err="1"/>
              <a:t>ograniczenia</a:t>
            </a:r>
            <a:r>
              <a:rPr dirty="0"/>
              <a:t> </a:t>
            </a:r>
            <a:r>
              <a:rPr dirty="0" err="1"/>
              <a:t>narzucone</a:t>
            </a:r>
            <a:r>
              <a:rPr dirty="0"/>
              <a:t> </a:t>
            </a:r>
            <a:r>
              <a:rPr dirty="0" err="1"/>
              <a:t>przez</a:t>
            </a:r>
            <a:r>
              <a:rPr dirty="0"/>
              <a:t> </a:t>
            </a:r>
            <a:r>
              <a:rPr dirty="0" err="1"/>
              <a:t>organy</a:t>
            </a:r>
            <a:r>
              <a:rPr dirty="0"/>
              <a:t> </a:t>
            </a:r>
            <a:r>
              <a:rPr dirty="0" err="1"/>
              <a:t>środowiskowe</a:t>
            </a:r>
            <a:r>
              <a:rPr dirty="0"/>
              <a:t> </a:t>
            </a:r>
            <a:r>
              <a:rPr dirty="0" err="1"/>
              <a:t>oraz</a:t>
            </a:r>
            <a:r>
              <a:rPr dirty="0"/>
              <a:t> </a:t>
            </a:r>
            <a:r>
              <a:rPr dirty="0" err="1"/>
              <a:t>sprzeciw</a:t>
            </a:r>
            <a:r>
              <a:rPr dirty="0"/>
              <a:t> </a:t>
            </a:r>
            <a:r>
              <a:rPr dirty="0" err="1"/>
              <a:t>społeczny</a:t>
            </a:r>
            <a:r>
              <a:rPr dirty="0"/>
              <a:t> </a:t>
            </a:r>
            <a:r>
              <a:rPr dirty="0" err="1"/>
              <a:t>dotyczący</a:t>
            </a:r>
            <a:r>
              <a:rPr dirty="0"/>
              <a:t> </a:t>
            </a:r>
            <a:r>
              <a:rPr dirty="0" err="1"/>
              <a:t>wycinki</a:t>
            </a:r>
            <a:r>
              <a:rPr dirty="0"/>
              <a:t> </a:t>
            </a:r>
            <a:r>
              <a:rPr dirty="0" err="1"/>
              <a:t>drzew</a:t>
            </a:r>
            <a:r>
              <a:rPr dirty="0"/>
              <a:t>. Plan </a:t>
            </a:r>
            <a:r>
              <a:rPr dirty="0" err="1"/>
              <a:t>zagospodarowania</a:t>
            </a:r>
            <a:r>
              <a:rPr dirty="0"/>
              <a:t> </a:t>
            </a:r>
            <a:r>
              <a:rPr dirty="0" err="1"/>
              <a:t>przestrzennego</a:t>
            </a:r>
            <a:r>
              <a:rPr dirty="0"/>
              <a:t> </a:t>
            </a:r>
            <a:r>
              <a:rPr dirty="0" err="1"/>
              <a:t>przewiduje</a:t>
            </a:r>
            <a:r>
              <a:rPr dirty="0"/>
              <a:t> </a:t>
            </a:r>
            <a:r>
              <a:rPr dirty="0" err="1"/>
              <a:t>lokalizację</a:t>
            </a:r>
            <a:r>
              <a:rPr dirty="0"/>
              <a:t> </a:t>
            </a:r>
            <a:r>
              <a:rPr dirty="0" err="1"/>
              <a:t>dwóch</a:t>
            </a:r>
            <a:r>
              <a:rPr dirty="0"/>
              <a:t> </a:t>
            </a:r>
            <a:r>
              <a:rPr dirty="0" err="1"/>
              <a:t>parkingów</a:t>
            </a:r>
            <a:r>
              <a:rPr dirty="0"/>
              <a:t> </a:t>
            </a:r>
            <a:r>
              <a:rPr dirty="0" err="1"/>
              <a:t>wielopoziomowych</a:t>
            </a:r>
            <a:r>
              <a:rPr dirty="0"/>
              <a:t> w </a:t>
            </a:r>
            <a:r>
              <a:rPr dirty="0" err="1"/>
              <a:t>rejonie</a:t>
            </a:r>
            <a:r>
              <a:rPr dirty="0"/>
              <a:t> </a:t>
            </a:r>
            <a:r>
              <a:rPr dirty="0" err="1"/>
              <a:t>ulic</a:t>
            </a:r>
            <a:r>
              <a:rPr dirty="0"/>
              <a:t>: </a:t>
            </a:r>
            <a:r>
              <a:rPr dirty="0" err="1" smtClean="0"/>
              <a:t>Zdrojowej</a:t>
            </a:r>
            <a:r>
              <a:rPr lang="pl-PL" dirty="0" smtClean="0"/>
              <a:t> </a:t>
            </a:r>
            <a:r>
              <a:rPr dirty="0" err="1" smtClean="0"/>
              <a:t>i</a:t>
            </a:r>
            <a:r>
              <a:rPr dirty="0" smtClean="0"/>
              <a:t> </a:t>
            </a:r>
            <a:r>
              <a:rPr dirty="0" err="1"/>
              <a:t>Uzdrowiskowej</a:t>
            </a:r>
            <a:r>
              <a:rPr dirty="0"/>
              <a:t>. Obie </a:t>
            </a:r>
            <a:r>
              <a:rPr dirty="0" err="1"/>
              <a:t>działki</a:t>
            </a:r>
            <a:r>
              <a:rPr dirty="0"/>
              <a:t> </a:t>
            </a:r>
            <a:r>
              <a:rPr dirty="0" err="1"/>
              <a:t>są</a:t>
            </a:r>
            <a:r>
              <a:rPr dirty="0"/>
              <a:t> </a:t>
            </a:r>
            <a:r>
              <a:rPr dirty="0" err="1"/>
              <a:t>mocno</a:t>
            </a:r>
            <a:r>
              <a:rPr dirty="0"/>
              <a:t> </a:t>
            </a:r>
            <a:r>
              <a:rPr dirty="0" err="1"/>
              <a:t>zalesione</a:t>
            </a:r>
            <a:r>
              <a:rPr dirty="0"/>
              <a:t>. </a:t>
            </a:r>
            <a:r>
              <a:rPr dirty="0" err="1"/>
              <a:t>Ponadto</a:t>
            </a:r>
            <a:r>
              <a:rPr dirty="0"/>
              <a:t> parking </a:t>
            </a:r>
            <a:r>
              <a:rPr dirty="0" err="1"/>
              <a:t>przy</a:t>
            </a:r>
            <a:r>
              <a:rPr dirty="0"/>
              <a:t> </a:t>
            </a:r>
            <a:r>
              <a:rPr dirty="0" err="1"/>
              <a:t>ul</a:t>
            </a:r>
            <a:r>
              <a:rPr dirty="0"/>
              <a:t>. </a:t>
            </a:r>
            <a:r>
              <a:rPr dirty="0" err="1"/>
              <a:t>Zdrojowej</a:t>
            </a:r>
            <a:r>
              <a:rPr dirty="0"/>
              <a:t> </a:t>
            </a:r>
            <a:r>
              <a:rPr dirty="0" err="1"/>
              <a:t>wymaga</a:t>
            </a:r>
            <a:r>
              <a:rPr dirty="0"/>
              <a:t> </a:t>
            </a:r>
            <a:r>
              <a:rPr dirty="0" err="1"/>
              <a:t>budowy</a:t>
            </a:r>
            <a:r>
              <a:rPr dirty="0"/>
              <a:t> </a:t>
            </a:r>
            <a:r>
              <a:rPr dirty="0" err="1"/>
              <a:t>drogi</a:t>
            </a:r>
            <a:r>
              <a:rPr dirty="0"/>
              <a:t> </a:t>
            </a:r>
            <a:r>
              <a:rPr dirty="0" err="1"/>
              <a:t>dojazdowej</a:t>
            </a:r>
            <a:r>
              <a:rPr dirty="0"/>
              <a:t>, </a:t>
            </a:r>
            <a:r>
              <a:rPr dirty="0" err="1"/>
              <a:t>tj</a:t>
            </a:r>
            <a:r>
              <a:rPr dirty="0"/>
              <a:t>. </a:t>
            </a:r>
            <a:r>
              <a:rPr dirty="0" err="1"/>
              <a:t>projektowanej</a:t>
            </a:r>
            <a:r>
              <a:rPr dirty="0"/>
              <a:t> </a:t>
            </a:r>
            <a:r>
              <a:rPr dirty="0" err="1"/>
              <a:t>obecnie</a:t>
            </a:r>
            <a:r>
              <a:rPr dirty="0"/>
              <a:t> </a:t>
            </a:r>
            <a:r>
              <a:rPr dirty="0" err="1"/>
              <a:t>ulicy</a:t>
            </a:r>
            <a:r>
              <a:rPr dirty="0"/>
              <a:t> </a:t>
            </a:r>
            <a:r>
              <a:rPr dirty="0" err="1"/>
              <a:t>Nowojachtowej</a:t>
            </a:r>
            <a:r>
              <a:rPr dirty="0"/>
              <a:t>. </a:t>
            </a:r>
            <a:r>
              <a:rPr dirty="0" err="1"/>
              <a:t>Obecna</a:t>
            </a:r>
            <a:r>
              <a:rPr dirty="0"/>
              <a:t> </a:t>
            </a:r>
            <a:r>
              <a:rPr dirty="0" err="1"/>
              <a:t>ulica</a:t>
            </a:r>
            <a:r>
              <a:rPr dirty="0"/>
              <a:t> </a:t>
            </a:r>
            <a:r>
              <a:rPr dirty="0" err="1"/>
              <a:t>Chrobrego</a:t>
            </a:r>
            <a:r>
              <a:rPr dirty="0"/>
              <a:t> </a:t>
            </a:r>
            <a:r>
              <a:rPr dirty="0" err="1"/>
              <a:t>nie</a:t>
            </a:r>
            <a:r>
              <a:rPr dirty="0"/>
              <a:t> ma </a:t>
            </a:r>
            <a:r>
              <a:rPr dirty="0" err="1"/>
              <a:t>odpowiedniej</a:t>
            </a:r>
            <a:r>
              <a:rPr dirty="0"/>
              <a:t> </a:t>
            </a:r>
            <a:r>
              <a:rPr dirty="0" err="1"/>
              <a:t>przepustowości</a:t>
            </a:r>
            <a:r>
              <a:rPr dirty="0"/>
              <a:t> </a:t>
            </a:r>
            <a:r>
              <a:rPr dirty="0" err="1"/>
              <a:t>i</a:t>
            </a:r>
            <a:r>
              <a:rPr dirty="0"/>
              <a:t> </a:t>
            </a:r>
            <a:r>
              <a:rPr dirty="0" err="1"/>
              <a:t>przebiega</a:t>
            </a:r>
            <a:r>
              <a:rPr dirty="0"/>
              <a:t> </a:t>
            </a:r>
            <a:r>
              <a:rPr dirty="0" err="1"/>
              <a:t>przez</a:t>
            </a:r>
            <a:r>
              <a:rPr dirty="0"/>
              <a:t> </a:t>
            </a:r>
            <a:r>
              <a:rPr dirty="0" err="1"/>
              <a:t>sam</a:t>
            </a:r>
            <a:r>
              <a:rPr dirty="0"/>
              <a:t> </a:t>
            </a:r>
            <a:r>
              <a:rPr dirty="0" err="1"/>
              <a:t>środek</a:t>
            </a:r>
            <a:r>
              <a:rPr dirty="0"/>
              <a:t> </a:t>
            </a:r>
            <a:r>
              <a:rPr dirty="0" err="1"/>
              <a:t>zabytkowego</a:t>
            </a:r>
            <a:r>
              <a:rPr dirty="0"/>
              <a:t> </a:t>
            </a:r>
            <a:r>
              <a:rPr dirty="0" err="1"/>
              <a:t>Parku</a:t>
            </a:r>
            <a:r>
              <a:rPr dirty="0"/>
              <a:t> </a:t>
            </a:r>
            <a:r>
              <a:rPr dirty="0" err="1"/>
              <a:t>Zdrojowego</a:t>
            </a:r>
            <a:r>
              <a:rPr dirty="0"/>
              <a:t>. </a:t>
            </a:r>
            <a:r>
              <a:rPr dirty="0" err="1"/>
              <a:t>Biorąc</a:t>
            </a:r>
            <a:r>
              <a:rPr dirty="0"/>
              <a:t> </a:t>
            </a:r>
            <a:r>
              <a:rPr dirty="0" err="1"/>
              <a:t>powyższe</a:t>
            </a:r>
            <a:r>
              <a:rPr dirty="0"/>
              <a:t> pod </a:t>
            </a:r>
            <a:r>
              <a:rPr dirty="0" err="1"/>
              <a:t>uwagę</a:t>
            </a:r>
            <a:r>
              <a:rPr dirty="0"/>
              <a:t> </a:t>
            </a:r>
            <a:r>
              <a:rPr dirty="0" err="1"/>
              <a:t>ruch</a:t>
            </a:r>
            <a:r>
              <a:rPr dirty="0"/>
              <a:t> </a:t>
            </a:r>
            <a:r>
              <a:rPr dirty="0" err="1"/>
              <a:t>samochodowy</a:t>
            </a:r>
            <a:r>
              <a:rPr dirty="0"/>
              <a:t> </a:t>
            </a:r>
            <a:r>
              <a:rPr dirty="0" err="1"/>
              <a:t>przez</a:t>
            </a:r>
            <a:r>
              <a:rPr dirty="0"/>
              <a:t> </a:t>
            </a:r>
            <a:r>
              <a:rPr dirty="0" err="1"/>
              <a:t>ulicę</a:t>
            </a:r>
            <a:r>
              <a:rPr dirty="0"/>
              <a:t> </a:t>
            </a:r>
            <a:r>
              <a:rPr dirty="0" err="1"/>
              <a:t>Chrobrego</a:t>
            </a:r>
            <a:r>
              <a:rPr dirty="0"/>
              <a:t> </a:t>
            </a:r>
            <a:r>
              <a:rPr dirty="0" err="1"/>
              <a:t>należy</a:t>
            </a:r>
            <a:r>
              <a:rPr dirty="0"/>
              <a:t> </a:t>
            </a:r>
            <a:r>
              <a:rPr dirty="0" err="1"/>
              <a:t>ograniczyć</a:t>
            </a:r>
            <a:r>
              <a:rPr dirty="0"/>
              <a:t> a </a:t>
            </a:r>
            <a:r>
              <a:rPr dirty="0" err="1"/>
              <a:t>nie</a:t>
            </a:r>
            <a:r>
              <a:rPr dirty="0"/>
              <a:t> </a:t>
            </a:r>
            <a:r>
              <a:rPr dirty="0" err="1"/>
              <a:t>powiększać</a:t>
            </a:r>
            <a:r>
              <a:rPr dirty="0"/>
              <a:t>.</a:t>
            </a:r>
          </a:p>
          <a:p>
            <a:pPr defTabSz="457200">
              <a:spcBef>
                <a:spcPts val="1800"/>
              </a:spcBef>
              <a:defRPr sz="2500" b="0">
                <a:latin typeface="Sora Regular ExtraLight"/>
                <a:ea typeface="Sora Regular ExtraLight"/>
                <a:cs typeface="Sora Regular ExtraLight"/>
                <a:sym typeface="Sora Regular ExtraLight"/>
              </a:defRPr>
            </a:pPr>
            <a:r>
              <a:rPr dirty="0"/>
              <a:t>cd. na </a:t>
            </a:r>
            <a:r>
              <a:rPr dirty="0" err="1"/>
              <a:t>następnej</a:t>
            </a:r>
            <a:r>
              <a:rPr dirty="0"/>
              <a:t> </a:t>
            </a:r>
            <a:r>
              <a:rPr dirty="0" err="1"/>
              <a:t>stronie</a:t>
            </a:r>
            <a:endParaRPr dirty="0"/>
          </a:p>
        </p:txBody>
      </p:sp>
    </p:spTree>
  </p:cSld>
  <p:clrMapOvr>
    <a:masterClrMapping/>
  </p:clrMapOvr>
  <p:transition spd="med"/>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448" name="Publikacja artykułów…"/>
          <p:cNvSpPr txBox="1">
            <a:spLocks noGrp="1"/>
          </p:cNvSpPr>
          <p:nvPr>
            <p:ph type="title"/>
          </p:nvPr>
        </p:nvSpPr>
        <p:spPr>
          <a:xfrm>
            <a:off x="942082" y="1077359"/>
            <a:ext cx="22606614" cy="2202884"/>
          </a:xfrm>
          <a:prstGeom prst="rect">
            <a:avLst/>
          </a:prstGeom>
        </p:spPr>
        <p:txBody>
          <a:bodyPr/>
          <a:lstStyle/>
          <a:p>
            <a:pPr>
              <a:defRPr sz="7500" b="0" spc="-200">
                <a:solidFill>
                  <a:srgbClr val="ED7052"/>
                </a:solidFill>
                <a:latin typeface="Sora Regular Bold"/>
                <a:ea typeface="Sora Regular Bold"/>
                <a:cs typeface="Sora Regular Bold"/>
                <a:sym typeface="Sora Regular Bold"/>
              </a:defRPr>
            </a:pPr>
            <a:r>
              <a:t>Publikacja artykułów</a:t>
            </a:r>
            <a:endParaRPr spc="-150"/>
          </a:p>
          <a:p>
            <a:pPr>
              <a:defRPr sz="5000" b="0" spc="-100">
                <a:solidFill>
                  <a:srgbClr val="ED7052"/>
                </a:solidFill>
                <a:latin typeface="Sora Regular Bold"/>
                <a:ea typeface="Sora Regular Bold"/>
                <a:cs typeface="Sora Regular Bold"/>
                <a:sym typeface="Sora Regular Bold"/>
              </a:defRPr>
            </a:pPr>
            <a:r>
              <a:t>Przykłady</a:t>
            </a:r>
          </a:p>
        </p:txBody>
      </p:sp>
      <p:sp>
        <p:nvSpPr>
          <p:cNvPr id="449" name="51"/>
          <p:cNvSpPr txBox="1"/>
          <p:nvPr/>
        </p:nvSpPr>
        <p:spPr>
          <a:xfrm>
            <a:off x="23401787" y="12729956"/>
            <a:ext cx="485191"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51</a:t>
            </a:r>
          </a:p>
        </p:txBody>
      </p:sp>
      <p:sp>
        <p:nvSpPr>
          <p:cNvPr id="450" name="Należy też podjąć decyzję, czy w ogóle do dzielnicy nadmorskiej kierować samochody? Może trzeba ruch turystyczny zatrzymać na obrzeżach miasta, a stamtąd dowozić turystów do hoteli autobusami lub innymi zorganizowanymi środkami transportu wzorem innych p"/>
          <p:cNvSpPr txBox="1">
            <a:spLocks noGrp="1"/>
          </p:cNvSpPr>
          <p:nvPr>
            <p:ph type="body" idx="1"/>
          </p:nvPr>
        </p:nvSpPr>
        <p:spPr>
          <a:xfrm>
            <a:off x="1032417" y="3220786"/>
            <a:ext cx="22609008" cy="8724622"/>
          </a:xfrm>
          <a:prstGeom prst="rect">
            <a:avLst/>
          </a:prstGeom>
        </p:spPr>
        <p:txBody>
          <a:bodyPr lIns="50800" tIns="50800" rIns="50800" bIns="50800" numCol="2" spcCol="1130449"/>
          <a:lstStyle/>
          <a:p>
            <a:pPr algn="just" defTabSz="457200">
              <a:spcBef>
                <a:spcPts val="1800"/>
              </a:spcBef>
              <a:defRPr sz="2500" b="0">
                <a:latin typeface="Sora Regular Bold"/>
                <a:ea typeface="Sora Regular Bold"/>
                <a:cs typeface="Sora Regular Bold"/>
                <a:sym typeface="Sora Regular Bold"/>
              </a:defRPr>
            </a:pPr>
            <a:r>
              <a:rPr dirty="0" err="1"/>
              <a:t>Należy</a:t>
            </a:r>
            <a:r>
              <a:rPr dirty="0"/>
              <a:t> </a:t>
            </a:r>
            <a:r>
              <a:rPr dirty="0" err="1"/>
              <a:t>też</a:t>
            </a:r>
            <a:r>
              <a:rPr dirty="0"/>
              <a:t> </a:t>
            </a:r>
            <a:r>
              <a:rPr dirty="0" err="1"/>
              <a:t>podjąć</a:t>
            </a:r>
            <a:r>
              <a:rPr dirty="0"/>
              <a:t> </a:t>
            </a:r>
            <a:r>
              <a:rPr dirty="0" err="1"/>
              <a:t>decyzję</a:t>
            </a:r>
            <a:r>
              <a:rPr dirty="0"/>
              <a:t>, </a:t>
            </a:r>
            <a:r>
              <a:rPr dirty="0" err="1"/>
              <a:t>czy</a:t>
            </a:r>
            <a:r>
              <a:rPr dirty="0"/>
              <a:t> w </a:t>
            </a:r>
            <a:r>
              <a:rPr dirty="0" err="1"/>
              <a:t>ogóle</a:t>
            </a:r>
            <a:r>
              <a:rPr dirty="0"/>
              <a:t> do </a:t>
            </a:r>
            <a:r>
              <a:rPr dirty="0" err="1"/>
              <a:t>dzielnicy</a:t>
            </a:r>
            <a:r>
              <a:rPr dirty="0"/>
              <a:t> </a:t>
            </a:r>
            <a:r>
              <a:rPr dirty="0" err="1"/>
              <a:t>nadmorskiej</a:t>
            </a:r>
            <a:r>
              <a:rPr dirty="0"/>
              <a:t> </a:t>
            </a:r>
            <a:r>
              <a:rPr dirty="0" err="1"/>
              <a:t>kierować</a:t>
            </a:r>
            <a:r>
              <a:rPr dirty="0"/>
              <a:t> </a:t>
            </a:r>
            <a:r>
              <a:rPr dirty="0" err="1"/>
              <a:t>samochody</a:t>
            </a:r>
            <a:r>
              <a:rPr dirty="0"/>
              <a:t>? </a:t>
            </a:r>
            <a:r>
              <a:rPr dirty="0" err="1"/>
              <a:t>Może</a:t>
            </a:r>
            <a:r>
              <a:rPr dirty="0"/>
              <a:t> </a:t>
            </a:r>
            <a:r>
              <a:rPr dirty="0" err="1"/>
              <a:t>trzeba</a:t>
            </a:r>
            <a:r>
              <a:rPr dirty="0"/>
              <a:t> </a:t>
            </a:r>
            <a:r>
              <a:rPr dirty="0" err="1"/>
              <a:t>ruch</a:t>
            </a:r>
            <a:r>
              <a:rPr dirty="0"/>
              <a:t> </a:t>
            </a:r>
            <a:r>
              <a:rPr dirty="0" err="1"/>
              <a:t>turystyczny</a:t>
            </a:r>
            <a:r>
              <a:rPr dirty="0"/>
              <a:t> </a:t>
            </a:r>
            <a:r>
              <a:rPr dirty="0" err="1"/>
              <a:t>zatrzymać</a:t>
            </a:r>
            <a:r>
              <a:rPr dirty="0"/>
              <a:t> na </a:t>
            </a:r>
            <a:r>
              <a:rPr dirty="0" err="1"/>
              <a:t>obrzeżach</a:t>
            </a:r>
            <a:r>
              <a:rPr dirty="0"/>
              <a:t> miasta, a </a:t>
            </a:r>
            <a:r>
              <a:rPr dirty="0" err="1"/>
              <a:t>stamtąd</a:t>
            </a:r>
            <a:r>
              <a:rPr dirty="0"/>
              <a:t> </a:t>
            </a:r>
            <a:r>
              <a:rPr dirty="0" err="1"/>
              <a:t>dowozić</a:t>
            </a:r>
            <a:r>
              <a:rPr dirty="0"/>
              <a:t> </a:t>
            </a:r>
            <a:r>
              <a:rPr dirty="0" err="1"/>
              <a:t>turystów</a:t>
            </a:r>
            <a:r>
              <a:rPr dirty="0"/>
              <a:t> do </a:t>
            </a:r>
            <a:r>
              <a:rPr dirty="0" err="1"/>
              <a:t>hoteli</a:t>
            </a:r>
            <a:r>
              <a:rPr dirty="0"/>
              <a:t> </a:t>
            </a:r>
            <a:r>
              <a:rPr dirty="0" err="1"/>
              <a:t>autobusami</a:t>
            </a:r>
            <a:r>
              <a:rPr dirty="0"/>
              <a:t> </a:t>
            </a:r>
            <a:r>
              <a:rPr dirty="0" err="1"/>
              <a:t>lub</a:t>
            </a:r>
            <a:r>
              <a:rPr dirty="0"/>
              <a:t> </a:t>
            </a:r>
            <a:r>
              <a:rPr dirty="0" err="1"/>
              <a:t>innymi</a:t>
            </a:r>
            <a:r>
              <a:rPr dirty="0"/>
              <a:t> </a:t>
            </a:r>
            <a:r>
              <a:rPr dirty="0" err="1"/>
              <a:t>zorganizowanymi</a:t>
            </a:r>
            <a:r>
              <a:rPr dirty="0"/>
              <a:t> </a:t>
            </a:r>
            <a:r>
              <a:rPr dirty="0" err="1"/>
              <a:t>środkami</a:t>
            </a:r>
            <a:r>
              <a:rPr dirty="0"/>
              <a:t> </a:t>
            </a:r>
            <a:r>
              <a:rPr dirty="0" err="1"/>
              <a:t>transportu</a:t>
            </a:r>
            <a:r>
              <a:rPr dirty="0"/>
              <a:t> </a:t>
            </a:r>
            <a:r>
              <a:rPr dirty="0" err="1"/>
              <a:t>wzorem</a:t>
            </a:r>
            <a:r>
              <a:rPr dirty="0"/>
              <a:t> </a:t>
            </a:r>
            <a:r>
              <a:rPr dirty="0" err="1"/>
              <a:t>innych</a:t>
            </a:r>
            <a:r>
              <a:rPr dirty="0"/>
              <a:t> </a:t>
            </a:r>
            <a:r>
              <a:rPr dirty="0" err="1"/>
              <a:t>podobnie</a:t>
            </a:r>
            <a:r>
              <a:rPr dirty="0"/>
              <a:t> </a:t>
            </a:r>
            <a:r>
              <a:rPr dirty="0" err="1"/>
              <a:t>turystycznych</a:t>
            </a:r>
            <a:r>
              <a:rPr dirty="0"/>
              <a:t> </a:t>
            </a:r>
            <a:r>
              <a:rPr dirty="0" err="1"/>
              <a:t>miast</a:t>
            </a:r>
            <a:r>
              <a:rPr dirty="0"/>
              <a:t>?</a:t>
            </a:r>
            <a:r>
              <a:rPr dirty="0">
                <a:latin typeface="Sora Regular Regular"/>
                <a:ea typeface="Sora Regular Regular"/>
                <a:cs typeface="Sora Regular Regular"/>
                <a:sym typeface="Sora Regular Regular"/>
              </a:rPr>
              <a:t> </a:t>
            </a:r>
            <a:r>
              <a:rPr dirty="0" err="1">
                <a:latin typeface="Sora Regular Regular"/>
                <a:ea typeface="Sora Regular Regular"/>
                <a:cs typeface="Sora Regular Regular"/>
                <a:sym typeface="Sora Regular Regular"/>
              </a:rPr>
              <a:t>Takie</a:t>
            </a:r>
            <a:r>
              <a:rPr dirty="0">
                <a:latin typeface="Sora Regular Regular"/>
                <a:ea typeface="Sora Regular Regular"/>
                <a:cs typeface="Sora Regular Regular"/>
                <a:sym typeface="Sora Regular Regular"/>
              </a:rPr>
              <a:t> </a:t>
            </a:r>
            <a:r>
              <a:rPr dirty="0" err="1">
                <a:latin typeface="Sora Regular Regular"/>
                <a:ea typeface="Sora Regular Regular"/>
                <a:cs typeface="Sora Regular Regular"/>
                <a:sym typeface="Sora Regular Regular"/>
              </a:rPr>
              <a:t>rozwiązanie</a:t>
            </a:r>
            <a:r>
              <a:rPr dirty="0">
                <a:latin typeface="Sora Regular Regular"/>
                <a:ea typeface="Sora Regular Regular"/>
                <a:cs typeface="Sora Regular Regular"/>
                <a:sym typeface="Sora Regular Regular"/>
              </a:rPr>
              <a:t> ma </a:t>
            </a:r>
            <a:r>
              <a:rPr dirty="0" err="1">
                <a:latin typeface="Sora Regular Regular"/>
                <a:ea typeface="Sora Regular Regular"/>
                <a:cs typeface="Sora Regular Regular"/>
                <a:sym typeface="Sora Regular Regular"/>
              </a:rPr>
              <a:t>niewątpliwie</a:t>
            </a:r>
            <a:r>
              <a:rPr dirty="0">
                <a:latin typeface="Sora Regular Regular"/>
                <a:ea typeface="Sora Regular Regular"/>
                <a:cs typeface="Sora Regular Regular"/>
                <a:sym typeface="Sora Regular Regular"/>
              </a:rPr>
              <a:t> </a:t>
            </a:r>
            <a:r>
              <a:rPr dirty="0" err="1">
                <a:latin typeface="Sora Regular Regular"/>
                <a:ea typeface="Sora Regular Regular"/>
                <a:cs typeface="Sora Regular Regular"/>
                <a:sym typeface="Sora Regular Regular"/>
              </a:rPr>
              <a:t>wiele</a:t>
            </a:r>
            <a:r>
              <a:rPr dirty="0">
                <a:latin typeface="Sora Regular Regular"/>
                <a:ea typeface="Sora Regular Regular"/>
                <a:cs typeface="Sora Regular Regular"/>
                <a:sym typeface="Sora Regular Regular"/>
              </a:rPr>
              <a:t> </a:t>
            </a:r>
            <a:r>
              <a:rPr dirty="0" err="1">
                <a:latin typeface="Sora Regular Regular"/>
                <a:ea typeface="Sora Regular Regular"/>
                <a:cs typeface="Sora Regular Regular"/>
                <a:sym typeface="Sora Regular Regular"/>
              </a:rPr>
              <a:t>zalet</a:t>
            </a:r>
            <a:r>
              <a:rPr dirty="0">
                <a:latin typeface="Sora Regular Regular"/>
                <a:ea typeface="Sora Regular Regular"/>
                <a:cs typeface="Sora Regular Regular"/>
                <a:sym typeface="Sora Regular Regular"/>
              </a:rPr>
              <a:t>, </a:t>
            </a:r>
            <a:r>
              <a:rPr dirty="0" err="1">
                <a:latin typeface="Sora Regular Regular"/>
                <a:ea typeface="Sora Regular Regular"/>
                <a:cs typeface="Sora Regular Regular"/>
                <a:sym typeface="Sora Regular Regular"/>
              </a:rPr>
              <a:t>ogranicza</a:t>
            </a:r>
            <a:r>
              <a:rPr dirty="0">
                <a:latin typeface="Sora Regular Regular"/>
                <a:ea typeface="Sora Regular Regular"/>
                <a:cs typeface="Sora Regular Regular"/>
                <a:sym typeface="Sora Regular Regular"/>
              </a:rPr>
              <a:t> do minimum </a:t>
            </a:r>
            <a:r>
              <a:rPr dirty="0" err="1">
                <a:latin typeface="Sora Regular Regular"/>
                <a:ea typeface="Sora Regular Regular"/>
                <a:cs typeface="Sora Regular Regular"/>
                <a:sym typeface="Sora Regular Regular"/>
              </a:rPr>
              <a:t>ruch</a:t>
            </a:r>
            <a:r>
              <a:rPr dirty="0">
                <a:latin typeface="Sora Regular Regular"/>
                <a:ea typeface="Sora Regular Regular"/>
                <a:cs typeface="Sora Regular Regular"/>
                <a:sym typeface="Sora Regular Regular"/>
              </a:rPr>
              <a:t> </a:t>
            </a:r>
            <a:r>
              <a:rPr dirty="0" err="1">
                <a:latin typeface="Sora Regular Regular"/>
                <a:ea typeface="Sora Regular Regular"/>
                <a:cs typeface="Sora Regular Regular"/>
                <a:sym typeface="Sora Regular Regular"/>
              </a:rPr>
              <a:t>samochodowy</a:t>
            </a:r>
            <a:r>
              <a:rPr dirty="0">
                <a:latin typeface="Sora Regular Regular"/>
                <a:ea typeface="Sora Regular Regular"/>
                <a:cs typeface="Sora Regular Regular"/>
                <a:sym typeface="Sora Regular Regular"/>
              </a:rPr>
              <a:t> w </a:t>
            </a:r>
            <a:r>
              <a:rPr dirty="0" err="1">
                <a:latin typeface="Sora Regular Regular"/>
                <a:ea typeface="Sora Regular Regular"/>
                <a:cs typeface="Sora Regular Regular"/>
                <a:sym typeface="Sora Regular Regular"/>
              </a:rPr>
              <a:t>uzdrowiskowej</a:t>
            </a:r>
            <a:r>
              <a:rPr dirty="0">
                <a:latin typeface="Sora Regular Regular"/>
                <a:ea typeface="Sora Regular Regular"/>
                <a:cs typeface="Sora Regular Regular"/>
                <a:sym typeface="Sora Regular Regular"/>
              </a:rPr>
              <a:t> </a:t>
            </a:r>
            <a:r>
              <a:rPr lang="pl-PL" dirty="0" smtClean="0">
                <a:latin typeface="Sora Regular Regular"/>
                <a:ea typeface="Sora Regular Regular"/>
                <a:cs typeface="Sora Regular Regular"/>
                <a:sym typeface="Sora Regular Regular"/>
              </a:rPr>
              <a:t>D</a:t>
            </a:r>
            <a:r>
              <a:rPr dirty="0" err="1" smtClean="0">
                <a:latin typeface="Sora Regular Regular"/>
                <a:ea typeface="Sora Regular Regular"/>
                <a:cs typeface="Sora Regular Regular"/>
                <a:sym typeface="Sora Regular Regular"/>
              </a:rPr>
              <a:t>zielnicy</a:t>
            </a:r>
            <a:r>
              <a:rPr dirty="0" smtClean="0">
                <a:latin typeface="Sora Regular Regular"/>
                <a:ea typeface="Sora Regular Regular"/>
                <a:cs typeface="Sora Regular Regular"/>
                <a:sym typeface="Sora Regular Regular"/>
              </a:rPr>
              <a:t> </a:t>
            </a:r>
            <a:r>
              <a:rPr lang="pl-PL" dirty="0" smtClean="0">
                <a:latin typeface="Sora Regular Regular"/>
                <a:ea typeface="Sora Regular Regular"/>
                <a:cs typeface="Sora Regular Regular"/>
                <a:sym typeface="Sora Regular Regular"/>
              </a:rPr>
              <a:t>N</a:t>
            </a:r>
            <a:r>
              <a:rPr dirty="0" err="1" smtClean="0">
                <a:latin typeface="Sora Regular Regular"/>
                <a:ea typeface="Sora Regular Regular"/>
                <a:cs typeface="Sora Regular Regular"/>
                <a:sym typeface="Sora Regular Regular"/>
              </a:rPr>
              <a:t>admorskiej</a:t>
            </a:r>
            <a:r>
              <a:rPr dirty="0" smtClean="0">
                <a:latin typeface="Sora Regular Regular"/>
                <a:ea typeface="Sora Regular Regular"/>
                <a:cs typeface="Sora Regular Regular"/>
                <a:sym typeface="Sora Regular Regular"/>
              </a:rPr>
              <a:t> </a:t>
            </a:r>
            <a:r>
              <a:rPr dirty="0" err="1" smtClean="0">
                <a:latin typeface="Sora Regular Regular"/>
                <a:ea typeface="Sora Regular Regular"/>
                <a:cs typeface="Sora Regular Regular"/>
                <a:sym typeface="Sora Regular Regular"/>
              </a:rPr>
              <a:t>i</a:t>
            </a:r>
            <a:r>
              <a:rPr dirty="0" smtClean="0">
                <a:latin typeface="Sora Regular Regular"/>
                <a:ea typeface="Sora Regular Regular"/>
                <a:cs typeface="Sora Regular Regular"/>
                <a:sym typeface="Sora Regular Regular"/>
              </a:rPr>
              <a:t> </a:t>
            </a:r>
            <a:r>
              <a:rPr dirty="0">
                <a:latin typeface="Sora Regular Regular"/>
                <a:ea typeface="Sora Regular Regular"/>
                <a:cs typeface="Sora Regular Regular"/>
                <a:sym typeface="Sora Regular Regular"/>
              </a:rPr>
              <a:t>w </a:t>
            </a:r>
            <a:r>
              <a:rPr dirty="0" err="1">
                <a:latin typeface="Sora Regular Regular"/>
                <a:ea typeface="Sora Regular Regular"/>
                <a:cs typeface="Sora Regular Regular"/>
                <a:sym typeface="Sora Regular Regular"/>
              </a:rPr>
              <a:t>ogóle</a:t>
            </a:r>
            <a:r>
              <a:rPr dirty="0">
                <a:latin typeface="Sora Regular Regular"/>
                <a:ea typeface="Sora Regular Regular"/>
                <a:cs typeface="Sora Regular Regular"/>
                <a:sym typeface="Sora Regular Regular"/>
              </a:rPr>
              <a:t> w </a:t>
            </a:r>
            <a:r>
              <a:rPr dirty="0" err="1">
                <a:latin typeface="Sora Regular Regular"/>
                <a:ea typeface="Sora Regular Regular"/>
                <a:cs typeface="Sora Regular Regular"/>
                <a:sym typeface="Sora Regular Regular"/>
              </a:rPr>
              <a:t>mieście</a:t>
            </a:r>
            <a:r>
              <a:rPr dirty="0">
                <a:latin typeface="Sora Regular Regular"/>
                <a:ea typeface="Sora Regular Regular"/>
                <a:cs typeface="Sora Regular Regular"/>
                <a:sym typeface="Sora Regular Regular"/>
              </a:rPr>
              <a:t>, </a:t>
            </a:r>
            <a:r>
              <a:rPr dirty="0" err="1">
                <a:latin typeface="Sora Regular Regular"/>
                <a:ea typeface="Sora Regular Regular"/>
                <a:cs typeface="Sora Regular Regular"/>
                <a:sym typeface="Sora Regular Regular"/>
              </a:rPr>
              <a:t>wypełnia</a:t>
            </a:r>
            <a:r>
              <a:rPr dirty="0">
                <a:latin typeface="Sora Regular Regular"/>
                <a:ea typeface="Sora Regular Regular"/>
                <a:cs typeface="Sora Regular Regular"/>
                <a:sym typeface="Sora Regular Regular"/>
              </a:rPr>
              <a:t> </a:t>
            </a:r>
            <a:r>
              <a:rPr dirty="0" err="1">
                <a:latin typeface="Sora Regular Regular"/>
                <a:ea typeface="Sora Regular Regular"/>
                <a:cs typeface="Sora Regular Regular"/>
                <a:sym typeface="Sora Regular Regular"/>
              </a:rPr>
              <a:t>zalecenia</a:t>
            </a:r>
            <a:r>
              <a:rPr dirty="0">
                <a:latin typeface="Sora Regular Regular"/>
                <a:ea typeface="Sora Regular Regular"/>
                <a:cs typeface="Sora Regular Regular"/>
                <a:sym typeface="Sora Regular Regular"/>
              </a:rPr>
              <a:t> </a:t>
            </a:r>
            <a:r>
              <a:rPr dirty="0" err="1">
                <a:latin typeface="Sora Regular Regular"/>
                <a:ea typeface="Sora Regular Regular"/>
                <a:cs typeface="Sora Regular Regular"/>
                <a:sym typeface="Sora Regular Regular"/>
              </a:rPr>
              <a:t>zachowania</a:t>
            </a:r>
            <a:r>
              <a:rPr dirty="0">
                <a:latin typeface="Sora Regular Regular"/>
                <a:ea typeface="Sora Regular Regular"/>
                <a:cs typeface="Sora Regular Regular"/>
                <a:sym typeface="Sora Regular Regular"/>
              </a:rPr>
              <a:t> </a:t>
            </a:r>
            <a:r>
              <a:rPr dirty="0" err="1">
                <a:latin typeface="Sora Regular Regular"/>
                <a:ea typeface="Sora Regular Regular"/>
                <a:cs typeface="Sora Regular Regular"/>
                <a:sym typeface="Sora Regular Regular"/>
              </a:rPr>
              <a:t>statusu</a:t>
            </a:r>
            <a:r>
              <a:rPr dirty="0">
                <a:latin typeface="Sora Regular Regular"/>
                <a:ea typeface="Sora Regular Regular"/>
                <a:cs typeface="Sora Regular Regular"/>
                <a:sym typeface="Sora Regular Regular"/>
              </a:rPr>
              <a:t> </a:t>
            </a:r>
            <a:r>
              <a:rPr dirty="0" err="1">
                <a:latin typeface="Sora Regular Regular"/>
                <a:ea typeface="Sora Regular Regular"/>
                <a:cs typeface="Sora Regular Regular"/>
                <a:sym typeface="Sora Regular Regular"/>
              </a:rPr>
              <a:t>strefy</a:t>
            </a:r>
            <a:r>
              <a:rPr dirty="0">
                <a:latin typeface="Sora Regular Regular"/>
                <a:ea typeface="Sora Regular Regular"/>
                <a:cs typeface="Sora Regular Regular"/>
                <a:sym typeface="Sora Regular Regular"/>
              </a:rPr>
              <a:t> </a:t>
            </a:r>
            <a:r>
              <a:rPr dirty="0" err="1">
                <a:latin typeface="Sora Regular Regular"/>
                <a:ea typeface="Sora Regular Regular"/>
                <a:cs typeface="Sora Regular Regular"/>
                <a:sym typeface="Sora Regular Regular"/>
              </a:rPr>
              <a:t>uzdrowiskowej</a:t>
            </a:r>
            <a:r>
              <a:rPr dirty="0">
                <a:latin typeface="Sora Regular Regular"/>
                <a:ea typeface="Sora Regular Regular"/>
                <a:cs typeface="Sora Regular Regular"/>
                <a:sym typeface="Sora Regular Regular"/>
              </a:rPr>
              <a:t>. Ma </a:t>
            </a:r>
            <a:r>
              <a:rPr dirty="0" err="1">
                <a:latin typeface="Sora Regular Regular"/>
                <a:ea typeface="Sora Regular Regular"/>
                <a:cs typeface="Sora Regular Regular"/>
                <a:sym typeface="Sora Regular Regular"/>
              </a:rPr>
              <a:t>też</a:t>
            </a:r>
            <a:r>
              <a:rPr dirty="0">
                <a:latin typeface="Sora Regular Regular"/>
                <a:ea typeface="Sora Regular Regular"/>
                <a:cs typeface="Sora Regular Regular"/>
                <a:sym typeface="Sora Regular Regular"/>
              </a:rPr>
              <a:t> </a:t>
            </a:r>
            <a:r>
              <a:rPr dirty="0" err="1">
                <a:latin typeface="Sora Regular Regular"/>
                <a:ea typeface="Sora Regular Regular"/>
                <a:cs typeface="Sora Regular Regular"/>
                <a:sym typeface="Sora Regular Regular"/>
              </a:rPr>
              <a:t>zagrożenia</a:t>
            </a:r>
            <a:r>
              <a:rPr dirty="0">
                <a:latin typeface="Sora Regular Regular"/>
                <a:ea typeface="Sora Regular Regular"/>
                <a:cs typeface="Sora Regular Regular"/>
                <a:sym typeface="Sora Regular Regular"/>
              </a:rPr>
              <a:t> – </a:t>
            </a:r>
            <a:r>
              <a:rPr dirty="0" err="1">
                <a:latin typeface="Sora Regular Regular"/>
                <a:ea typeface="Sora Regular Regular"/>
                <a:cs typeface="Sora Regular Regular"/>
                <a:sym typeface="Sora Regular Regular"/>
              </a:rPr>
              <a:t>rozwiązanie</a:t>
            </a:r>
            <a:r>
              <a:rPr dirty="0">
                <a:latin typeface="Sora Regular Regular"/>
                <a:ea typeface="Sora Regular Regular"/>
                <a:cs typeface="Sora Regular Regular"/>
                <a:sym typeface="Sora Regular Regular"/>
              </a:rPr>
              <a:t> </a:t>
            </a:r>
            <a:r>
              <a:rPr dirty="0" err="1">
                <a:latin typeface="Sora Regular Regular"/>
                <a:ea typeface="Sora Regular Regular"/>
                <a:cs typeface="Sora Regular Regular"/>
                <a:sym typeface="Sora Regular Regular"/>
              </a:rPr>
              <a:t>powinno</a:t>
            </a:r>
            <a:r>
              <a:rPr dirty="0">
                <a:latin typeface="Sora Regular Regular"/>
                <a:ea typeface="Sora Regular Regular"/>
                <a:cs typeface="Sora Regular Regular"/>
                <a:sym typeface="Sora Regular Regular"/>
              </a:rPr>
              <a:t> </a:t>
            </a:r>
            <a:r>
              <a:rPr dirty="0" err="1">
                <a:latin typeface="Sora Regular Regular"/>
                <a:ea typeface="Sora Regular Regular"/>
                <a:cs typeface="Sora Regular Regular"/>
                <a:sym typeface="Sora Regular Regular"/>
              </a:rPr>
              <a:t>być</a:t>
            </a:r>
            <a:r>
              <a:rPr dirty="0">
                <a:latin typeface="Sora Regular Regular"/>
                <a:ea typeface="Sora Regular Regular"/>
                <a:cs typeface="Sora Regular Regular"/>
                <a:sym typeface="Sora Regular Regular"/>
              </a:rPr>
              <a:t> </a:t>
            </a:r>
            <a:r>
              <a:rPr dirty="0" err="1">
                <a:latin typeface="Sora Regular Regular"/>
                <a:ea typeface="Sora Regular Regular"/>
                <a:cs typeface="Sora Regular Regular"/>
                <a:sym typeface="Sora Regular Regular"/>
              </a:rPr>
              <a:t>uzgodnione</a:t>
            </a:r>
            <a:r>
              <a:rPr dirty="0">
                <a:latin typeface="Sora Regular Regular"/>
                <a:ea typeface="Sora Regular Regular"/>
                <a:cs typeface="Sora Regular Regular"/>
                <a:sym typeface="Sora Regular Regular"/>
              </a:rPr>
              <a:t> z </a:t>
            </a:r>
            <a:r>
              <a:rPr dirty="0" err="1">
                <a:latin typeface="Sora Regular Regular"/>
                <a:ea typeface="Sora Regular Regular"/>
                <a:cs typeface="Sora Regular Regular"/>
                <a:sym typeface="Sora Regular Regular"/>
              </a:rPr>
              <a:t>przedsiębiorcami</a:t>
            </a:r>
            <a:r>
              <a:rPr dirty="0">
                <a:latin typeface="Sora Regular Regular"/>
                <a:ea typeface="Sora Regular Regular"/>
                <a:cs typeface="Sora Regular Regular"/>
                <a:sym typeface="Sora Regular Regular"/>
              </a:rPr>
              <a:t> </a:t>
            </a:r>
            <a:r>
              <a:rPr dirty="0" err="1">
                <a:latin typeface="Sora Regular Regular"/>
                <a:ea typeface="Sora Regular Regular"/>
                <a:cs typeface="Sora Regular Regular"/>
                <a:sym typeface="Sora Regular Regular"/>
              </a:rPr>
              <a:t>prowadzącymi</a:t>
            </a:r>
            <a:r>
              <a:rPr dirty="0">
                <a:latin typeface="Sora Regular Regular"/>
                <a:ea typeface="Sora Regular Regular"/>
                <a:cs typeface="Sora Regular Regular"/>
                <a:sym typeface="Sora Regular Regular"/>
              </a:rPr>
              <a:t> tam </a:t>
            </a:r>
            <a:r>
              <a:rPr dirty="0" err="1">
                <a:latin typeface="Sora Regular Regular"/>
                <a:ea typeface="Sora Regular Regular"/>
                <a:cs typeface="Sora Regular Regular"/>
                <a:sym typeface="Sora Regular Regular"/>
              </a:rPr>
              <a:t>działalność</a:t>
            </a:r>
            <a:r>
              <a:rPr dirty="0">
                <a:latin typeface="Sora Regular Regular"/>
                <a:ea typeface="Sora Regular Regular"/>
                <a:cs typeface="Sora Regular Regular"/>
                <a:sym typeface="Sora Regular Regular"/>
              </a:rPr>
              <a:t>, </a:t>
            </a:r>
            <a:r>
              <a:rPr dirty="0" err="1">
                <a:latin typeface="Sora Regular Regular"/>
                <a:ea typeface="Sora Regular Regular"/>
                <a:cs typeface="Sora Regular Regular"/>
                <a:sym typeface="Sora Regular Regular"/>
              </a:rPr>
              <a:t>obawiającymi</a:t>
            </a:r>
            <a:r>
              <a:rPr dirty="0">
                <a:latin typeface="Sora Regular Regular"/>
                <a:ea typeface="Sora Regular Regular"/>
                <a:cs typeface="Sora Regular Regular"/>
                <a:sym typeface="Sora Regular Regular"/>
              </a:rPr>
              <a:t> </a:t>
            </a:r>
            <a:r>
              <a:rPr dirty="0" err="1">
                <a:latin typeface="Sora Regular Regular"/>
                <a:ea typeface="Sora Regular Regular"/>
                <a:cs typeface="Sora Regular Regular"/>
                <a:sym typeface="Sora Regular Regular"/>
              </a:rPr>
              <a:t>się</a:t>
            </a:r>
            <a:r>
              <a:rPr dirty="0">
                <a:latin typeface="Sora Regular Regular"/>
                <a:ea typeface="Sora Regular Regular"/>
                <a:cs typeface="Sora Regular Regular"/>
                <a:sym typeface="Sora Regular Regular"/>
              </a:rPr>
              <a:t> o </a:t>
            </a:r>
            <a:r>
              <a:rPr dirty="0" err="1">
                <a:latin typeface="Sora Regular Regular"/>
                <a:ea typeface="Sora Regular Regular"/>
                <a:cs typeface="Sora Regular Regular"/>
                <a:sym typeface="Sora Regular Regular"/>
              </a:rPr>
              <a:t>utratę</a:t>
            </a:r>
            <a:r>
              <a:rPr dirty="0">
                <a:latin typeface="Sora Regular Regular"/>
                <a:ea typeface="Sora Regular Regular"/>
                <a:cs typeface="Sora Regular Regular"/>
                <a:sym typeface="Sora Regular Regular"/>
              </a:rPr>
              <a:t> </a:t>
            </a:r>
            <a:r>
              <a:rPr dirty="0" err="1">
                <a:latin typeface="Sora Regular Regular"/>
                <a:ea typeface="Sora Regular Regular"/>
                <a:cs typeface="Sora Regular Regular"/>
                <a:sym typeface="Sora Regular Regular"/>
              </a:rPr>
              <a:t>klientów</a:t>
            </a:r>
            <a:r>
              <a:rPr dirty="0">
                <a:latin typeface="Sora Regular Regular"/>
                <a:ea typeface="Sora Regular Regular"/>
                <a:cs typeface="Sora Regular Regular"/>
                <a:sym typeface="Sora Regular Regular"/>
              </a:rPr>
              <a:t> </a:t>
            </a:r>
            <a:r>
              <a:rPr dirty="0" err="1">
                <a:latin typeface="Sora Regular Regular"/>
                <a:ea typeface="Sora Regular Regular"/>
                <a:cs typeface="Sora Regular Regular"/>
                <a:sym typeface="Sora Regular Regular"/>
              </a:rPr>
              <a:t>oraz</a:t>
            </a:r>
            <a:r>
              <a:rPr dirty="0">
                <a:latin typeface="Sora Regular Regular"/>
                <a:ea typeface="Sora Regular Regular"/>
                <a:cs typeface="Sora Regular Regular"/>
                <a:sym typeface="Sora Regular Regular"/>
              </a:rPr>
              <a:t> </a:t>
            </a:r>
            <a:r>
              <a:rPr dirty="0" err="1">
                <a:latin typeface="Sora Regular Regular"/>
                <a:ea typeface="Sora Regular Regular"/>
                <a:cs typeface="Sora Regular Regular"/>
                <a:sym typeface="Sora Regular Regular"/>
              </a:rPr>
              <a:t>generowanie</a:t>
            </a:r>
            <a:r>
              <a:rPr dirty="0">
                <a:latin typeface="Sora Regular Regular"/>
                <a:ea typeface="Sora Regular Regular"/>
                <a:cs typeface="Sora Regular Regular"/>
                <a:sym typeface="Sora Regular Regular"/>
              </a:rPr>
              <a:t> </a:t>
            </a:r>
            <a:r>
              <a:rPr dirty="0" err="1">
                <a:latin typeface="Sora Regular Regular"/>
                <a:ea typeface="Sora Regular Regular"/>
                <a:cs typeface="Sora Regular Regular"/>
                <a:sym typeface="Sora Regular Regular"/>
              </a:rPr>
              <a:t>kosztu</a:t>
            </a:r>
            <a:r>
              <a:rPr dirty="0">
                <a:latin typeface="Sora Regular Regular"/>
                <a:ea typeface="Sora Regular Regular"/>
                <a:cs typeface="Sora Regular Regular"/>
                <a:sym typeface="Sora Regular Regular"/>
              </a:rPr>
              <a:t> </a:t>
            </a:r>
            <a:r>
              <a:rPr dirty="0" err="1">
                <a:latin typeface="Sora Regular Regular"/>
                <a:ea typeface="Sora Regular Regular"/>
                <a:cs typeface="Sora Regular Regular"/>
                <a:sym typeface="Sora Regular Regular"/>
              </a:rPr>
              <a:t>związanego</a:t>
            </a:r>
            <a:r>
              <a:rPr dirty="0">
                <a:latin typeface="Sora Regular Regular"/>
                <a:ea typeface="Sora Regular Regular"/>
                <a:cs typeface="Sora Regular Regular"/>
                <a:sym typeface="Sora Regular Regular"/>
              </a:rPr>
              <a:t> z </a:t>
            </a:r>
            <a:r>
              <a:rPr dirty="0" err="1">
                <a:latin typeface="Sora Regular Regular"/>
                <a:ea typeface="Sora Regular Regular"/>
                <a:cs typeface="Sora Regular Regular"/>
                <a:sym typeface="Sora Regular Regular"/>
              </a:rPr>
              <a:t>ich</a:t>
            </a:r>
            <a:r>
              <a:rPr dirty="0">
                <a:latin typeface="Sora Regular Regular"/>
                <a:ea typeface="Sora Regular Regular"/>
                <a:cs typeface="Sora Regular Regular"/>
                <a:sym typeface="Sora Regular Regular"/>
              </a:rPr>
              <a:t> </a:t>
            </a:r>
            <a:r>
              <a:rPr dirty="0" err="1">
                <a:latin typeface="Sora Regular Regular"/>
                <a:ea typeface="Sora Regular Regular"/>
                <a:cs typeface="Sora Regular Regular"/>
                <a:sym typeface="Sora Regular Regular"/>
              </a:rPr>
              <a:t>dowożeniem</a:t>
            </a:r>
            <a:r>
              <a:rPr dirty="0">
                <a:latin typeface="Sora Regular Regular"/>
                <a:ea typeface="Sora Regular Regular"/>
                <a:cs typeface="Sora Regular Regular"/>
                <a:sym typeface="Sora Regular Regular"/>
              </a:rPr>
              <a:t>.</a:t>
            </a:r>
          </a:p>
          <a:p>
            <a:pPr algn="just" defTabSz="457200">
              <a:spcBef>
                <a:spcPts val="1800"/>
              </a:spcBef>
              <a:defRPr sz="2500" b="0">
                <a:latin typeface="Sora Regular Regular"/>
                <a:ea typeface="Sora Regular Regular"/>
                <a:cs typeface="Sora Regular Regular"/>
                <a:sym typeface="Sora Regular Regular"/>
              </a:defRPr>
            </a:pPr>
            <a:r>
              <a:rPr dirty="0" err="1"/>
              <a:t>Opinie</a:t>
            </a:r>
            <a:r>
              <a:rPr dirty="0"/>
              <a:t> od </a:t>
            </a:r>
            <a:r>
              <a:rPr dirty="0" err="1"/>
              <a:t>Państwa</a:t>
            </a:r>
            <a:r>
              <a:rPr dirty="0"/>
              <a:t> w </a:t>
            </a:r>
            <a:r>
              <a:rPr dirty="0" err="1"/>
              <a:t>zakresie</a:t>
            </a:r>
            <a:r>
              <a:rPr dirty="0"/>
              <a:t> </a:t>
            </a:r>
            <a:r>
              <a:rPr dirty="0" err="1"/>
              <a:t>wyżej</a:t>
            </a:r>
            <a:r>
              <a:rPr dirty="0"/>
              <a:t> </a:t>
            </a:r>
            <a:r>
              <a:rPr dirty="0" err="1"/>
              <a:t>poruszonej</a:t>
            </a:r>
            <a:r>
              <a:rPr dirty="0"/>
              <a:t> </a:t>
            </a:r>
            <a:r>
              <a:rPr dirty="0" err="1"/>
              <a:t>problematyki</a:t>
            </a:r>
            <a:r>
              <a:rPr dirty="0"/>
              <a:t> </a:t>
            </a:r>
            <a:r>
              <a:rPr dirty="0" err="1"/>
              <a:t>pomogą</a:t>
            </a:r>
            <a:r>
              <a:rPr dirty="0"/>
              <a:t> </a:t>
            </a:r>
            <a:r>
              <a:rPr dirty="0" err="1"/>
              <a:t>naszemu</a:t>
            </a:r>
            <a:r>
              <a:rPr dirty="0"/>
              <a:t> </a:t>
            </a:r>
            <a:r>
              <a:rPr dirty="0" err="1"/>
              <a:t>samorządowi</a:t>
            </a:r>
            <a:r>
              <a:rPr dirty="0"/>
              <a:t> </a:t>
            </a:r>
            <a:r>
              <a:rPr dirty="0" err="1"/>
              <a:t>zdecydować</a:t>
            </a:r>
            <a:r>
              <a:rPr dirty="0"/>
              <a:t> o </a:t>
            </a:r>
            <a:r>
              <a:rPr dirty="0" err="1"/>
              <a:t>wyborze</a:t>
            </a:r>
            <a:r>
              <a:rPr dirty="0"/>
              <a:t> </a:t>
            </a:r>
            <a:r>
              <a:rPr dirty="0" err="1"/>
              <a:t>koncepcji</a:t>
            </a:r>
            <a:r>
              <a:rPr dirty="0"/>
              <a:t> </a:t>
            </a:r>
            <a:r>
              <a:rPr dirty="0" err="1"/>
              <a:t>transportu</a:t>
            </a:r>
            <a:r>
              <a:rPr dirty="0"/>
              <a:t>, </a:t>
            </a:r>
            <a:r>
              <a:rPr dirty="0" err="1"/>
              <a:t>komunikacji</a:t>
            </a:r>
            <a:r>
              <a:rPr dirty="0"/>
              <a:t> </a:t>
            </a:r>
            <a:r>
              <a:rPr dirty="0" err="1"/>
              <a:t>i</a:t>
            </a:r>
            <a:r>
              <a:rPr dirty="0"/>
              <a:t> </a:t>
            </a:r>
            <a:r>
              <a:rPr dirty="0" err="1"/>
              <a:t>ruchu</a:t>
            </a:r>
            <a:r>
              <a:rPr dirty="0"/>
              <a:t> w Świnoujściu. To </a:t>
            </a:r>
            <a:r>
              <a:rPr dirty="0" err="1"/>
              <a:t>poważne</a:t>
            </a:r>
            <a:r>
              <a:rPr dirty="0"/>
              <a:t> </a:t>
            </a:r>
            <a:r>
              <a:rPr dirty="0" err="1"/>
              <a:t>przedsięwzięcia</a:t>
            </a:r>
            <a:r>
              <a:rPr dirty="0"/>
              <a:t>, </a:t>
            </a:r>
            <a:r>
              <a:rPr dirty="0" err="1"/>
              <a:t>dlatego</a:t>
            </a:r>
            <a:r>
              <a:rPr dirty="0"/>
              <a:t> </a:t>
            </a:r>
            <a:r>
              <a:rPr dirty="0" err="1"/>
              <a:t>warto</a:t>
            </a:r>
            <a:r>
              <a:rPr dirty="0"/>
              <a:t> </a:t>
            </a:r>
            <a:r>
              <a:rPr dirty="0" err="1"/>
              <a:t>podzielić</a:t>
            </a:r>
            <a:r>
              <a:rPr dirty="0"/>
              <a:t> </a:t>
            </a:r>
            <a:r>
              <a:rPr dirty="0" err="1"/>
              <a:t>się</a:t>
            </a:r>
            <a:r>
              <a:rPr dirty="0"/>
              <a:t> </a:t>
            </a:r>
            <a:r>
              <a:rPr dirty="0" err="1"/>
              <a:t>swoim</a:t>
            </a:r>
            <a:r>
              <a:rPr dirty="0"/>
              <a:t> </a:t>
            </a:r>
            <a:r>
              <a:rPr dirty="0" err="1"/>
              <a:t>poglądami</a:t>
            </a:r>
            <a:r>
              <a:rPr dirty="0"/>
              <a:t> na ten temat </a:t>
            </a:r>
            <a:r>
              <a:rPr dirty="0" err="1"/>
              <a:t>i</a:t>
            </a:r>
            <a:r>
              <a:rPr dirty="0"/>
              <a:t>  </a:t>
            </a:r>
            <a:r>
              <a:rPr dirty="0" err="1"/>
              <a:t>wyrazić</a:t>
            </a:r>
            <a:r>
              <a:rPr dirty="0"/>
              <a:t> </a:t>
            </a:r>
            <a:r>
              <a:rPr dirty="0" err="1"/>
              <a:t>swoją</a:t>
            </a:r>
            <a:r>
              <a:rPr dirty="0"/>
              <a:t> </a:t>
            </a:r>
            <a:r>
              <a:rPr dirty="0" err="1"/>
              <a:t>opinię</a:t>
            </a:r>
            <a:r>
              <a:rPr dirty="0"/>
              <a:t>.</a:t>
            </a:r>
          </a:p>
          <a:p>
            <a:pPr algn="just" defTabSz="457200">
              <a:spcBef>
                <a:spcPts val="1800"/>
              </a:spcBef>
              <a:defRPr sz="2500" b="0">
                <a:latin typeface="Sora Regular Bold"/>
                <a:ea typeface="Sora Regular Bold"/>
                <a:cs typeface="Sora Regular Bold"/>
                <a:sym typeface="Sora Regular Bold"/>
              </a:defRPr>
            </a:pPr>
            <a:r>
              <a:rPr dirty="0"/>
              <a:t>W </a:t>
            </a:r>
            <a:r>
              <a:rPr dirty="0" err="1"/>
              <a:t>najbliższym</a:t>
            </a:r>
            <a:r>
              <a:rPr dirty="0"/>
              <a:t> </a:t>
            </a:r>
            <a:r>
              <a:rPr dirty="0" err="1"/>
              <a:t>czasie</a:t>
            </a:r>
            <a:r>
              <a:rPr dirty="0"/>
              <a:t> </a:t>
            </a:r>
            <a:r>
              <a:rPr dirty="0" err="1"/>
              <a:t>musimy</a:t>
            </a:r>
            <a:r>
              <a:rPr dirty="0"/>
              <a:t> </a:t>
            </a:r>
            <a:r>
              <a:rPr dirty="0" err="1"/>
              <a:t>wspólnie</a:t>
            </a:r>
            <a:r>
              <a:rPr dirty="0"/>
              <a:t> </a:t>
            </a:r>
            <a:r>
              <a:rPr dirty="0" err="1"/>
              <a:t>podjąć</a:t>
            </a:r>
            <a:r>
              <a:rPr dirty="0"/>
              <a:t> </a:t>
            </a:r>
            <a:r>
              <a:rPr dirty="0" err="1"/>
              <a:t>decyzję</a:t>
            </a:r>
            <a:r>
              <a:rPr dirty="0"/>
              <a:t> </a:t>
            </a:r>
            <a:r>
              <a:rPr dirty="0" err="1"/>
              <a:t>kierunkową</a:t>
            </a:r>
            <a:r>
              <a:rPr dirty="0"/>
              <a:t>, </a:t>
            </a:r>
            <a:r>
              <a:rPr dirty="0" err="1"/>
              <a:t>wynikającą</a:t>
            </a:r>
            <a:r>
              <a:rPr dirty="0"/>
              <a:t> z </a:t>
            </a:r>
            <a:r>
              <a:rPr dirty="0" err="1"/>
              <a:t>koncepcji</a:t>
            </a:r>
            <a:r>
              <a:rPr dirty="0"/>
              <a:t> </a:t>
            </a:r>
            <a:r>
              <a:rPr dirty="0" err="1"/>
              <a:t>zarządzania</a:t>
            </a:r>
            <a:r>
              <a:rPr dirty="0"/>
              <a:t> </a:t>
            </a:r>
            <a:r>
              <a:rPr dirty="0" err="1"/>
              <a:t>ruchem</a:t>
            </a:r>
            <a:r>
              <a:rPr dirty="0"/>
              <a:t> w </a:t>
            </a:r>
            <a:r>
              <a:rPr dirty="0" err="1"/>
              <a:t>mieście</a:t>
            </a:r>
            <a:r>
              <a:rPr dirty="0"/>
              <a:t>, </a:t>
            </a:r>
            <a:r>
              <a:rPr dirty="0" err="1"/>
              <a:t>gdzie</a:t>
            </a:r>
            <a:r>
              <a:rPr dirty="0"/>
              <a:t> </a:t>
            </a:r>
            <a:r>
              <a:rPr dirty="0" err="1"/>
              <a:t>przedstawione</a:t>
            </a:r>
            <a:r>
              <a:rPr dirty="0"/>
              <a:t> </a:t>
            </a:r>
            <a:r>
              <a:rPr dirty="0" err="1"/>
              <a:t>zostały</a:t>
            </a:r>
            <a:r>
              <a:rPr dirty="0"/>
              <a:t> </a:t>
            </a:r>
            <a:r>
              <a:rPr dirty="0" err="1"/>
              <a:t>trzy</a:t>
            </a:r>
            <a:r>
              <a:rPr dirty="0"/>
              <a:t> </a:t>
            </a:r>
            <a:r>
              <a:rPr dirty="0" err="1"/>
              <a:t>scenariusze</a:t>
            </a:r>
            <a:r>
              <a:rPr dirty="0"/>
              <a:t>: </a:t>
            </a:r>
            <a:r>
              <a:rPr dirty="0" err="1"/>
              <a:t>nie</a:t>
            </a:r>
            <a:r>
              <a:rPr dirty="0"/>
              <a:t> </a:t>
            </a:r>
            <a:r>
              <a:rPr dirty="0" err="1"/>
              <a:t>ingerujemy</a:t>
            </a:r>
            <a:r>
              <a:rPr dirty="0"/>
              <a:t> w </a:t>
            </a:r>
            <a:r>
              <a:rPr dirty="0" err="1"/>
              <a:t>ruch</a:t>
            </a:r>
            <a:r>
              <a:rPr dirty="0"/>
              <a:t> </a:t>
            </a:r>
            <a:r>
              <a:rPr dirty="0" err="1"/>
              <a:t>samochodowy</a:t>
            </a:r>
            <a:r>
              <a:rPr dirty="0"/>
              <a:t>, </a:t>
            </a:r>
            <a:r>
              <a:rPr dirty="0" err="1"/>
              <a:t>ingerujemy</a:t>
            </a:r>
            <a:r>
              <a:rPr dirty="0"/>
              <a:t> </a:t>
            </a:r>
            <a:r>
              <a:rPr dirty="0" err="1"/>
              <a:t>częściowo</a:t>
            </a:r>
            <a:r>
              <a:rPr dirty="0"/>
              <a:t>, </a:t>
            </a:r>
            <a:r>
              <a:rPr dirty="0" err="1"/>
              <a:t>wprowadzając</a:t>
            </a:r>
            <a:r>
              <a:rPr dirty="0"/>
              <a:t> </a:t>
            </a:r>
            <a:r>
              <a:rPr dirty="0" err="1"/>
              <a:t>ograniczenia</a:t>
            </a:r>
            <a:r>
              <a:rPr dirty="0"/>
              <a:t> dla </a:t>
            </a:r>
            <a:r>
              <a:rPr dirty="0" err="1"/>
              <a:t>samochodów</a:t>
            </a:r>
            <a:r>
              <a:rPr dirty="0"/>
              <a:t> (</a:t>
            </a:r>
            <a:r>
              <a:rPr dirty="0" err="1"/>
              <a:t>wariant</a:t>
            </a:r>
            <a:r>
              <a:rPr dirty="0"/>
              <a:t> </a:t>
            </a:r>
            <a:r>
              <a:rPr dirty="0" err="1"/>
              <a:t>zrównoważony</a:t>
            </a:r>
            <a:r>
              <a:rPr dirty="0"/>
              <a:t>) </a:t>
            </a:r>
            <a:r>
              <a:rPr dirty="0" err="1"/>
              <a:t>czy</a:t>
            </a:r>
            <a:r>
              <a:rPr dirty="0"/>
              <a:t> </a:t>
            </a:r>
            <a:r>
              <a:rPr dirty="0" err="1"/>
              <a:t>też</a:t>
            </a:r>
            <a:r>
              <a:rPr dirty="0"/>
              <a:t> </a:t>
            </a:r>
            <a:r>
              <a:rPr dirty="0" err="1"/>
              <a:t>ingerujemy</a:t>
            </a:r>
            <a:r>
              <a:rPr dirty="0"/>
              <a:t> </a:t>
            </a:r>
            <a:r>
              <a:rPr dirty="0" err="1"/>
              <a:t>bardziej</a:t>
            </a:r>
            <a:r>
              <a:rPr dirty="0"/>
              <a:t> </a:t>
            </a:r>
            <a:r>
              <a:rPr dirty="0" err="1"/>
              <a:t>zdecydowanie</a:t>
            </a:r>
            <a:r>
              <a:rPr dirty="0"/>
              <a:t>, </a:t>
            </a:r>
            <a:r>
              <a:rPr dirty="0" err="1"/>
              <a:t>tworząc</a:t>
            </a:r>
            <a:r>
              <a:rPr dirty="0"/>
              <a:t> </a:t>
            </a:r>
            <a:r>
              <a:rPr dirty="0" err="1"/>
              <a:t>jak</a:t>
            </a:r>
            <a:r>
              <a:rPr dirty="0"/>
              <a:t> </a:t>
            </a:r>
            <a:r>
              <a:rPr dirty="0" err="1"/>
              <a:t>najwięcej</a:t>
            </a:r>
            <a:r>
              <a:rPr dirty="0"/>
              <a:t> </a:t>
            </a:r>
            <a:r>
              <a:rPr dirty="0" err="1"/>
              <a:t>stref</a:t>
            </a:r>
            <a:r>
              <a:rPr dirty="0"/>
              <a:t> </a:t>
            </a:r>
            <a:r>
              <a:rPr dirty="0" err="1"/>
              <a:t>wyłączonych</a:t>
            </a:r>
            <a:r>
              <a:rPr dirty="0"/>
              <a:t> z </a:t>
            </a:r>
            <a:r>
              <a:rPr dirty="0" err="1"/>
              <a:t>ruchu</a:t>
            </a:r>
            <a:r>
              <a:rPr dirty="0"/>
              <a:t> </a:t>
            </a:r>
            <a:r>
              <a:rPr dirty="0" err="1"/>
              <a:t>samochodowego</a:t>
            </a:r>
            <a:r>
              <a:rPr dirty="0"/>
              <a:t>. </a:t>
            </a:r>
            <a:r>
              <a:rPr dirty="0" err="1"/>
              <a:t>Dopiero</a:t>
            </a:r>
            <a:r>
              <a:rPr dirty="0"/>
              <a:t> </a:t>
            </a:r>
            <a:r>
              <a:rPr dirty="0" err="1"/>
              <a:t>potem</a:t>
            </a:r>
            <a:r>
              <a:rPr dirty="0"/>
              <a:t> </a:t>
            </a:r>
            <a:r>
              <a:rPr dirty="0" err="1"/>
              <a:t>będą</a:t>
            </a:r>
            <a:r>
              <a:rPr dirty="0"/>
              <a:t> </a:t>
            </a:r>
            <a:r>
              <a:rPr dirty="0" err="1"/>
              <a:t>realizowane</a:t>
            </a:r>
            <a:r>
              <a:rPr dirty="0"/>
              <a:t> </a:t>
            </a:r>
            <a:r>
              <a:rPr dirty="0" err="1"/>
              <a:t>szczegółowe</a:t>
            </a:r>
            <a:r>
              <a:rPr dirty="0"/>
              <a:t> </a:t>
            </a:r>
            <a:r>
              <a:rPr dirty="0" err="1"/>
              <a:t>rozwiązania</a:t>
            </a:r>
            <a:r>
              <a:rPr dirty="0"/>
              <a:t>, w </a:t>
            </a:r>
            <a:r>
              <a:rPr dirty="0" err="1"/>
              <a:t>tym</a:t>
            </a:r>
            <a:r>
              <a:rPr dirty="0"/>
              <a:t> w </a:t>
            </a:r>
            <a:r>
              <a:rPr dirty="0" err="1"/>
              <a:t>zakresie</a:t>
            </a:r>
            <a:r>
              <a:rPr dirty="0"/>
              <a:t> </a:t>
            </a:r>
            <a:r>
              <a:rPr dirty="0" err="1"/>
              <a:t>lokalizacji</a:t>
            </a:r>
            <a:r>
              <a:rPr dirty="0"/>
              <a:t> </a:t>
            </a:r>
            <a:r>
              <a:rPr dirty="0" err="1"/>
              <a:t>parkingów</a:t>
            </a:r>
            <a:r>
              <a:rPr dirty="0"/>
              <a:t>. </a:t>
            </a:r>
            <a:endParaRPr dirty="0">
              <a:latin typeface="Sora Regular Regular"/>
              <a:ea typeface="Sora Regular Regular"/>
              <a:cs typeface="Sora Regular Regular"/>
              <a:sym typeface="Sora Regular Regular"/>
            </a:endParaRPr>
          </a:p>
          <a:p>
            <a:pPr algn="just" defTabSz="457200">
              <a:spcBef>
                <a:spcPts val="1800"/>
              </a:spcBef>
              <a:defRPr sz="2500" b="0">
                <a:latin typeface="Sora Regular Regular"/>
                <a:ea typeface="Sora Regular Regular"/>
                <a:cs typeface="Sora Regular Regular"/>
                <a:sym typeface="Sora Regular Regular"/>
              </a:defRPr>
            </a:pPr>
            <a:r>
              <a:rPr dirty="0"/>
              <a:t>Do </a:t>
            </a:r>
            <a:r>
              <a:rPr dirty="0" err="1"/>
              <a:t>ostatniego</a:t>
            </a:r>
            <a:r>
              <a:rPr dirty="0"/>
              <a:t> </a:t>
            </a:r>
            <a:r>
              <a:rPr dirty="0" err="1"/>
              <a:t>dnia</a:t>
            </a:r>
            <a:r>
              <a:rPr dirty="0"/>
              <a:t> </a:t>
            </a:r>
            <a:r>
              <a:rPr dirty="0" err="1"/>
              <a:t>września</a:t>
            </a:r>
            <a:r>
              <a:rPr dirty="0"/>
              <a:t> </a:t>
            </a:r>
            <a:r>
              <a:rPr dirty="0" err="1"/>
              <a:t>działa</a:t>
            </a:r>
            <a:r>
              <a:rPr dirty="0"/>
              <a:t> </a:t>
            </a:r>
            <a:r>
              <a:rPr dirty="0" err="1"/>
              <a:t>specjalna</a:t>
            </a:r>
            <a:r>
              <a:rPr dirty="0"/>
              <a:t> </a:t>
            </a:r>
            <a:r>
              <a:rPr dirty="0" err="1"/>
              <a:t>skrzynka</a:t>
            </a:r>
            <a:r>
              <a:rPr dirty="0"/>
              <a:t> </a:t>
            </a:r>
            <a:r>
              <a:rPr dirty="0" err="1"/>
              <a:t>mailowa</a:t>
            </a:r>
            <a:r>
              <a:rPr dirty="0"/>
              <a:t>: </a:t>
            </a:r>
            <a:r>
              <a:rPr dirty="0">
                <a:latin typeface="Sora Regular Bold"/>
                <a:ea typeface="Sora Regular Bold"/>
                <a:cs typeface="Sora Regular Bold"/>
                <a:sym typeface="Sora Regular Bold"/>
              </a:rPr>
              <a:t>konsultacje@um.swinoujscie.pl,</a:t>
            </a:r>
            <a:r>
              <a:rPr dirty="0"/>
              <a:t> </a:t>
            </a:r>
            <a:r>
              <a:rPr dirty="0" err="1"/>
              <a:t>gdzie</a:t>
            </a:r>
            <a:r>
              <a:rPr dirty="0"/>
              <a:t> </a:t>
            </a:r>
            <a:r>
              <a:rPr dirty="0" err="1"/>
              <a:t>nadal</a:t>
            </a:r>
            <a:r>
              <a:rPr dirty="0"/>
              <a:t> </a:t>
            </a:r>
            <a:r>
              <a:rPr dirty="0" err="1"/>
              <a:t>mogą</a:t>
            </a:r>
            <a:r>
              <a:rPr dirty="0"/>
              <a:t> </a:t>
            </a:r>
            <a:r>
              <a:rPr dirty="0" err="1"/>
              <a:t>Państwo</a:t>
            </a:r>
            <a:r>
              <a:rPr dirty="0"/>
              <a:t> </a:t>
            </a:r>
            <a:r>
              <a:rPr dirty="0" err="1"/>
              <a:t>zgłaszać</a:t>
            </a:r>
            <a:r>
              <a:rPr dirty="0"/>
              <a:t> </a:t>
            </a:r>
            <a:r>
              <a:rPr dirty="0" err="1"/>
              <a:t>swoje</a:t>
            </a:r>
            <a:r>
              <a:rPr dirty="0"/>
              <a:t> </a:t>
            </a:r>
            <a:r>
              <a:rPr dirty="0" err="1"/>
              <a:t>uwagi</a:t>
            </a:r>
            <a:r>
              <a:rPr dirty="0"/>
              <a:t>, </a:t>
            </a:r>
            <a:r>
              <a:rPr dirty="0" err="1"/>
              <a:t>komentarze</a:t>
            </a:r>
            <a:r>
              <a:rPr dirty="0"/>
              <a:t>, </a:t>
            </a:r>
            <a:r>
              <a:rPr dirty="0" err="1"/>
              <a:t>pomysły</a:t>
            </a:r>
            <a:r>
              <a:rPr dirty="0"/>
              <a:t> </a:t>
            </a:r>
            <a:r>
              <a:rPr dirty="0" err="1"/>
              <a:t>i</a:t>
            </a:r>
            <a:r>
              <a:rPr dirty="0"/>
              <a:t> </a:t>
            </a:r>
            <a:r>
              <a:rPr dirty="0" err="1"/>
              <a:t>propozycje</a:t>
            </a:r>
            <a:r>
              <a:rPr dirty="0"/>
              <a:t> </a:t>
            </a:r>
            <a:r>
              <a:rPr dirty="0" err="1"/>
              <a:t>rozwiązań</a:t>
            </a:r>
            <a:r>
              <a:rPr dirty="0"/>
              <a:t>. </a:t>
            </a:r>
            <a:r>
              <a:rPr dirty="0" err="1"/>
              <a:t>Dodatkowo</a:t>
            </a:r>
            <a:r>
              <a:rPr dirty="0"/>
              <a:t>  </a:t>
            </a:r>
            <a:r>
              <a:rPr dirty="0" err="1"/>
              <a:t>swoje</a:t>
            </a:r>
            <a:r>
              <a:rPr dirty="0"/>
              <a:t> </a:t>
            </a:r>
            <a:r>
              <a:rPr dirty="0" err="1"/>
              <a:t>opinie</a:t>
            </a:r>
            <a:r>
              <a:rPr dirty="0"/>
              <a:t> </a:t>
            </a:r>
            <a:r>
              <a:rPr dirty="0" err="1"/>
              <a:t>mogą</a:t>
            </a:r>
            <a:r>
              <a:rPr dirty="0"/>
              <a:t> </a:t>
            </a:r>
            <a:r>
              <a:rPr dirty="0" err="1"/>
              <a:t>Państwo</a:t>
            </a:r>
            <a:r>
              <a:rPr dirty="0"/>
              <a:t> </a:t>
            </a:r>
            <a:r>
              <a:rPr dirty="0" err="1"/>
              <a:t>wrzucać</a:t>
            </a:r>
            <a:r>
              <a:rPr dirty="0"/>
              <a:t> do </a:t>
            </a:r>
            <a:r>
              <a:rPr dirty="0" err="1">
                <a:latin typeface="Sora Regular Bold"/>
                <a:ea typeface="Sora Regular Bold"/>
                <a:cs typeface="Sora Regular Bold"/>
                <a:sym typeface="Sora Regular Bold"/>
              </a:rPr>
              <a:t>niebieskiego</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pudełka</a:t>
            </a:r>
            <a:r>
              <a:rPr dirty="0">
                <a:latin typeface="Sora Regular Bold"/>
                <a:ea typeface="Sora Regular Bold"/>
                <a:cs typeface="Sora Regular Bold"/>
                <a:sym typeface="Sora Regular Bold"/>
              </a:rPr>
              <a:t> z </a:t>
            </a:r>
            <a:r>
              <a:rPr dirty="0" err="1">
                <a:latin typeface="Sora Regular Bold"/>
                <a:ea typeface="Sora Regular Bold"/>
                <a:cs typeface="Sora Regular Bold"/>
                <a:sym typeface="Sora Regular Bold"/>
              </a:rPr>
              <a:t>napisem</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Konsultacje</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społeczne</a:t>
            </a:r>
            <a:r>
              <a:rPr dirty="0"/>
              <a:t>, </a:t>
            </a:r>
            <a:r>
              <a:rPr dirty="0" err="1"/>
              <a:t>które</a:t>
            </a:r>
            <a:r>
              <a:rPr dirty="0"/>
              <a:t> </a:t>
            </a:r>
            <a:r>
              <a:rPr dirty="0" err="1"/>
              <a:t>znajduje</a:t>
            </a:r>
            <a:r>
              <a:rPr dirty="0"/>
              <a:t> </a:t>
            </a:r>
            <a:r>
              <a:rPr dirty="0" err="1"/>
              <a:t>się</a:t>
            </a:r>
            <a:r>
              <a:rPr dirty="0"/>
              <a:t> na </a:t>
            </a:r>
            <a:r>
              <a:rPr dirty="0" err="1"/>
              <a:t>parterze</a:t>
            </a:r>
            <a:r>
              <a:rPr dirty="0"/>
              <a:t> </a:t>
            </a:r>
            <a:r>
              <a:rPr dirty="0" err="1"/>
              <a:t>budynku</a:t>
            </a:r>
            <a:r>
              <a:rPr dirty="0"/>
              <a:t> </a:t>
            </a:r>
            <a:r>
              <a:rPr dirty="0" err="1"/>
              <a:t>Urzędu</a:t>
            </a:r>
            <a:r>
              <a:rPr dirty="0"/>
              <a:t> Miasta Świnoujście </a:t>
            </a:r>
            <a:r>
              <a:rPr dirty="0" err="1"/>
              <a:t>przy</a:t>
            </a:r>
            <a:r>
              <a:rPr dirty="0"/>
              <a:t> </a:t>
            </a:r>
            <a:r>
              <a:rPr dirty="0" err="1"/>
              <a:t>ulicy</a:t>
            </a:r>
            <a:r>
              <a:rPr dirty="0"/>
              <a:t> </a:t>
            </a:r>
            <a:r>
              <a:rPr dirty="0" err="1"/>
              <a:t>Wojska</a:t>
            </a:r>
            <a:r>
              <a:rPr dirty="0"/>
              <a:t> </a:t>
            </a:r>
            <a:r>
              <a:rPr dirty="0" err="1"/>
              <a:t>Polskiego</a:t>
            </a:r>
            <a:r>
              <a:rPr dirty="0"/>
              <a:t> 1/5.</a:t>
            </a:r>
          </a:p>
          <a:p>
            <a:pPr defTabSz="457200">
              <a:spcBef>
                <a:spcPts val="1800"/>
              </a:spcBef>
              <a:defRPr sz="2500" b="0">
                <a:latin typeface="Sora Regular ExtraLight"/>
                <a:ea typeface="Sora Regular ExtraLight"/>
                <a:cs typeface="Sora Regular ExtraLight"/>
                <a:sym typeface="Sora Regular ExtraLight"/>
              </a:defRPr>
            </a:pPr>
            <a:r>
              <a:rPr dirty="0"/>
              <a:t>Data </a:t>
            </a:r>
            <a:r>
              <a:rPr dirty="0" err="1"/>
              <a:t>publikacji</a:t>
            </a:r>
            <a:r>
              <a:rPr dirty="0"/>
              <a:t>: 10.09.2021 </a:t>
            </a:r>
          </a:p>
        </p:txBody>
      </p:sp>
    </p:spTree>
  </p:cSld>
  <p:clrMapOvr>
    <a:masterClrMapping/>
  </p:clrMapOvr>
  <p:transition spd="med"/>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453" name="52"/>
          <p:cNvSpPr txBox="1"/>
          <p:nvPr/>
        </p:nvSpPr>
        <p:spPr>
          <a:xfrm>
            <a:off x="23366583" y="12729956"/>
            <a:ext cx="555600"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52</a:t>
            </a:r>
          </a:p>
        </p:txBody>
      </p:sp>
      <p:sp>
        <p:nvSpPr>
          <p:cNvPr id="454" name="Agnieszka Sitko, Urząd Miasta Świnoujście"/>
          <p:cNvSpPr txBox="1">
            <a:spLocks noGrp="1"/>
          </p:cNvSpPr>
          <p:nvPr>
            <p:ph type="body" sz="quarter" idx="1"/>
          </p:nvPr>
        </p:nvSpPr>
        <p:spPr>
          <a:xfrm>
            <a:off x="9407718" y="6723385"/>
            <a:ext cx="5568563" cy="1000863"/>
          </a:xfrm>
          <a:prstGeom prst="rect">
            <a:avLst/>
          </a:prstGeom>
        </p:spPr>
        <p:txBody>
          <a:bodyPr lIns="50800" tIns="50800" rIns="50800" bIns="50800" anchor="ctr"/>
          <a:lstStyle/>
          <a:p>
            <a:pPr defTabSz="2438337">
              <a:lnSpc>
                <a:spcPct val="90000"/>
              </a:lnSpc>
              <a:spcBef>
                <a:spcPts val="4500"/>
              </a:spcBef>
              <a:defRPr sz="2500" b="0">
                <a:latin typeface="Sora Regular Bold"/>
                <a:ea typeface="Sora Regular Bold"/>
                <a:cs typeface="Sora Regular Bold"/>
                <a:sym typeface="Sora Regular Bold"/>
              </a:defRPr>
            </a:pPr>
            <a:r>
              <a:rPr dirty="0" smtClean="0"/>
              <a:t>Agnieszka </a:t>
            </a:r>
            <a:r>
              <a:rPr dirty="0" err="1"/>
              <a:t>Sitko</a:t>
            </a:r>
            <a:r>
              <a:rPr dirty="0">
                <a:latin typeface="Sora Regular Regular"/>
                <a:ea typeface="Sora Regular Regular"/>
                <a:cs typeface="Sora Regular Regular"/>
                <a:sym typeface="Sora Regular Regular"/>
              </a:rPr>
              <a:t>, </a:t>
            </a:r>
            <a:r>
              <a:rPr dirty="0" err="1">
                <a:latin typeface="Sora Regular Regular"/>
                <a:ea typeface="Sora Regular Regular"/>
                <a:cs typeface="Sora Regular Regular"/>
                <a:sym typeface="Sora Regular Regular"/>
              </a:rPr>
              <a:t>Urząd</a:t>
            </a:r>
            <a:r>
              <a:rPr dirty="0">
                <a:latin typeface="Sora Regular Regular"/>
                <a:ea typeface="Sora Regular Regular"/>
                <a:cs typeface="Sora Regular Regular"/>
                <a:sym typeface="Sora Regular Regular"/>
              </a:rPr>
              <a:t> Miasta Świnoujście</a:t>
            </a:r>
          </a:p>
        </p:txBody>
      </p:sp>
      <p:sp>
        <p:nvSpPr>
          <p:cNvPr id="455" name="Publikacja wywiadów z ekspertami"/>
          <p:cNvSpPr txBox="1">
            <a:spLocks noGrp="1"/>
          </p:cNvSpPr>
          <p:nvPr>
            <p:ph type="title"/>
          </p:nvPr>
        </p:nvSpPr>
        <p:spPr>
          <a:xfrm>
            <a:off x="942082" y="1077359"/>
            <a:ext cx="22684580" cy="1433165"/>
          </a:xfrm>
          <a:prstGeom prst="rect">
            <a:avLst/>
          </a:prstGeom>
        </p:spPr>
        <p:txBody>
          <a:bodyPr>
            <a:normAutofit fontScale="90000"/>
          </a:bodyPr>
          <a:lstStyle>
            <a:lvl1pPr>
              <a:defRPr sz="7500" b="0" spc="-200">
                <a:solidFill>
                  <a:srgbClr val="ED7052"/>
                </a:solidFill>
                <a:latin typeface="Sora Regular Bold"/>
                <a:ea typeface="Sora Regular Bold"/>
                <a:cs typeface="Sora Regular Bold"/>
                <a:sym typeface="Sora Regular Bold"/>
              </a:defRPr>
            </a:lvl1pPr>
          </a:lstStyle>
          <a:p>
            <a:r>
              <a:rPr lang="pl-PL" dirty="0" smtClean="0"/>
              <a:t>W</a:t>
            </a:r>
            <a:r>
              <a:rPr dirty="0" smtClean="0"/>
              <a:t>ywiad</a:t>
            </a:r>
            <a:r>
              <a:rPr lang="pl-PL" dirty="0" smtClean="0"/>
              <a:t>y </a:t>
            </a:r>
            <a:r>
              <a:rPr dirty="0" smtClean="0"/>
              <a:t>z ekspertami</a:t>
            </a:r>
            <a:r>
              <a:rPr lang="pl-PL" dirty="0" smtClean="0"/>
              <a:t> i specjalistami</a:t>
            </a:r>
            <a:br>
              <a:rPr lang="pl-PL" dirty="0" smtClean="0"/>
            </a:br>
            <a:endParaRPr dirty="0"/>
          </a:p>
        </p:txBody>
      </p:sp>
      <p:grpSp>
        <p:nvGrpSpPr>
          <p:cNvPr id="465" name="Grupuj"/>
          <p:cNvGrpSpPr/>
          <p:nvPr/>
        </p:nvGrpSpPr>
        <p:grpSpPr>
          <a:xfrm>
            <a:off x="2099284" y="2979014"/>
            <a:ext cx="20185435" cy="10453551"/>
            <a:chOff x="0" y="-1"/>
            <a:chExt cx="20185434" cy="10453550"/>
          </a:xfrm>
        </p:grpSpPr>
        <p:pic>
          <p:nvPicPr>
            <p:cNvPr id="456" name="Zrzut ekranu 2021-11-16 o 08.53.00.png" descr="Zrzut ekranu 2021-11-16 o 08.53.00.png"/>
            <p:cNvPicPr>
              <a:picLocks noChangeAspect="1"/>
            </p:cNvPicPr>
            <p:nvPr/>
          </p:nvPicPr>
          <p:blipFill>
            <a:blip r:embed="rId3">
              <a:extLst/>
            </a:blip>
            <a:srcRect l="4209" t="11039" r="4209" b="3801"/>
            <a:stretch>
              <a:fillRect/>
            </a:stretch>
          </p:blipFill>
          <p:spPr>
            <a:xfrm>
              <a:off x="0" y="172"/>
              <a:ext cx="6423879" cy="3733340"/>
            </a:xfrm>
            <a:prstGeom prst="rect">
              <a:avLst/>
            </a:prstGeom>
            <a:ln w="12700" cap="flat">
              <a:noFill/>
              <a:miter lim="400000"/>
            </a:ln>
            <a:effectLst/>
          </p:spPr>
        </p:pic>
        <p:pic>
          <p:nvPicPr>
            <p:cNvPr id="457" name="Zrzut ekranu 2021-11-16 o 08.57.30.png" descr="Zrzut ekranu 2021-11-16 o 08.57.30.png"/>
            <p:cNvPicPr>
              <a:picLocks noChangeAspect="1"/>
            </p:cNvPicPr>
            <p:nvPr/>
          </p:nvPicPr>
          <p:blipFill>
            <a:blip r:embed="rId4">
              <a:extLst/>
            </a:blip>
            <a:srcRect l="241" t="4725" r="241" b="4246"/>
            <a:stretch>
              <a:fillRect/>
            </a:stretch>
          </p:blipFill>
          <p:spPr>
            <a:xfrm>
              <a:off x="13654405" y="-1"/>
              <a:ext cx="6531029" cy="3733672"/>
            </a:xfrm>
            <a:prstGeom prst="rect">
              <a:avLst/>
            </a:prstGeom>
            <a:ln w="12700" cap="flat">
              <a:noFill/>
              <a:miter lim="400000"/>
            </a:ln>
            <a:effectLst/>
          </p:spPr>
        </p:pic>
        <p:pic>
          <p:nvPicPr>
            <p:cNvPr id="458" name="Zrzut ekranu 2021-11-16 o 08.55.00.png" descr="Zrzut ekranu 2021-11-16 o 08.55.00.png"/>
            <p:cNvPicPr>
              <a:picLocks noChangeAspect="1"/>
            </p:cNvPicPr>
            <p:nvPr/>
          </p:nvPicPr>
          <p:blipFill>
            <a:blip r:embed="rId5">
              <a:extLst/>
            </a:blip>
            <a:srcRect l="3413" t="896" r="3413" b="2708"/>
            <a:stretch>
              <a:fillRect/>
            </a:stretch>
          </p:blipFill>
          <p:spPr>
            <a:xfrm>
              <a:off x="6558341" y="172"/>
              <a:ext cx="6961757" cy="3733005"/>
            </a:xfrm>
            <a:prstGeom prst="rect">
              <a:avLst/>
            </a:prstGeom>
            <a:ln w="12700" cap="flat">
              <a:noFill/>
              <a:miter lim="400000"/>
            </a:ln>
            <a:effectLst/>
          </p:spPr>
        </p:pic>
        <p:sp>
          <p:nvSpPr>
            <p:cNvPr id="459" name="prof. dr. hab inż. Andrzej Szarata, Dziekan Wydziału Inżynierii Lądowej Politechniki Krakowskiej"/>
            <p:cNvSpPr txBox="1"/>
            <p:nvPr/>
          </p:nvSpPr>
          <p:spPr>
            <a:xfrm>
              <a:off x="13824992" y="3725941"/>
              <a:ext cx="6189964" cy="125357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rmAutofit/>
            </a:bodyPr>
            <a:lstStyle/>
            <a:p>
              <a:pPr algn="l">
                <a:lnSpc>
                  <a:spcPct val="90000"/>
                </a:lnSpc>
                <a:spcBef>
                  <a:spcPts val="4500"/>
                </a:spcBef>
                <a:defRPr sz="2500">
                  <a:solidFill>
                    <a:srgbClr val="000000"/>
                  </a:solidFill>
                  <a:latin typeface="Sora Regular Regular"/>
                  <a:ea typeface="Sora Regular Regular"/>
                  <a:cs typeface="Sora Regular Regular"/>
                  <a:sym typeface="Sora Regular Regular"/>
                </a:defRPr>
              </a:pPr>
              <a:r>
                <a:t>prof. dr. hab inż. </a:t>
              </a:r>
              <a:r>
                <a:rPr>
                  <a:latin typeface="Sora Regular Bold"/>
                  <a:ea typeface="Sora Regular Bold"/>
                  <a:cs typeface="Sora Regular Bold"/>
                  <a:sym typeface="Sora Regular Bold"/>
                </a:rPr>
                <a:t>Andrzej Szarata</a:t>
              </a:r>
              <a:r>
                <a:t>, Dziekan Wydziału Inżynierii Lądowej Politechniki Krakowskiej</a:t>
              </a:r>
            </a:p>
          </p:txBody>
        </p:sp>
        <p:sp>
          <p:nvSpPr>
            <p:cNvPr id="460" name="Mgr inż. Krzysztof Rosiek, specjalista ds. pomiarów ruchu"/>
            <p:cNvSpPr txBox="1"/>
            <p:nvPr/>
          </p:nvSpPr>
          <p:spPr>
            <a:xfrm>
              <a:off x="116954" y="3655353"/>
              <a:ext cx="6189963" cy="102524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rmAutofit/>
            </a:bodyPr>
            <a:lstStyle/>
            <a:p>
              <a:pPr algn="l">
                <a:lnSpc>
                  <a:spcPct val="90000"/>
                </a:lnSpc>
                <a:spcBef>
                  <a:spcPts val="4500"/>
                </a:spcBef>
                <a:defRPr sz="2500">
                  <a:solidFill>
                    <a:srgbClr val="000000"/>
                  </a:solidFill>
                  <a:latin typeface="Sora Regular Regular"/>
                  <a:ea typeface="Sora Regular Regular"/>
                  <a:cs typeface="Sora Regular Regular"/>
                  <a:sym typeface="Sora Regular Regular"/>
                </a:defRPr>
              </a:pPr>
              <a:r>
                <a:rPr lang="pl-PL" dirty="0" smtClean="0"/>
                <a:t>m</a:t>
              </a:r>
              <a:r>
                <a:rPr dirty="0" smtClean="0"/>
                <a:t>gr </a:t>
              </a:r>
              <a:r>
                <a:rPr dirty="0" err="1"/>
                <a:t>inż</a:t>
              </a:r>
              <a:r>
                <a:rPr dirty="0"/>
                <a:t>. </a:t>
              </a:r>
              <a:r>
                <a:rPr dirty="0">
                  <a:latin typeface="Sora Regular Bold"/>
                  <a:ea typeface="Sora Regular Bold"/>
                  <a:cs typeface="Sora Regular Bold"/>
                  <a:sym typeface="Sora Regular Bold"/>
                </a:rPr>
                <a:t>Krzysztof </a:t>
              </a:r>
              <a:r>
                <a:rPr dirty="0" err="1">
                  <a:latin typeface="Sora Regular Bold"/>
                  <a:ea typeface="Sora Regular Bold"/>
                  <a:cs typeface="Sora Regular Bold"/>
                  <a:sym typeface="Sora Regular Bold"/>
                </a:rPr>
                <a:t>Rosiek</a:t>
              </a:r>
              <a:r>
                <a:rPr dirty="0"/>
                <a:t>, </a:t>
              </a:r>
              <a:r>
                <a:rPr dirty="0" err="1"/>
                <a:t>specjalista</a:t>
              </a:r>
              <a:r>
                <a:rPr dirty="0"/>
                <a:t> ds. </a:t>
              </a:r>
              <a:r>
                <a:rPr dirty="0" err="1"/>
                <a:t>pomiarów</a:t>
              </a:r>
              <a:r>
                <a:rPr dirty="0"/>
                <a:t> </a:t>
              </a:r>
              <a:r>
                <a:rPr dirty="0" err="1"/>
                <a:t>ruchu</a:t>
              </a:r>
              <a:endParaRPr dirty="0"/>
            </a:p>
          </p:txBody>
        </p:sp>
        <p:pic>
          <p:nvPicPr>
            <p:cNvPr id="461" name="Zrzut ekranu 2021-11-18 o 13.03.10.png" descr="Zrzut ekranu 2021-11-18 o 13.03.10.png"/>
            <p:cNvPicPr>
              <a:picLocks noChangeAspect="1"/>
            </p:cNvPicPr>
            <p:nvPr/>
          </p:nvPicPr>
          <p:blipFill>
            <a:blip r:embed="rId6">
              <a:extLst/>
            </a:blip>
            <a:srcRect b="7013"/>
            <a:stretch>
              <a:fillRect/>
            </a:stretch>
          </p:blipFill>
          <p:spPr>
            <a:xfrm>
              <a:off x="3365377" y="5293698"/>
              <a:ext cx="6423880" cy="3733338"/>
            </a:xfrm>
            <a:prstGeom prst="rect">
              <a:avLst/>
            </a:prstGeom>
            <a:ln w="12700" cap="flat">
              <a:noFill/>
              <a:miter lim="400000"/>
            </a:ln>
            <a:effectLst/>
          </p:spPr>
        </p:pic>
        <p:pic>
          <p:nvPicPr>
            <p:cNvPr id="462" name="Zrzut ekranu 2021-11-18 o 13.02.33.png" descr="Zrzut ekranu 2021-11-18 o 13.02.33.png"/>
            <p:cNvPicPr>
              <a:picLocks noChangeAspect="1"/>
            </p:cNvPicPr>
            <p:nvPr/>
          </p:nvPicPr>
          <p:blipFill>
            <a:blip r:embed="rId7">
              <a:extLst/>
            </a:blip>
            <a:srcRect t="9429" b="22440"/>
            <a:stretch>
              <a:fillRect/>
            </a:stretch>
          </p:blipFill>
          <p:spPr>
            <a:xfrm>
              <a:off x="10031409" y="5336491"/>
              <a:ext cx="6531029" cy="3733672"/>
            </a:xfrm>
            <a:prstGeom prst="rect">
              <a:avLst/>
            </a:prstGeom>
            <a:ln w="12700" cap="flat">
              <a:noFill/>
              <a:miter lim="400000"/>
            </a:ln>
            <a:effectLst/>
          </p:spPr>
        </p:pic>
        <p:sp>
          <p:nvSpPr>
            <p:cNvPr id="463" name="inż. Rafał Łysiak, naczelnik Wydziału Inwestycji Miejskich Urzędu Miasta Świnoujście"/>
            <p:cNvSpPr txBox="1"/>
            <p:nvPr/>
          </p:nvSpPr>
          <p:spPr>
            <a:xfrm>
              <a:off x="10201997" y="9062433"/>
              <a:ext cx="6189963" cy="139111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rmAutofit/>
            </a:bodyPr>
            <a:lstStyle/>
            <a:p>
              <a:pPr algn="l">
                <a:lnSpc>
                  <a:spcPct val="90000"/>
                </a:lnSpc>
                <a:spcBef>
                  <a:spcPts val="4500"/>
                </a:spcBef>
                <a:defRPr sz="2500">
                  <a:solidFill>
                    <a:srgbClr val="000000"/>
                  </a:solidFill>
                  <a:latin typeface="Sora Regular Regular"/>
                  <a:ea typeface="Sora Regular Regular"/>
                  <a:cs typeface="Sora Regular Regular"/>
                  <a:sym typeface="Sora Regular Regular"/>
                </a:defRPr>
              </a:pPr>
              <a:r>
                <a:rPr lang="pl-PL" dirty="0" smtClean="0"/>
                <a:t>mgr </a:t>
              </a:r>
              <a:r>
                <a:rPr dirty="0" err="1" smtClean="0"/>
                <a:t>inż</a:t>
              </a:r>
              <a:r>
                <a:rPr dirty="0"/>
                <a:t>. </a:t>
              </a:r>
              <a:r>
                <a:rPr dirty="0" err="1">
                  <a:latin typeface="Sora Regular Bold"/>
                  <a:ea typeface="Sora Regular Bold"/>
                  <a:cs typeface="Sora Regular Bold"/>
                  <a:sym typeface="Sora Regular Bold"/>
                </a:rPr>
                <a:t>Rafał</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Łysiak</a:t>
              </a:r>
              <a:r>
                <a:rPr dirty="0">
                  <a:latin typeface="Sora Regular Bold"/>
                  <a:ea typeface="Sora Regular Bold"/>
                  <a:cs typeface="Sora Regular Bold"/>
                  <a:sym typeface="Sora Regular Bold"/>
                </a:rPr>
                <a:t>, </a:t>
              </a:r>
              <a:r>
                <a:rPr dirty="0" err="1"/>
                <a:t>naczelnik</a:t>
              </a:r>
              <a:r>
                <a:rPr dirty="0"/>
                <a:t> </a:t>
              </a:r>
              <a:r>
                <a:rPr dirty="0" err="1"/>
                <a:t>Wydziału</a:t>
              </a:r>
              <a:r>
                <a:rPr dirty="0"/>
                <a:t> </a:t>
              </a:r>
              <a:r>
                <a:rPr dirty="0" err="1"/>
                <a:t>Inwestycji</a:t>
              </a:r>
              <a:r>
                <a:rPr dirty="0"/>
                <a:t> </a:t>
              </a:r>
              <a:r>
                <a:rPr dirty="0" err="1"/>
                <a:t>Miejskich</a:t>
              </a:r>
              <a:r>
                <a:rPr dirty="0"/>
                <a:t> </a:t>
              </a:r>
              <a:r>
                <a:rPr dirty="0" err="1"/>
                <a:t>Urzędu</a:t>
              </a:r>
              <a:r>
                <a:rPr dirty="0"/>
                <a:t> Miasta Świnoujście</a:t>
              </a:r>
            </a:p>
          </p:txBody>
        </p:sp>
        <p:sp>
          <p:nvSpPr>
            <p:cNvPr id="464" name="Maciej Maciejewski, Balticbike"/>
            <p:cNvSpPr txBox="1"/>
            <p:nvPr/>
          </p:nvSpPr>
          <p:spPr>
            <a:xfrm>
              <a:off x="3482332" y="8948878"/>
              <a:ext cx="6189962" cy="102524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rmAutofit/>
            </a:bodyPr>
            <a:lstStyle/>
            <a:p>
              <a:pPr algn="l">
                <a:lnSpc>
                  <a:spcPct val="90000"/>
                </a:lnSpc>
                <a:spcBef>
                  <a:spcPts val="4500"/>
                </a:spcBef>
                <a:defRPr sz="2500">
                  <a:solidFill>
                    <a:srgbClr val="000000"/>
                  </a:solidFill>
                  <a:latin typeface="Sora Regular Bold"/>
                  <a:ea typeface="Sora Regular Bold"/>
                  <a:cs typeface="Sora Regular Bold"/>
                  <a:sym typeface="Sora Regular Bold"/>
                </a:defRPr>
              </a:pPr>
              <a:r>
                <a:t>Maciej Maciejewski, </a:t>
              </a:r>
              <a:r>
                <a:rPr>
                  <a:latin typeface="Sora Regular Regular"/>
                  <a:ea typeface="Sora Regular Regular"/>
                  <a:cs typeface="Sora Regular Regular"/>
                  <a:sym typeface="Sora Regular Regular"/>
                </a:rPr>
                <a:t>Balticbike</a:t>
              </a:r>
            </a:p>
          </p:txBody>
        </p:sp>
      </p:grpSp>
    </p:spTree>
  </p:cSld>
  <p:clrMapOvr>
    <a:masterClrMapping/>
  </p:clrMapOvr>
  <p:transition spd="med"/>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7"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468" name="Publikacja wywiadów z ekspertami"/>
          <p:cNvSpPr txBox="1">
            <a:spLocks noGrp="1"/>
          </p:cNvSpPr>
          <p:nvPr>
            <p:ph type="title"/>
          </p:nvPr>
        </p:nvSpPr>
        <p:spPr>
          <a:xfrm>
            <a:off x="942082" y="1077359"/>
            <a:ext cx="17343446" cy="1433165"/>
          </a:xfrm>
          <a:prstGeom prst="rect">
            <a:avLst/>
          </a:prstGeom>
        </p:spPr>
        <p:txBody>
          <a:bodyPr/>
          <a:lstStyle>
            <a:lvl1pPr>
              <a:defRPr sz="7500" b="0" spc="-200">
                <a:solidFill>
                  <a:srgbClr val="ED7052"/>
                </a:solidFill>
                <a:latin typeface="Sora Regular Bold"/>
                <a:ea typeface="Sora Regular Bold"/>
                <a:cs typeface="Sora Regular Bold"/>
                <a:sym typeface="Sora Regular Bold"/>
              </a:defRPr>
            </a:lvl1pPr>
          </a:lstStyle>
          <a:p>
            <a:r>
              <a:rPr lang="pl-PL" dirty="0" smtClean="0"/>
              <a:t>Wywiad </a:t>
            </a:r>
            <a:r>
              <a:rPr dirty="0" smtClean="0"/>
              <a:t>z </a:t>
            </a:r>
            <a:r>
              <a:rPr dirty="0" err="1" smtClean="0"/>
              <a:t>ekspert</a:t>
            </a:r>
            <a:r>
              <a:rPr lang="pl-PL" dirty="0" smtClean="0"/>
              <a:t>em </a:t>
            </a:r>
            <a:endParaRPr dirty="0"/>
          </a:p>
        </p:txBody>
      </p:sp>
      <p:sp>
        <p:nvSpPr>
          <p:cNvPr id="469" name="53"/>
          <p:cNvSpPr txBox="1"/>
          <p:nvPr/>
        </p:nvSpPr>
        <p:spPr>
          <a:xfrm>
            <a:off x="23367294" y="12729956"/>
            <a:ext cx="554178"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53</a:t>
            </a:r>
          </a:p>
        </p:txBody>
      </p:sp>
      <p:sp>
        <p:nvSpPr>
          <p:cNvPr id="470" name="Podsumowanie wywiadu z mgr inż. Krzysztofem Rosiekiem, specjalistą ds. pomiarów ruchu.…"/>
          <p:cNvSpPr txBox="1"/>
          <p:nvPr/>
        </p:nvSpPr>
        <p:spPr>
          <a:xfrm>
            <a:off x="1056447" y="2704064"/>
            <a:ext cx="22271106" cy="95472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numCol="2" spcCol="1113554">
            <a:normAutofit/>
          </a:bodyPr>
          <a:lstStyle/>
          <a:p>
            <a:pPr algn="l">
              <a:lnSpc>
                <a:spcPct val="90000"/>
              </a:lnSpc>
              <a:spcBef>
                <a:spcPts val="4500"/>
              </a:spcBef>
              <a:defRPr sz="3500">
                <a:solidFill>
                  <a:srgbClr val="000000"/>
                </a:solidFill>
                <a:latin typeface="Sora Regular Regular"/>
                <a:ea typeface="Sora Regular Regular"/>
                <a:cs typeface="Sora Regular Regular"/>
                <a:sym typeface="Sora Regular Regular"/>
              </a:defRPr>
            </a:pPr>
            <a:endParaRPr dirty="0"/>
          </a:p>
          <a:p>
            <a:pPr algn="l">
              <a:lnSpc>
                <a:spcPct val="90000"/>
              </a:lnSpc>
              <a:spcBef>
                <a:spcPts val="4500"/>
              </a:spcBef>
              <a:defRPr sz="3500">
                <a:solidFill>
                  <a:srgbClr val="000000"/>
                </a:solidFill>
                <a:latin typeface="Sora Regular Regular"/>
                <a:ea typeface="Sora Regular Regular"/>
                <a:cs typeface="Sora Regular Regular"/>
                <a:sym typeface="Sora Regular Regular"/>
              </a:defRPr>
            </a:pPr>
            <a:endParaRPr dirty="0"/>
          </a:p>
          <a:p>
            <a:pPr algn="l">
              <a:lnSpc>
                <a:spcPct val="90000"/>
              </a:lnSpc>
              <a:spcBef>
                <a:spcPts val="4500"/>
              </a:spcBef>
              <a:defRPr sz="3500">
                <a:solidFill>
                  <a:srgbClr val="000000"/>
                </a:solidFill>
                <a:latin typeface="Sora Regular Regular"/>
                <a:ea typeface="Sora Regular Regular"/>
                <a:cs typeface="Sora Regular Regular"/>
                <a:sym typeface="Sora Regular Regular"/>
              </a:defRPr>
            </a:pPr>
            <a:endParaRPr dirty="0"/>
          </a:p>
          <a:p>
            <a:pPr algn="l">
              <a:lnSpc>
                <a:spcPct val="90000"/>
              </a:lnSpc>
              <a:spcBef>
                <a:spcPts val="4500"/>
              </a:spcBef>
              <a:defRPr sz="3500">
                <a:solidFill>
                  <a:srgbClr val="000000"/>
                </a:solidFill>
                <a:latin typeface="Sora Regular Regular"/>
                <a:ea typeface="Sora Regular Regular"/>
                <a:cs typeface="Sora Regular Regular"/>
                <a:sym typeface="Sora Regular Regular"/>
              </a:defRPr>
            </a:pPr>
            <a:endParaRPr dirty="0"/>
          </a:p>
          <a:p>
            <a:pPr algn="l">
              <a:lnSpc>
                <a:spcPct val="90000"/>
              </a:lnSpc>
              <a:spcBef>
                <a:spcPts val="4500"/>
              </a:spcBef>
              <a:defRPr sz="3500">
                <a:solidFill>
                  <a:srgbClr val="000000"/>
                </a:solidFill>
                <a:latin typeface="Sora Regular Regular"/>
                <a:ea typeface="Sora Regular Regular"/>
                <a:cs typeface="Sora Regular Regular"/>
                <a:sym typeface="Sora Regular Regular"/>
              </a:defRPr>
            </a:pPr>
            <a:endParaRPr dirty="0"/>
          </a:p>
          <a:p>
            <a:pPr algn="l">
              <a:lnSpc>
                <a:spcPct val="90000"/>
              </a:lnSpc>
              <a:spcBef>
                <a:spcPts val="4500"/>
              </a:spcBef>
              <a:defRPr sz="2500">
                <a:solidFill>
                  <a:srgbClr val="000000"/>
                </a:solidFill>
                <a:latin typeface="Sora Regular Regular"/>
                <a:ea typeface="Sora Regular Regular"/>
                <a:cs typeface="Sora Regular Regular"/>
                <a:sym typeface="Sora Regular Regular"/>
              </a:defRPr>
            </a:pPr>
            <a:r>
              <a:rPr dirty="0" err="1"/>
              <a:t>Podsumowanie</a:t>
            </a:r>
            <a:r>
              <a:rPr dirty="0"/>
              <a:t> </a:t>
            </a:r>
            <a:r>
              <a:rPr dirty="0" err="1"/>
              <a:t>wywiadu</a:t>
            </a:r>
            <a:r>
              <a:rPr dirty="0"/>
              <a:t> z </a:t>
            </a:r>
            <a:r>
              <a:rPr dirty="0" err="1"/>
              <a:t>mgr</a:t>
            </a:r>
            <a:r>
              <a:rPr dirty="0"/>
              <a:t> </a:t>
            </a:r>
            <a:r>
              <a:rPr dirty="0" err="1"/>
              <a:t>inż</a:t>
            </a:r>
            <a:r>
              <a:rPr dirty="0"/>
              <a:t>. </a:t>
            </a:r>
            <a:r>
              <a:rPr dirty="0" err="1">
                <a:latin typeface="Sora Regular Bold"/>
                <a:ea typeface="Sora Regular Bold"/>
                <a:cs typeface="Sora Regular Bold"/>
                <a:sym typeface="Sora Regular Bold"/>
              </a:rPr>
              <a:t>Krzysztofem</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Rosiekiem</a:t>
            </a:r>
            <a:r>
              <a:rPr dirty="0"/>
              <a:t>, </a:t>
            </a:r>
            <a:r>
              <a:rPr dirty="0" err="1"/>
              <a:t>specjalistą</a:t>
            </a:r>
            <a:r>
              <a:rPr dirty="0"/>
              <a:t> ds. </a:t>
            </a:r>
            <a:r>
              <a:rPr dirty="0" err="1"/>
              <a:t>pomiarów</a:t>
            </a:r>
            <a:r>
              <a:rPr dirty="0"/>
              <a:t> </a:t>
            </a:r>
            <a:r>
              <a:rPr dirty="0" err="1"/>
              <a:t>ruchu</a:t>
            </a:r>
            <a:r>
              <a:rPr dirty="0"/>
              <a:t>.</a:t>
            </a:r>
          </a:p>
          <a:p>
            <a:pPr algn="l" defTabSz="449580">
              <a:lnSpc>
                <a:spcPct val="107916"/>
              </a:lnSpc>
              <a:spcBef>
                <a:spcPts val="800"/>
              </a:spcBef>
              <a:defRPr sz="2500">
                <a:solidFill>
                  <a:srgbClr val="000000"/>
                </a:solidFill>
                <a:uFill>
                  <a:solidFill>
                    <a:srgbClr val="000000"/>
                  </a:solidFill>
                </a:uFill>
                <a:latin typeface="Sora Regular ExtraLight"/>
                <a:ea typeface="Sora Regular ExtraLight"/>
                <a:cs typeface="Sora Regular ExtraLight"/>
                <a:sym typeface="Sora Regular ExtraLight"/>
              </a:defRPr>
            </a:pPr>
            <a:endParaRPr dirty="0"/>
          </a:p>
          <a:p>
            <a:pPr algn="just" defTabSz="449580">
              <a:lnSpc>
                <a:spcPct val="107916"/>
              </a:lnSpc>
              <a:spcBef>
                <a:spcPts val="800"/>
              </a:spcBef>
              <a:defRPr sz="2500">
                <a:solidFill>
                  <a:srgbClr val="000000"/>
                </a:solidFill>
                <a:uFill>
                  <a:solidFill>
                    <a:srgbClr val="000000"/>
                  </a:solidFill>
                </a:uFill>
                <a:latin typeface="Sora Regular ExtraLight"/>
                <a:ea typeface="Sora Regular ExtraLight"/>
                <a:cs typeface="Sora Regular ExtraLight"/>
                <a:sym typeface="Sora Regular ExtraLight"/>
              </a:defRPr>
            </a:pPr>
            <a:r>
              <a:rPr dirty="0"/>
              <a:t>„- </a:t>
            </a:r>
            <a:r>
              <a:rPr dirty="0" err="1"/>
              <a:t>Projektować</a:t>
            </a:r>
            <a:r>
              <a:rPr dirty="0"/>
              <a:t> rondo </a:t>
            </a:r>
            <a:r>
              <a:rPr dirty="0" err="1"/>
              <a:t>czy</a:t>
            </a:r>
            <a:r>
              <a:rPr dirty="0"/>
              <a:t> </a:t>
            </a:r>
            <a:r>
              <a:rPr dirty="0" err="1"/>
              <a:t>skrzyżowanie</a:t>
            </a:r>
            <a:r>
              <a:rPr dirty="0"/>
              <a:t> z </a:t>
            </a:r>
            <a:r>
              <a:rPr dirty="0" err="1"/>
              <a:t>sygnalizacją</a:t>
            </a:r>
            <a:r>
              <a:rPr dirty="0"/>
              <a:t> </a:t>
            </a:r>
            <a:r>
              <a:rPr dirty="0" err="1"/>
              <a:t>świetlną</a:t>
            </a:r>
            <a:r>
              <a:rPr dirty="0"/>
              <a:t>? To </a:t>
            </a:r>
            <a:r>
              <a:rPr dirty="0" err="1"/>
              <a:t>pierwsze</a:t>
            </a:r>
            <a:r>
              <a:rPr dirty="0"/>
              <a:t> </a:t>
            </a:r>
            <a:r>
              <a:rPr dirty="0" err="1"/>
              <a:t>rozwiązanie</a:t>
            </a:r>
            <a:r>
              <a:rPr dirty="0"/>
              <a:t> </a:t>
            </a:r>
            <a:r>
              <a:rPr dirty="0" err="1"/>
              <a:t>sprawdzi</a:t>
            </a:r>
            <a:r>
              <a:rPr dirty="0"/>
              <a:t> </a:t>
            </a:r>
            <a:r>
              <a:rPr dirty="0" err="1"/>
              <a:t>się</a:t>
            </a:r>
            <a:r>
              <a:rPr dirty="0"/>
              <a:t> w </a:t>
            </a:r>
            <a:r>
              <a:rPr dirty="0" err="1"/>
              <a:t>określonym</a:t>
            </a:r>
            <a:r>
              <a:rPr dirty="0"/>
              <a:t> </a:t>
            </a:r>
            <a:r>
              <a:rPr dirty="0" err="1"/>
              <a:t>zakresie</a:t>
            </a:r>
            <a:r>
              <a:rPr dirty="0"/>
              <a:t> </a:t>
            </a:r>
            <a:r>
              <a:rPr dirty="0" err="1"/>
              <a:t>natężenia</a:t>
            </a:r>
            <a:r>
              <a:rPr dirty="0"/>
              <a:t> </a:t>
            </a:r>
            <a:r>
              <a:rPr dirty="0" err="1"/>
              <a:t>ruchu</a:t>
            </a:r>
            <a:r>
              <a:rPr dirty="0"/>
              <a:t>. Na </a:t>
            </a:r>
            <a:r>
              <a:rPr dirty="0" err="1"/>
              <a:t>przykład</a:t>
            </a:r>
            <a:r>
              <a:rPr dirty="0"/>
              <a:t>, </a:t>
            </a:r>
            <a:r>
              <a:rPr dirty="0" err="1"/>
              <a:t>czterowlotowe</a:t>
            </a:r>
            <a:r>
              <a:rPr dirty="0"/>
              <a:t> rondo </a:t>
            </a:r>
            <a:r>
              <a:rPr dirty="0" err="1"/>
              <a:t>generuje</a:t>
            </a:r>
            <a:r>
              <a:rPr dirty="0"/>
              <a:t> </a:t>
            </a:r>
            <a:r>
              <a:rPr dirty="0" err="1"/>
              <a:t>kilkanaście</a:t>
            </a:r>
            <a:r>
              <a:rPr dirty="0"/>
              <a:t> </a:t>
            </a:r>
            <a:r>
              <a:rPr dirty="0" err="1"/>
              <a:t>relacji</a:t>
            </a:r>
            <a:r>
              <a:rPr dirty="0"/>
              <a:t> </a:t>
            </a:r>
            <a:r>
              <a:rPr dirty="0" err="1"/>
              <a:t>drogowych</a:t>
            </a:r>
            <a:r>
              <a:rPr dirty="0"/>
              <a:t> (</a:t>
            </a:r>
            <a:r>
              <a:rPr dirty="0" err="1"/>
              <a:t>jazda</a:t>
            </a:r>
            <a:r>
              <a:rPr dirty="0"/>
              <a:t> </a:t>
            </a:r>
            <a:r>
              <a:rPr dirty="0" err="1"/>
              <a:t>prosto</a:t>
            </a:r>
            <a:r>
              <a:rPr dirty="0"/>
              <a:t>, </a:t>
            </a:r>
            <a:r>
              <a:rPr dirty="0" err="1"/>
              <a:t>zjazdy</a:t>
            </a:r>
            <a:r>
              <a:rPr dirty="0"/>
              <a:t>, </a:t>
            </a:r>
            <a:r>
              <a:rPr dirty="0" err="1"/>
              <a:t>przekraczanie</a:t>
            </a:r>
            <a:r>
              <a:rPr dirty="0"/>
              <a:t> </a:t>
            </a:r>
            <a:r>
              <a:rPr dirty="0" err="1"/>
              <a:t>pasów</a:t>
            </a:r>
            <a:r>
              <a:rPr dirty="0"/>
              <a:t> </a:t>
            </a:r>
            <a:r>
              <a:rPr dirty="0" err="1"/>
              <a:t>ruchu</a:t>
            </a:r>
            <a:r>
              <a:rPr dirty="0"/>
              <a:t>). </a:t>
            </a:r>
            <a:r>
              <a:rPr dirty="0" err="1"/>
              <a:t>Natężenie</a:t>
            </a:r>
            <a:r>
              <a:rPr dirty="0"/>
              <a:t> </a:t>
            </a:r>
            <a:r>
              <a:rPr dirty="0" err="1"/>
              <a:t>ruchu</a:t>
            </a:r>
            <a:r>
              <a:rPr dirty="0"/>
              <a:t> w </a:t>
            </a:r>
            <a:r>
              <a:rPr dirty="0" err="1"/>
              <a:t>każdej</a:t>
            </a:r>
            <a:r>
              <a:rPr dirty="0"/>
              <a:t> </a:t>
            </a:r>
            <a:r>
              <a:rPr dirty="0" err="1"/>
              <a:t>tej</a:t>
            </a:r>
            <a:r>
              <a:rPr dirty="0"/>
              <a:t> </a:t>
            </a:r>
            <a:r>
              <a:rPr dirty="0" err="1"/>
              <a:t>relacji</a:t>
            </a:r>
            <a:r>
              <a:rPr dirty="0"/>
              <a:t> </a:t>
            </a:r>
            <a:r>
              <a:rPr dirty="0" err="1"/>
              <a:t>będzie</a:t>
            </a:r>
            <a:r>
              <a:rPr dirty="0"/>
              <a:t> </a:t>
            </a:r>
            <a:r>
              <a:rPr dirty="0" err="1"/>
              <a:t>miało</a:t>
            </a:r>
            <a:r>
              <a:rPr dirty="0"/>
              <a:t> </a:t>
            </a:r>
            <a:r>
              <a:rPr dirty="0" err="1"/>
              <a:t>wpływ</a:t>
            </a:r>
            <a:r>
              <a:rPr dirty="0"/>
              <a:t> na </a:t>
            </a:r>
            <a:r>
              <a:rPr dirty="0" err="1"/>
              <a:t>zapewnienie</a:t>
            </a:r>
            <a:r>
              <a:rPr dirty="0"/>
              <a:t> </a:t>
            </a:r>
            <a:r>
              <a:rPr dirty="0" err="1"/>
              <a:t>przepustowości</a:t>
            </a:r>
            <a:r>
              <a:rPr dirty="0"/>
              <a:t> </a:t>
            </a:r>
            <a:r>
              <a:rPr dirty="0" err="1"/>
              <a:t>i</a:t>
            </a:r>
            <a:r>
              <a:rPr dirty="0"/>
              <a:t> </a:t>
            </a:r>
            <a:r>
              <a:rPr dirty="0" err="1"/>
              <a:t>odpowiednich</a:t>
            </a:r>
            <a:r>
              <a:rPr dirty="0"/>
              <a:t> </a:t>
            </a:r>
            <a:r>
              <a:rPr dirty="0" err="1"/>
              <a:t>warunków</a:t>
            </a:r>
            <a:r>
              <a:rPr dirty="0"/>
              <a:t> </a:t>
            </a:r>
            <a:r>
              <a:rPr dirty="0" err="1"/>
              <a:t>ruchu</a:t>
            </a:r>
            <a:r>
              <a:rPr dirty="0"/>
              <a:t>. Problem </a:t>
            </a:r>
            <a:r>
              <a:rPr dirty="0" err="1"/>
              <a:t>polega</a:t>
            </a:r>
            <a:r>
              <a:rPr dirty="0"/>
              <a:t> na </a:t>
            </a:r>
            <a:r>
              <a:rPr dirty="0" err="1"/>
              <a:t>tym</a:t>
            </a:r>
            <a:r>
              <a:rPr dirty="0"/>
              <a:t>, że </a:t>
            </a:r>
            <a:r>
              <a:rPr dirty="0" err="1"/>
              <a:t>ronda</a:t>
            </a:r>
            <a:r>
              <a:rPr dirty="0"/>
              <a:t> </a:t>
            </a:r>
            <a:r>
              <a:rPr dirty="0" err="1"/>
              <a:t>mają</a:t>
            </a:r>
            <a:r>
              <a:rPr dirty="0"/>
              <a:t> </a:t>
            </a:r>
            <a:r>
              <a:rPr dirty="0" err="1"/>
              <a:t>ograniczoną</a:t>
            </a:r>
            <a:r>
              <a:rPr dirty="0"/>
              <a:t> </a:t>
            </a:r>
            <a:r>
              <a:rPr dirty="0" err="1"/>
              <a:t>przepustowość</a:t>
            </a:r>
            <a:r>
              <a:rPr dirty="0"/>
              <a:t>. </a:t>
            </a:r>
            <a:r>
              <a:rPr dirty="0" err="1"/>
              <a:t>Łatwiej</a:t>
            </a:r>
            <a:r>
              <a:rPr dirty="0"/>
              <a:t> </a:t>
            </a:r>
            <a:r>
              <a:rPr dirty="0" err="1"/>
              <a:t>dopasować</a:t>
            </a:r>
            <a:r>
              <a:rPr dirty="0"/>
              <a:t> </a:t>
            </a:r>
            <a:r>
              <a:rPr dirty="0" err="1"/>
              <a:t>ją</a:t>
            </a:r>
            <a:r>
              <a:rPr dirty="0"/>
              <a:t> do </a:t>
            </a:r>
            <a:r>
              <a:rPr dirty="0" err="1"/>
              <a:t>małego</a:t>
            </a:r>
            <a:r>
              <a:rPr dirty="0"/>
              <a:t> </a:t>
            </a:r>
            <a:r>
              <a:rPr dirty="0" err="1"/>
              <a:t>lub</a:t>
            </a:r>
            <a:r>
              <a:rPr dirty="0"/>
              <a:t> </a:t>
            </a:r>
            <a:r>
              <a:rPr dirty="0" err="1"/>
              <a:t>umiarkowanego</a:t>
            </a:r>
            <a:r>
              <a:rPr dirty="0"/>
              <a:t> </a:t>
            </a:r>
            <a:r>
              <a:rPr dirty="0" err="1"/>
              <a:t>ruchu</a:t>
            </a:r>
            <a:r>
              <a:rPr dirty="0"/>
              <a:t>, </a:t>
            </a:r>
            <a:r>
              <a:rPr dirty="0" err="1"/>
              <a:t>szczególnie</a:t>
            </a:r>
            <a:r>
              <a:rPr dirty="0"/>
              <a:t> w </a:t>
            </a:r>
            <a:r>
              <a:rPr dirty="0" err="1"/>
              <a:t>obszarach</a:t>
            </a:r>
            <a:r>
              <a:rPr dirty="0"/>
              <a:t> </a:t>
            </a:r>
            <a:r>
              <a:rPr dirty="0" err="1"/>
              <a:t>miejskich</a:t>
            </a:r>
            <a:r>
              <a:rPr dirty="0"/>
              <a:t>. </a:t>
            </a:r>
            <a:r>
              <a:rPr dirty="0" err="1"/>
              <a:t>Jeśli</a:t>
            </a:r>
            <a:r>
              <a:rPr dirty="0"/>
              <a:t> </a:t>
            </a:r>
            <a:r>
              <a:rPr dirty="0" err="1"/>
              <a:t>natężenie</a:t>
            </a:r>
            <a:r>
              <a:rPr dirty="0"/>
              <a:t> </a:t>
            </a:r>
            <a:r>
              <a:rPr dirty="0" err="1"/>
              <a:t>ruchu</a:t>
            </a:r>
            <a:r>
              <a:rPr dirty="0"/>
              <a:t> jest </a:t>
            </a:r>
            <a:r>
              <a:rPr dirty="0" err="1"/>
              <a:t>większe</a:t>
            </a:r>
            <a:r>
              <a:rPr dirty="0"/>
              <a:t>, </a:t>
            </a:r>
            <a:r>
              <a:rPr dirty="0" err="1"/>
              <a:t>powstają</a:t>
            </a:r>
            <a:r>
              <a:rPr dirty="0"/>
              <a:t> </a:t>
            </a:r>
            <a:r>
              <a:rPr dirty="0" err="1"/>
              <a:t>przeciążenia</a:t>
            </a:r>
            <a:r>
              <a:rPr dirty="0"/>
              <a:t> </a:t>
            </a:r>
            <a:r>
              <a:rPr dirty="0" err="1"/>
              <a:t>i</a:t>
            </a:r>
            <a:r>
              <a:rPr dirty="0"/>
              <a:t> </a:t>
            </a:r>
            <a:r>
              <a:rPr dirty="0" err="1"/>
              <a:t>kolejki</a:t>
            </a:r>
            <a:r>
              <a:rPr dirty="0"/>
              <a:t>. </a:t>
            </a:r>
            <a:r>
              <a:rPr dirty="0" err="1"/>
              <a:t>Dopóki</a:t>
            </a:r>
            <a:r>
              <a:rPr dirty="0"/>
              <a:t> </a:t>
            </a:r>
            <a:r>
              <a:rPr dirty="0" err="1"/>
              <a:t>więc</a:t>
            </a:r>
            <a:r>
              <a:rPr dirty="0"/>
              <a:t> rondo </a:t>
            </a:r>
            <a:r>
              <a:rPr dirty="0" err="1"/>
              <a:t>spełnia</a:t>
            </a:r>
            <a:r>
              <a:rPr dirty="0"/>
              <a:t> </a:t>
            </a:r>
            <a:r>
              <a:rPr dirty="0" err="1"/>
              <a:t>warunki</a:t>
            </a:r>
            <a:r>
              <a:rPr dirty="0"/>
              <a:t> </a:t>
            </a:r>
            <a:r>
              <a:rPr dirty="0" err="1"/>
              <a:t>odpowiedniej</a:t>
            </a:r>
            <a:r>
              <a:rPr dirty="0"/>
              <a:t> </a:t>
            </a:r>
            <a:r>
              <a:rPr dirty="0" err="1"/>
              <a:t>swobody</a:t>
            </a:r>
            <a:r>
              <a:rPr dirty="0"/>
              <a:t> </a:t>
            </a:r>
            <a:r>
              <a:rPr dirty="0" err="1"/>
              <a:t>ruchu</a:t>
            </a:r>
            <a:r>
              <a:rPr dirty="0"/>
              <a:t>, </a:t>
            </a:r>
            <a:r>
              <a:rPr dirty="0" err="1"/>
              <a:t>wówczas</a:t>
            </a:r>
            <a:r>
              <a:rPr dirty="0"/>
              <a:t> </a:t>
            </a:r>
            <a:r>
              <a:rPr dirty="0" err="1"/>
              <a:t>warto</a:t>
            </a:r>
            <a:r>
              <a:rPr dirty="0"/>
              <a:t> </a:t>
            </a:r>
            <a:r>
              <a:rPr dirty="0" err="1"/>
              <a:t>uwzględnić</a:t>
            </a:r>
            <a:r>
              <a:rPr dirty="0"/>
              <a:t> je </a:t>
            </a:r>
            <a:r>
              <a:rPr dirty="0" err="1"/>
              <a:t>przy</a:t>
            </a:r>
            <a:r>
              <a:rPr dirty="0"/>
              <a:t> </a:t>
            </a:r>
            <a:r>
              <a:rPr dirty="0" err="1"/>
              <a:t>projektowaniu</a:t>
            </a:r>
            <a:r>
              <a:rPr dirty="0"/>
              <a:t> </a:t>
            </a:r>
            <a:r>
              <a:rPr dirty="0" err="1"/>
              <a:t>infrastruktury</a:t>
            </a:r>
            <a:r>
              <a:rPr dirty="0"/>
              <a:t> </a:t>
            </a:r>
            <a:r>
              <a:rPr dirty="0" err="1"/>
              <a:t>drogowej</a:t>
            </a:r>
            <a:r>
              <a:rPr dirty="0"/>
              <a:t>”. </a:t>
            </a:r>
          </a:p>
        </p:txBody>
      </p:sp>
      <p:pic>
        <p:nvPicPr>
          <p:cNvPr id="471" name="Zrzut ekranu 2021-11-16 o 08.53.00.png" descr="Zrzut ekranu 2021-11-16 o 08.53.00.png"/>
          <p:cNvPicPr>
            <a:picLocks noChangeAspect="1"/>
          </p:cNvPicPr>
          <p:nvPr/>
        </p:nvPicPr>
        <p:blipFill>
          <a:blip r:embed="rId3">
            <a:extLst/>
          </a:blip>
          <a:srcRect l="4209" t="11039" r="4209" b="3801"/>
          <a:stretch>
            <a:fillRect/>
          </a:stretch>
        </p:blipFill>
        <p:spPr>
          <a:xfrm>
            <a:off x="1118200" y="2972016"/>
            <a:ext cx="8076814" cy="469396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3"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474" name="Publikacja wywiadów z ekspertami"/>
          <p:cNvSpPr txBox="1">
            <a:spLocks noGrp="1"/>
          </p:cNvSpPr>
          <p:nvPr>
            <p:ph type="title"/>
          </p:nvPr>
        </p:nvSpPr>
        <p:spPr>
          <a:xfrm>
            <a:off x="942082" y="1077359"/>
            <a:ext cx="17343446" cy="1433165"/>
          </a:xfrm>
          <a:prstGeom prst="rect">
            <a:avLst/>
          </a:prstGeom>
        </p:spPr>
        <p:txBody>
          <a:bodyPr>
            <a:normAutofit/>
          </a:bodyPr>
          <a:lstStyle>
            <a:lvl1pPr>
              <a:defRPr sz="7500" b="0" spc="-200">
                <a:solidFill>
                  <a:srgbClr val="ED7052"/>
                </a:solidFill>
                <a:latin typeface="Sora Regular Bold"/>
                <a:ea typeface="Sora Regular Bold"/>
                <a:cs typeface="Sora Regular Bold"/>
                <a:sym typeface="Sora Regular Bold"/>
              </a:defRPr>
            </a:lvl1pPr>
          </a:lstStyle>
          <a:p>
            <a:r>
              <a:rPr lang="pl-PL" dirty="0" smtClean="0"/>
              <a:t>Wywiad ze specjalistą  </a:t>
            </a:r>
            <a:endParaRPr dirty="0"/>
          </a:p>
        </p:txBody>
      </p:sp>
      <p:sp>
        <p:nvSpPr>
          <p:cNvPr id="475" name="54"/>
          <p:cNvSpPr txBox="1"/>
          <p:nvPr/>
        </p:nvSpPr>
        <p:spPr>
          <a:xfrm>
            <a:off x="23362316" y="12729956"/>
            <a:ext cx="564135"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54</a:t>
            </a:r>
          </a:p>
        </p:txBody>
      </p:sp>
      <p:sp>
        <p:nvSpPr>
          <p:cNvPr id="476" name="Podsumowanie wywiadu z Agnieszką Sitko, specjalistą ds. Infrastruktury drogowej  Urzędu Miasta Świnoujście.…"/>
          <p:cNvSpPr txBox="1"/>
          <p:nvPr/>
        </p:nvSpPr>
        <p:spPr>
          <a:xfrm>
            <a:off x="1056447" y="2704064"/>
            <a:ext cx="22271106" cy="95472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numCol="2" spcCol="1113554">
            <a:normAutofit/>
          </a:bodyPr>
          <a:lstStyle/>
          <a:p>
            <a:pPr algn="l">
              <a:lnSpc>
                <a:spcPct val="90000"/>
              </a:lnSpc>
              <a:spcBef>
                <a:spcPts val="4500"/>
              </a:spcBef>
              <a:defRPr sz="2500">
                <a:solidFill>
                  <a:srgbClr val="000000"/>
                </a:solidFill>
                <a:latin typeface="Sora Regular Regular"/>
                <a:ea typeface="Sora Regular Regular"/>
                <a:cs typeface="Sora Regular Regular"/>
                <a:sym typeface="Sora Regular Regular"/>
              </a:defRPr>
            </a:pPr>
            <a:endParaRPr dirty="0"/>
          </a:p>
          <a:p>
            <a:pPr algn="l">
              <a:lnSpc>
                <a:spcPct val="90000"/>
              </a:lnSpc>
              <a:spcBef>
                <a:spcPts val="4500"/>
              </a:spcBef>
              <a:defRPr sz="2500">
                <a:solidFill>
                  <a:srgbClr val="000000"/>
                </a:solidFill>
                <a:latin typeface="Sora Regular Regular"/>
                <a:ea typeface="Sora Regular Regular"/>
                <a:cs typeface="Sora Regular Regular"/>
                <a:sym typeface="Sora Regular Regular"/>
              </a:defRPr>
            </a:pPr>
            <a:endParaRPr dirty="0"/>
          </a:p>
          <a:p>
            <a:pPr algn="l">
              <a:lnSpc>
                <a:spcPct val="90000"/>
              </a:lnSpc>
              <a:spcBef>
                <a:spcPts val="4500"/>
              </a:spcBef>
              <a:defRPr sz="2500">
                <a:solidFill>
                  <a:srgbClr val="000000"/>
                </a:solidFill>
                <a:latin typeface="Sora Regular Regular"/>
                <a:ea typeface="Sora Regular Regular"/>
                <a:cs typeface="Sora Regular Regular"/>
                <a:sym typeface="Sora Regular Regular"/>
              </a:defRPr>
            </a:pPr>
            <a:endParaRPr dirty="0"/>
          </a:p>
          <a:p>
            <a:pPr algn="l">
              <a:lnSpc>
                <a:spcPct val="90000"/>
              </a:lnSpc>
              <a:spcBef>
                <a:spcPts val="4500"/>
              </a:spcBef>
              <a:defRPr sz="2500">
                <a:solidFill>
                  <a:srgbClr val="000000"/>
                </a:solidFill>
                <a:latin typeface="Sora Regular Regular"/>
                <a:ea typeface="Sora Regular Regular"/>
                <a:cs typeface="Sora Regular Regular"/>
                <a:sym typeface="Sora Regular Regular"/>
              </a:defRPr>
            </a:pPr>
            <a:endParaRPr dirty="0"/>
          </a:p>
          <a:p>
            <a:pPr algn="l">
              <a:lnSpc>
                <a:spcPct val="90000"/>
              </a:lnSpc>
              <a:spcBef>
                <a:spcPts val="4500"/>
              </a:spcBef>
              <a:defRPr sz="2500">
                <a:solidFill>
                  <a:srgbClr val="000000"/>
                </a:solidFill>
                <a:latin typeface="Sora Regular Regular"/>
                <a:ea typeface="Sora Regular Regular"/>
                <a:cs typeface="Sora Regular Regular"/>
                <a:sym typeface="Sora Regular Regular"/>
              </a:defRPr>
            </a:pPr>
            <a:endParaRPr dirty="0"/>
          </a:p>
          <a:p>
            <a:pPr algn="l">
              <a:lnSpc>
                <a:spcPct val="90000"/>
              </a:lnSpc>
              <a:spcBef>
                <a:spcPts val="4500"/>
              </a:spcBef>
              <a:defRPr sz="2500">
                <a:solidFill>
                  <a:srgbClr val="000000"/>
                </a:solidFill>
                <a:latin typeface="Sora Regular Regular"/>
                <a:ea typeface="Sora Regular Regular"/>
                <a:cs typeface="Sora Regular Regular"/>
                <a:sym typeface="Sora Regular Regular"/>
              </a:defRPr>
            </a:pPr>
            <a:endParaRPr dirty="0"/>
          </a:p>
          <a:p>
            <a:pPr algn="l">
              <a:lnSpc>
                <a:spcPct val="90000"/>
              </a:lnSpc>
              <a:spcBef>
                <a:spcPts val="4500"/>
              </a:spcBef>
              <a:defRPr sz="2500">
                <a:solidFill>
                  <a:srgbClr val="000000"/>
                </a:solidFill>
                <a:latin typeface="Sora Regular Regular"/>
                <a:ea typeface="Sora Regular Regular"/>
                <a:cs typeface="Sora Regular Regular"/>
                <a:sym typeface="Sora Regular Regular"/>
              </a:defRPr>
            </a:pPr>
            <a:r>
              <a:rPr dirty="0" err="1"/>
              <a:t>Podsumowanie</a:t>
            </a:r>
            <a:r>
              <a:rPr dirty="0"/>
              <a:t> </a:t>
            </a:r>
            <a:r>
              <a:rPr dirty="0" err="1"/>
              <a:t>wywiadu</a:t>
            </a:r>
            <a:r>
              <a:rPr dirty="0"/>
              <a:t> z </a:t>
            </a:r>
            <a:r>
              <a:rPr dirty="0" err="1">
                <a:latin typeface="Sora Regular Bold"/>
                <a:ea typeface="Sora Regular Bold"/>
                <a:cs typeface="Sora Regular Bold"/>
                <a:sym typeface="Sora Regular Bold"/>
              </a:rPr>
              <a:t>Agnieszką</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Sitko</a:t>
            </a:r>
            <a:r>
              <a:rPr dirty="0"/>
              <a:t>, </a:t>
            </a:r>
            <a:r>
              <a:rPr dirty="0" err="1"/>
              <a:t>specjalistą</a:t>
            </a:r>
            <a:r>
              <a:rPr dirty="0"/>
              <a:t> ds. </a:t>
            </a:r>
            <a:r>
              <a:rPr dirty="0" err="1"/>
              <a:t>Infrastruktury</a:t>
            </a:r>
            <a:r>
              <a:rPr dirty="0"/>
              <a:t> </a:t>
            </a:r>
            <a:r>
              <a:rPr dirty="0" err="1"/>
              <a:t>drogowej</a:t>
            </a:r>
            <a:r>
              <a:rPr dirty="0"/>
              <a:t>  </a:t>
            </a:r>
            <a:r>
              <a:rPr dirty="0" err="1"/>
              <a:t>Urzędu</a:t>
            </a:r>
            <a:r>
              <a:rPr dirty="0"/>
              <a:t> Miasta Świnoujście.</a:t>
            </a:r>
          </a:p>
          <a:p>
            <a:pPr algn="l" defTabSz="449580">
              <a:lnSpc>
                <a:spcPct val="107916"/>
              </a:lnSpc>
              <a:spcBef>
                <a:spcPts val="800"/>
              </a:spcBef>
              <a:defRPr sz="2500">
                <a:solidFill>
                  <a:srgbClr val="000000"/>
                </a:solidFill>
                <a:uFill>
                  <a:solidFill>
                    <a:srgbClr val="000000"/>
                  </a:solidFill>
                </a:uFill>
                <a:latin typeface="Sora Regular ExtraLight"/>
                <a:ea typeface="Sora Regular ExtraLight"/>
                <a:cs typeface="Sora Regular ExtraLight"/>
                <a:sym typeface="Sora Regular ExtraLight"/>
              </a:defRPr>
            </a:pPr>
            <a:endParaRPr dirty="0"/>
          </a:p>
          <a:p>
            <a:pPr algn="just" defTabSz="449580">
              <a:lnSpc>
                <a:spcPct val="107916"/>
              </a:lnSpc>
              <a:spcBef>
                <a:spcPts val="800"/>
              </a:spcBef>
              <a:defRPr sz="2500">
                <a:solidFill>
                  <a:srgbClr val="000000"/>
                </a:solidFill>
                <a:uFill>
                  <a:solidFill>
                    <a:srgbClr val="000000"/>
                  </a:solidFill>
                </a:uFill>
                <a:latin typeface="Sora Regular ExtraLight"/>
                <a:ea typeface="Sora Regular ExtraLight"/>
                <a:cs typeface="Sora Regular ExtraLight"/>
                <a:sym typeface="Sora Regular ExtraLight"/>
              </a:defRPr>
            </a:pPr>
            <a:r>
              <a:rPr dirty="0"/>
              <a:t>„- </a:t>
            </a:r>
            <a:r>
              <a:rPr dirty="0" err="1"/>
              <a:t>Tunel</a:t>
            </a:r>
            <a:r>
              <a:rPr dirty="0"/>
              <a:t> w Świnoujściu </a:t>
            </a:r>
            <a:r>
              <a:rPr dirty="0" err="1"/>
              <a:t>ułatwi</a:t>
            </a:r>
            <a:r>
              <a:rPr dirty="0"/>
              <a:t> </a:t>
            </a:r>
            <a:r>
              <a:rPr dirty="0" err="1"/>
              <a:t>zmotoryzowanym</a:t>
            </a:r>
            <a:r>
              <a:rPr dirty="0"/>
              <a:t> </a:t>
            </a:r>
            <a:r>
              <a:rPr dirty="0" err="1"/>
              <a:t>wjazd</a:t>
            </a:r>
            <a:r>
              <a:rPr dirty="0"/>
              <a:t> do </a:t>
            </a:r>
            <a:r>
              <a:rPr dirty="0" err="1"/>
              <a:t>lewobrzeżnej</a:t>
            </a:r>
            <a:r>
              <a:rPr dirty="0"/>
              <a:t> </a:t>
            </a:r>
            <a:r>
              <a:rPr dirty="0" err="1"/>
              <a:t>części</a:t>
            </a:r>
            <a:r>
              <a:rPr dirty="0"/>
              <a:t> miasta. </a:t>
            </a:r>
            <a:r>
              <a:rPr dirty="0" err="1"/>
              <a:t>Zdajemy</a:t>
            </a:r>
            <a:r>
              <a:rPr dirty="0"/>
              <a:t> </a:t>
            </a:r>
            <a:r>
              <a:rPr dirty="0" err="1"/>
              <a:t>sobie</a:t>
            </a:r>
            <a:r>
              <a:rPr dirty="0"/>
              <a:t> </a:t>
            </a:r>
            <a:r>
              <a:rPr dirty="0" err="1"/>
              <a:t>sprawę</a:t>
            </a:r>
            <a:r>
              <a:rPr dirty="0"/>
              <a:t>, że </a:t>
            </a:r>
            <a:r>
              <a:rPr dirty="0" err="1"/>
              <a:t>powoduje</a:t>
            </a:r>
            <a:r>
              <a:rPr dirty="0"/>
              <a:t> to </a:t>
            </a:r>
            <a:r>
              <a:rPr dirty="0" err="1"/>
              <a:t>konieczność</a:t>
            </a:r>
            <a:r>
              <a:rPr dirty="0"/>
              <a:t> </a:t>
            </a:r>
            <a:r>
              <a:rPr dirty="0" err="1"/>
              <a:t>prowadzenia</a:t>
            </a:r>
            <a:r>
              <a:rPr dirty="0"/>
              <a:t> </a:t>
            </a:r>
            <a:r>
              <a:rPr dirty="0" err="1"/>
              <a:t>polityki</a:t>
            </a:r>
            <a:r>
              <a:rPr dirty="0"/>
              <a:t> </a:t>
            </a:r>
            <a:r>
              <a:rPr dirty="0" err="1"/>
              <a:t>transportowej</a:t>
            </a:r>
            <a:r>
              <a:rPr dirty="0"/>
              <a:t> w </a:t>
            </a:r>
            <a:r>
              <a:rPr dirty="0" err="1"/>
              <a:t>taki</a:t>
            </a:r>
            <a:r>
              <a:rPr dirty="0"/>
              <a:t> </a:t>
            </a:r>
            <a:r>
              <a:rPr dirty="0" err="1"/>
              <a:t>sposób</a:t>
            </a:r>
            <a:r>
              <a:rPr dirty="0"/>
              <a:t>, by </a:t>
            </a:r>
            <a:r>
              <a:rPr dirty="0" err="1"/>
              <a:t>zrównoważyć</a:t>
            </a:r>
            <a:r>
              <a:rPr dirty="0"/>
              <a:t> </a:t>
            </a:r>
            <a:r>
              <a:rPr dirty="0" err="1"/>
              <a:t>komfort</a:t>
            </a:r>
            <a:r>
              <a:rPr dirty="0"/>
              <a:t> </a:t>
            </a:r>
            <a:r>
              <a:rPr dirty="0" err="1"/>
              <a:t>korzystania</a:t>
            </a:r>
            <a:r>
              <a:rPr dirty="0"/>
              <a:t> </a:t>
            </a:r>
            <a:r>
              <a:rPr dirty="0" err="1"/>
              <a:t>również</a:t>
            </a:r>
            <a:r>
              <a:rPr dirty="0"/>
              <a:t> z </a:t>
            </a:r>
            <a:r>
              <a:rPr dirty="0" err="1"/>
              <a:t>innych</a:t>
            </a:r>
            <a:r>
              <a:rPr dirty="0"/>
              <a:t> </a:t>
            </a:r>
            <a:r>
              <a:rPr dirty="0" err="1"/>
              <a:t>środków</a:t>
            </a:r>
            <a:r>
              <a:rPr dirty="0"/>
              <a:t> </a:t>
            </a:r>
            <a:r>
              <a:rPr dirty="0" err="1"/>
              <a:t>transportu</a:t>
            </a:r>
            <a:r>
              <a:rPr dirty="0"/>
              <a:t>, </a:t>
            </a:r>
            <a:r>
              <a:rPr dirty="0" err="1"/>
              <a:t>alternatywnych</a:t>
            </a:r>
            <a:r>
              <a:rPr dirty="0"/>
              <a:t> </a:t>
            </a:r>
            <a:r>
              <a:rPr dirty="0" err="1"/>
              <a:t>wobec</a:t>
            </a:r>
            <a:r>
              <a:rPr dirty="0"/>
              <a:t> </a:t>
            </a:r>
            <a:r>
              <a:rPr dirty="0" err="1"/>
              <a:t>samochodu</a:t>
            </a:r>
            <a:r>
              <a:rPr dirty="0"/>
              <a:t>. </a:t>
            </a:r>
            <a:r>
              <a:rPr dirty="0" err="1"/>
              <a:t>Tak</a:t>
            </a:r>
            <a:r>
              <a:rPr dirty="0"/>
              <a:t>, aby liczba </a:t>
            </a:r>
            <a:r>
              <a:rPr dirty="0" err="1"/>
              <a:t>aut</a:t>
            </a:r>
            <a:r>
              <a:rPr dirty="0"/>
              <a:t> w Świnoujściu </a:t>
            </a:r>
            <a:r>
              <a:rPr dirty="0" err="1"/>
              <a:t>nie</a:t>
            </a:r>
            <a:r>
              <a:rPr dirty="0"/>
              <a:t> </a:t>
            </a:r>
            <a:r>
              <a:rPr dirty="0" err="1"/>
              <a:t>doprowadziła</a:t>
            </a:r>
            <a:r>
              <a:rPr dirty="0"/>
              <a:t> do </a:t>
            </a:r>
            <a:r>
              <a:rPr dirty="0" err="1"/>
              <a:t>spowodowania</a:t>
            </a:r>
            <a:r>
              <a:rPr dirty="0"/>
              <a:t> </a:t>
            </a:r>
            <a:r>
              <a:rPr dirty="0" err="1"/>
              <a:t>paraliżu</a:t>
            </a:r>
            <a:r>
              <a:rPr dirty="0"/>
              <a:t> </a:t>
            </a:r>
            <a:r>
              <a:rPr dirty="0" err="1"/>
              <a:t>komunikacyjnego</a:t>
            </a:r>
            <a:r>
              <a:rPr dirty="0"/>
              <a:t> </a:t>
            </a:r>
            <a:r>
              <a:rPr dirty="0" err="1"/>
              <a:t>i</a:t>
            </a:r>
            <a:r>
              <a:rPr dirty="0"/>
              <a:t> </a:t>
            </a:r>
            <a:r>
              <a:rPr dirty="0" err="1"/>
              <a:t>nie</a:t>
            </a:r>
            <a:r>
              <a:rPr dirty="0"/>
              <a:t> </a:t>
            </a:r>
            <a:r>
              <a:rPr dirty="0" err="1"/>
              <a:t>pogorszyła</a:t>
            </a:r>
            <a:r>
              <a:rPr dirty="0"/>
              <a:t> </a:t>
            </a:r>
            <a:r>
              <a:rPr dirty="0" err="1"/>
              <a:t>się</a:t>
            </a:r>
            <a:r>
              <a:rPr dirty="0"/>
              <a:t> </a:t>
            </a:r>
            <a:r>
              <a:rPr dirty="0" err="1"/>
              <a:t>jakość</a:t>
            </a:r>
            <a:r>
              <a:rPr dirty="0"/>
              <a:t> </a:t>
            </a:r>
            <a:r>
              <a:rPr dirty="0" err="1"/>
              <a:t>życia</a:t>
            </a:r>
            <a:r>
              <a:rPr dirty="0"/>
              <a:t> </a:t>
            </a:r>
            <a:r>
              <a:rPr dirty="0" err="1"/>
              <a:t>mieszkańców</a:t>
            </a:r>
            <a:r>
              <a:rPr dirty="0"/>
              <a:t>. </a:t>
            </a:r>
            <a:r>
              <a:rPr dirty="0" err="1"/>
              <a:t>Musimy</a:t>
            </a:r>
            <a:r>
              <a:rPr dirty="0"/>
              <a:t> </a:t>
            </a:r>
            <a:r>
              <a:rPr dirty="0" err="1"/>
              <a:t>wybrać</a:t>
            </a:r>
            <a:r>
              <a:rPr dirty="0"/>
              <a:t> </a:t>
            </a:r>
            <a:r>
              <a:rPr dirty="0" err="1"/>
              <a:t>optymalne</a:t>
            </a:r>
            <a:r>
              <a:rPr dirty="0"/>
              <a:t> </a:t>
            </a:r>
            <a:r>
              <a:rPr dirty="0" err="1"/>
              <a:t>rozwiązania</a:t>
            </a:r>
            <a:r>
              <a:rPr dirty="0"/>
              <a:t>, </a:t>
            </a:r>
            <a:r>
              <a:rPr dirty="0" err="1"/>
              <a:t>które</a:t>
            </a:r>
            <a:r>
              <a:rPr dirty="0"/>
              <a:t> </a:t>
            </a:r>
            <a:r>
              <a:rPr dirty="0" err="1"/>
              <a:t>poprawią</a:t>
            </a:r>
            <a:r>
              <a:rPr dirty="0"/>
              <a:t> </a:t>
            </a:r>
            <a:r>
              <a:rPr dirty="0" err="1"/>
              <a:t>komfort</a:t>
            </a:r>
            <a:r>
              <a:rPr dirty="0"/>
              <a:t> </a:t>
            </a:r>
            <a:r>
              <a:rPr dirty="0" err="1"/>
              <a:t>odbywania</a:t>
            </a:r>
            <a:r>
              <a:rPr dirty="0"/>
              <a:t> podróży </a:t>
            </a:r>
            <a:r>
              <a:rPr dirty="0" err="1"/>
              <a:t>pieszo</a:t>
            </a:r>
            <a:r>
              <a:rPr dirty="0"/>
              <a:t>, </a:t>
            </a:r>
            <a:r>
              <a:rPr dirty="0" err="1"/>
              <a:t>rowerami</a:t>
            </a:r>
            <a:r>
              <a:rPr dirty="0"/>
              <a:t> </a:t>
            </a:r>
            <a:r>
              <a:rPr dirty="0" err="1"/>
              <a:t>i</a:t>
            </a:r>
            <a:r>
              <a:rPr dirty="0"/>
              <a:t> </a:t>
            </a:r>
            <a:r>
              <a:rPr dirty="0" err="1"/>
              <a:t>transportem</a:t>
            </a:r>
            <a:r>
              <a:rPr dirty="0"/>
              <a:t> </a:t>
            </a:r>
            <a:r>
              <a:rPr dirty="0" err="1"/>
              <a:t>zbiorowym</a:t>
            </a:r>
            <a:r>
              <a:rPr dirty="0"/>
              <a:t>, </a:t>
            </a:r>
            <a:r>
              <a:rPr dirty="0" err="1"/>
              <a:t>nie</a:t>
            </a:r>
            <a:r>
              <a:rPr dirty="0"/>
              <a:t> </a:t>
            </a:r>
            <a:r>
              <a:rPr dirty="0" err="1"/>
              <a:t>wykluczając</a:t>
            </a:r>
            <a:r>
              <a:rPr dirty="0"/>
              <a:t> </a:t>
            </a:r>
            <a:r>
              <a:rPr dirty="0" err="1"/>
              <a:t>jednak</a:t>
            </a:r>
            <a:r>
              <a:rPr dirty="0"/>
              <a:t> </a:t>
            </a:r>
            <a:r>
              <a:rPr dirty="0" err="1"/>
              <a:t>użytkowników</a:t>
            </a:r>
            <a:r>
              <a:rPr dirty="0"/>
              <a:t> </a:t>
            </a:r>
            <a:r>
              <a:rPr dirty="0" err="1"/>
              <a:t>samochodów</a:t>
            </a:r>
            <a:r>
              <a:rPr dirty="0"/>
              <a:t>”.</a:t>
            </a:r>
          </a:p>
        </p:txBody>
      </p:sp>
      <p:pic>
        <p:nvPicPr>
          <p:cNvPr id="477" name="Zrzut ekranu 2021-11-16 o 08.55.00.png" descr="Zrzut ekranu 2021-11-16 o 08.55.00.png"/>
          <p:cNvPicPr>
            <a:picLocks noChangeAspect="1"/>
          </p:cNvPicPr>
          <p:nvPr/>
        </p:nvPicPr>
        <p:blipFill>
          <a:blip r:embed="rId3">
            <a:extLst/>
          </a:blip>
          <a:srcRect l="3413" t="896" r="3413" b="2708"/>
          <a:stretch>
            <a:fillRect/>
          </a:stretch>
        </p:blipFill>
        <p:spPr>
          <a:xfrm>
            <a:off x="1139650" y="2923150"/>
            <a:ext cx="8788977" cy="4712788"/>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9"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480" name="Publikacja wywiadów z ekspertami"/>
          <p:cNvSpPr txBox="1">
            <a:spLocks noGrp="1"/>
          </p:cNvSpPr>
          <p:nvPr>
            <p:ph type="title"/>
          </p:nvPr>
        </p:nvSpPr>
        <p:spPr>
          <a:xfrm>
            <a:off x="942082" y="1077359"/>
            <a:ext cx="17343446" cy="1433165"/>
          </a:xfrm>
          <a:prstGeom prst="rect">
            <a:avLst/>
          </a:prstGeom>
        </p:spPr>
        <p:txBody>
          <a:bodyPr>
            <a:normAutofit/>
          </a:bodyPr>
          <a:lstStyle>
            <a:lvl1pPr>
              <a:defRPr sz="7500" b="0" spc="-200">
                <a:solidFill>
                  <a:srgbClr val="ED7052"/>
                </a:solidFill>
                <a:latin typeface="Sora Regular Bold"/>
                <a:ea typeface="Sora Regular Bold"/>
                <a:cs typeface="Sora Regular Bold"/>
                <a:sym typeface="Sora Regular Bold"/>
              </a:defRPr>
            </a:lvl1pPr>
          </a:lstStyle>
          <a:p>
            <a:r>
              <a:rPr lang="pl-PL" dirty="0" smtClean="0"/>
              <a:t>Wywiad z ekspertem </a:t>
            </a:r>
            <a:endParaRPr dirty="0"/>
          </a:p>
        </p:txBody>
      </p:sp>
      <p:sp>
        <p:nvSpPr>
          <p:cNvPr id="481" name="55"/>
          <p:cNvSpPr txBox="1"/>
          <p:nvPr/>
        </p:nvSpPr>
        <p:spPr>
          <a:xfrm>
            <a:off x="23365694" y="12729956"/>
            <a:ext cx="557379"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55</a:t>
            </a:r>
          </a:p>
        </p:txBody>
      </p:sp>
      <p:sp>
        <p:nvSpPr>
          <p:cNvPr id="482" name="Podsumowanie wywiadu z prof. dr. hab inż. Andrzejem Szaratą, Dziekanem Wydziału Inżynierii Lądowej Politechniki Krakowskiej.…"/>
          <p:cNvSpPr txBox="1"/>
          <p:nvPr/>
        </p:nvSpPr>
        <p:spPr>
          <a:xfrm>
            <a:off x="1056447" y="2704064"/>
            <a:ext cx="22271106" cy="95472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numCol="2" spcCol="1113554">
            <a:normAutofit/>
          </a:bodyPr>
          <a:lstStyle/>
          <a:p>
            <a:pPr algn="l">
              <a:lnSpc>
                <a:spcPct val="90000"/>
              </a:lnSpc>
              <a:spcBef>
                <a:spcPts val="4500"/>
              </a:spcBef>
              <a:defRPr sz="2500">
                <a:solidFill>
                  <a:srgbClr val="000000"/>
                </a:solidFill>
                <a:latin typeface="Sora Regular Regular"/>
                <a:ea typeface="Sora Regular Regular"/>
                <a:cs typeface="Sora Regular Regular"/>
                <a:sym typeface="Sora Regular Regular"/>
              </a:defRPr>
            </a:pPr>
            <a:endParaRPr dirty="0"/>
          </a:p>
          <a:p>
            <a:pPr algn="l">
              <a:lnSpc>
                <a:spcPct val="90000"/>
              </a:lnSpc>
              <a:spcBef>
                <a:spcPts val="4500"/>
              </a:spcBef>
              <a:defRPr sz="2500">
                <a:solidFill>
                  <a:srgbClr val="000000"/>
                </a:solidFill>
                <a:latin typeface="Sora Regular Regular"/>
                <a:ea typeface="Sora Regular Regular"/>
                <a:cs typeface="Sora Regular Regular"/>
                <a:sym typeface="Sora Regular Regular"/>
              </a:defRPr>
            </a:pPr>
            <a:endParaRPr dirty="0"/>
          </a:p>
          <a:p>
            <a:pPr algn="l">
              <a:lnSpc>
                <a:spcPct val="90000"/>
              </a:lnSpc>
              <a:spcBef>
                <a:spcPts val="4500"/>
              </a:spcBef>
              <a:defRPr sz="2500">
                <a:solidFill>
                  <a:srgbClr val="000000"/>
                </a:solidFill>
                <a:latin typeface="Sora Regular Regular"/>
                <a:ea typeface="Sora Regular Regular"/>
                <a:cs typeface="Sora Regular Regular"/>
                <a:sym typeface="Sora Regular Regular"/>
              </a:defRPr>
            </a:pPr>
            <a:endParaRPr dirty="0"/>
          </a:p>
          <a:p>
            <a:pPr algn="l">
              <a:lnSpc>
                <a:spcPct val="90000"/>
              </a:lnSpc>
              <a:spcBef>
                <a:spcPts val="4500"/>
              </a:spcBef>
              <a:defRPr sz="2500">
                <a:solidFill>
                  <a:srgbClr val="000000"/>
                </a:solidFill>
                <a:latin typeface="Sora Regular Regular"/>
                <a:ea typeface="Sora Regular Regular"/>
                <a:cs typeface="Sora Regular Regular"/>
                <a:sym typeface="Sora Regular Regular"/>
              </a:defRPr>
            </a:pPr>
            <a:endParaRPr dirty="0"/>
          </a:p>
          <a:p>
            <a:pPr algn="l">
              <a:lnSpc>
                <a:spcPct val="90000"/>
              </a:lnSpc>
              <a:spcBef>
                <a:spcPts val="4500"/>
              </a:spcBef>
              <a:defRPr sz="2500">
                <a:solidFill>
                  <a:srgbClr val="000000"/>
                </a:solidFill>
                <a:latin typeface="Sora Regular Regular"/>
                <a:ea typeface="Sora Regular Regular"/>
                <a:cs typeface="Sora Regular Regular"/>
                <a:sym typeface="Sora Regular Regular"/>
              </a:defRPr>
            </a:pPr>
            <a:endParaRPr dirty="0"/>
          </a:p>
          <a:p>
            <a:pPr algn="l">
              <a:lnSpc>
                <a:spcPct val="90000"/>
              </a:lnSpc>
              <a:spcBef>
                <a:spcPts val="4500"/>
              </a:spcBef>
              <a:defRPr sz="2500">
                <a:solidFill>
                  <a:srgbClr val="000000"/>
                </a:solidFill>
                <a:latin typeface="Sora Regular Regular"/>
                <a:ea typeface="Sora Regular Regular"/>
                <a:cs typeface="Sora Regular Regular"/>
                <a:sym typeface="Sora Regular Regular"/>
              </a:defRPr>
            </a:pPr>
            <a:endParaRPr dirty="0"/>
          </a:p>
          <a:p>
            <a:pPr algn="l">
              <a:lnSpc>
                <a:spcPct val="90000"/>
              </a:lnSpc>
              <a:spcBef>
                <a:spcPts val="4500"/>
              </a:spcBef>
              <a:defRPr sz="2500">
                <a:solidFill>
                  <a:srgbClr val="000000"/>
                </a:solidFill>
                <a:latin typeface="Sora Regular Regular"/>
                <a:ea typeface="Sora Regular Regular"/>
                <a:cs typeface="Sora Regular Regular"/>
                <a:sym typeface="Sora Regular Regular"/>
              </a:defRPr>
            </a:pPr>
            <a:r>
              <a:rPr dirty="0" err="1"/>
              <a:t>Podsumowanie</a:t>
            </a:r>
            <a:r>
              <a:rPr dirty="0"/>
              <a:t> </a:t>
            </a:r>
            <a:r>
              <a:rPr dirty="0" err="1"/>
              <a:t>wywiadu</a:t>
            </a:r>
            <a:r>
              <a:rPr dirty="0"/>
              <a:t> </a:t>
            </a:r>
            <a:r>
              <a:rPr dirty="0" smtClean="0"/>
              <a:t>z </a:t>
            </a:r>
            <a:r>
              <a:rPr dirty="0"/>
              <a:t>prof. dr. </a:t>
            </a:r>
            <a:r>
              <a:rPr dirty="0" err="1"/>
              <a:t>hab</a:t>
            </a:r>
            <a:r>
              <a:rPr dirty="0"/>
              <a:t> </a:t>
            </a:r>
            <a:r>
              <a:rPr dirty="0" err="1"/>
              <a:t>inż</a:t>
            </a:r>
            <a:r>
              <a:rPr dirty="0"/>
              <a:t>. </a:t>
            </a:r>
            <a:r>
              <a:rPr dirty="0" err="1">
                <a:latin typeface="Sora Regular Bold"/>
                <a:ea typeface="Sora Regular Bold"/>
                <a:cs typeface="Sora Regular Bold"/>
                <a:sym typeface="Sora Regular Bold"/>
              </a:rPr>
              <a:t>Andrzejem</a:t>
            </a:r>
            <a:r>
              <a:rPr dirty="0">
                <a:latin typeface="Sora Regular Bold"/>
                <a:ea typeface="Sora Regular Bold"/>
                <a:cs typeface="Sora Regular Bold"/>
                <a:sym typeface="Sora Regular Bold"/>
              </a:rPr>
              <a:t> </a:t>
            </a:r>
            <a:r>
              <a:rPr dirty="0" err="1" smtClean="0">
                <a:latin typeface="Sora Regular Bold"/>
                <a:ea typeface="Sora Regular Bold"/>
                <a:cs typeface="Sora Regular Bold"/>
                <a:sym typeface="Sora Regular Bold"/>
              </a:rPr>
              <a:t>Szaratą</a:t>
            </a:r>
            <a:r>
              <a:rPr dirty="0"/>
              <a:t>, </a:t>
            </a:r>
            <a:r>
              <a:rPr dirty="0" err="1"/>
              <a:t>Dziekanem</a:t>
            </a:r>
            <a:r>
              <a:rPr dirty="0"/>
              <a:t> </a:t>
            </a:r>
            <a:r>
              <a:rPr dirty="0" err="1"/>
              <a:t>Wydziału</a:t>
            </a:r>
            <a:r>
              <a:rPr dirty="0"/>
              <a:t> </a:t>
            </a:r>
            <a:r>
              <a:rPr dirty="0" err="1"/>
              <a:t>Inżynierii</a:t>
            </a:r>
            <a:r>
              <a:rPr dirty="0"/>
              <a:t> </a:t>
            </a:r>
            <a:r>
              <a:rPr dirty="0" err="1"/>
              <a:t>Lądowej</a:t>
            </a:r>
            <a:r>
              <a:rPr dirty="0"/>
              <a:t> </a:t>
            </a:r>
            <a:r>
              <a:rPr dirty="0" err="1"/>
              <a:t>Politechniki</a:t>
            </a:r>
            <a:r>
              <a:rPr dirty="0"/>
              <a:t> </a:t>
            </a:r>
            <a:r>
              <a:rPr dirty="0" err="1"/>
              <a:t>Krakowskiej</a:t>
            </a:r>
            <a:r>
              <a:rPr dirty="0"/>
              <a:t>.</a:t>
            </a:r>
          </a:p>
          <a:p>
            <a:pPr algn="l" defTabSz="449580">
              <a:lnSpc>
                <a:spcPct val="107916"/>
              </a:lnSpc>
              <a:spcBef>
                <a:spcPts val="800"/>
              </a:spcBef>
              <a:defRPr sz="2500">
                <a:solidFill>
                  <a:srgbClr val="000000"/>
                </a:solidFill>
                <a:uFill>
                  <a:solidFill>
                    <a:srgbClr val="000000"/>
                  </a:solidFill>
                </a:uFill>
                <a:latin typeface="Sora Regular ExtraLight"/>
                <a:ea typeface="Sora Regular ExtraLight"/>
                <a:cs typeface="Sora Regular ExtraLight"/>
                <a:sym typeface="Sora Regular ExtraLight"/>
              </a:defRPr>
            </a:pPr>
            <a:endParaRPr dirty="0"/>
          </a:p>
          <a:p>
            <a:pPr algn="just" defTabSz="449580">
              <a:lnSpc>
                <a:spcPct val="107916"/>
              </a:lnSpc>
              <a:spcBef>
                <a:spcPts val="800"/>
              </a:spcBef>
              <a:defRPr sz="2500">
                <a:solidFill>
                  <a:srgbClr val="000000"/>
                </a:solidFill>
                <a:uFill>
                  <a:solidFill>
                    <a:srgbClr val="000000"/>
                  </a:solidFill>
                </a:uFill>
                <a:latin typeface="Sora Regular ExtraLight"/>
                <a:ea typeface="Sora Regular ExtraLight"/>
                <a:cs typeface="Sora Regular ExtraLight"/>
                <a:sym typeface="Sora Regular ExtraLight"/>
              </a:defRPr>
            </a:pPr>
            <a:r>
              <a:rPr dirty="0"/>
              <a:t>„- </a:t>
            </a:r>
            <a:r>
              <a:rPr dirty="0" err="1"/>
              <a:t>Jak</a:t>
            </a:r>
            <a:r>
              <a:rPr dirty="0"/>
              <a:t> </a:t>
            </a:r>
            <a:r>
              <a:rPr dirty="0" err="1"/>
              <a:t>kształtować</a:t>
            </a:r>
            <a:r>
              <a:rPr dirty="0"/>
              <a:t> system </a:t>
            </a:r>
            <a:r>
              <a:rPr dirty="0" err="1"/>
              <a:t>transportowy</a:t>
            </a:r>
            <a:r>
              <a:rPr dirty="0"/>
              <a:t> w </a:t>
            </a:r>
            <a:r>
              <a:rPr dirty="0" err="1"/>
              <a:t>miastach</a:t>
            </a:r>
            <a:r>
              <a:rPr dirty="0"/>
              <a:t>? </a:t>
            </a:r>
            <a:r>
              <a:rPr dirty="0" err="1"/>
              <a:t>Należy</a:t>
            </a:r>
            <a:r>
              <a:rPr dirty="0"/>
              <a:t> w ten </a:t>
            </a:r>
            <a:r>
              <a:rPr dirty="0" err="1"/>
              <a:t>sposób</a:t>
            </a:r>
            <a:r>
              <a:rPr dirty="0"/>
              <a:t> </a:t>
            </a:r>
            <a:r>
              <a:rPr dirty="0" err="1"/>
              <a:t>projektować</a:t>
            </a:r>
            <a:r>
              <a:rPr dirty="0"/>
              <a:t> </a:t>
            </a:r>
            <a:r>
              <a:rPr dirty="0" err="1"/>
              <a:t>infrastrukturę</a:t>
            </a:r>
            <a:r>
              <a:rPr dirty="0"/>
              <a:t>, by </a:t>
            </a:r>
            <a:r>
              <a:rPr dirty="0" err="1"/>
              <a:t>umożliwić</a:t>
            </a:r>
            <a:r>
              <a:rPr dirty="0"/>
              <a:t> </a:t>
            </a:r>
            <a:r>
              <a:rPr dirty="0" err="1"/>
              <a:t>przemieszczanie</a:t>
            </a:r>
            <a:r>
              <a:rPr dirty="0"/>
              <a:t> </a:t>
            </a:r>
            <a:r>
              <a:rPr dirty="0" err="1"/>
              <a:t>się</a:t>
            </a:r>
            <a:r>
              <a:rPr dirty="0"/>
              <a:t> w </a:t>
            </a:r>
            <a:r>
              <a:rPr dirty="0" err="1"/>
              <a:t>obszarach</a:t>
            </a:r>
            <a:r>
              <a:rPr dirty="0"/>
              <a:t> </a:t>
            </a:r>
            <a:r>
              <a:rPr dirty="0" err="1"/>
              <a:t>zurbanizowanych</a:t>
            </a:r>
            <a:r>
              <a:rPr dirty="0"/>
              <a:t> </a:t>
            </a:r>
            <a:r>
              <a:rPr dirty="0" err="1"/>
              <a:t>optymalnym</a:t>
            </a:r>
            <a:r>
              <a:rPr dirty="0"/>
              <a:t> </a:t>
            </a:r>
            <a:r>
              <a:rPr dirty="0" err="1"/>
              <a:t>środkiem</a:t>
            </a:r>
            <a:r>
              <a:rPr dirty="0"/>
              <a:t> </a:t>
            </a:r>
            <a:r>
              <a:rPr dirty="0" err="1"/>
              <a:t>transportu</a:t>
            </a:r>
            <a:r>
              <a:rPr dirty="0"/>
              <a:t>. To </a:t>
            </a:r>
            <a:r>
              <a:rPr dirty="0" err="1"/>
              <a:t>nie</a:t>
            </a:r>
            <a:r>
              <a:rPr dirty="0"/>
              <a:t> </a:t>
            </a:r>
            <a:r>
              <a:rPr dirty="0" err="1"/>
              <a:t>oznacza</a:t>
            </a:r>
            <a:r>
              <a:rPr dirty="0"/>
              <a:t> </a:t>
            </a:r>
            <a:r>
              <a:rPr dirty="0" err="1"/>
              <a:t>wyłącznie</a:t>
            </a:r>
            <a:r>
              <a:rPr dirty="0"/>
              <a:t> </a:t>
            </a:r>
            <a:r>
              <a:rPr dirty="0" err="1"/>
              <a:t>samochodu</a:t>
            </a:r>
            <a:r>
              <a:rPr dirty="0"/>
              <a:t>. </a:t>
            </a:r>
            <a:r>
              <a:rPr dirty="0" err="1"/>
              <a:t>Nie</a:t>
            </a:r>
            <a:r>
              <a:rPr dirty="0"/>
              <a:t> </a:t>
            </a:r>
            <a:r>
              <a:rPr dirty="0" err="1"/>
              <a:t>oznacza</a:t>
            </a:r>
            <a:r>
              <a:rPr dirty="0"/>
              <a:t> </a:t>
            </a:r>
            <a:r>
              <a:rPr dirty="0" err="1"/>
              <a:t>wyłącznie</a:t>
            </a:r>
            <a:r>
              <a:rPr dirty="0"/>
              <a:t> </a:t>
            </a:r>
            <a:r>
              <a:rPr dirty="0" err="1"/>
              <a:t>komunikacji</a:t>
            </a:r>
            <a:r>
              <a:rPr dirty="0"/>
              <a:t> </a:t>
            </a:r>
            <a:r>
              <a:rPr dirty="0" err="1"/>
              <a:t>miejskiej</a:t>
            </a:r>
            <a:r>
              <a:rPr dirty="0"/>
              <a:t>, </a:t>
            </a:r>
            <a:r>
              <a:rPr dirty="0" err="1"/>
              <a:t>ani</a:t>
            </a:r>
            <a:r>
              <a:rPr dirty="0"/>
              <a:t> </a:t>
            </a:r>
            <a:r>
              <a:rPr dirty="0" err="1"/>
              <a:t>projektowania</a:t>
            </a:r>
            <a:r>
              <a:rPr dirty="0"/>
              <a:t> </a:t>
            </a:r>
            <a:r>
              <a:rPr dirty="0" err="1"/>
              <a:t>tylko</a:t>
            </a:r>
            <a:r>
              <a:rPr dirty="0"/>
              <a:t> </a:t>
            </a:r>
            <a:r>
              <a:rPr dirty="0" err="1"/>
              <a:t>ścieżek</a:t>
            </a:r>
            <a:r>
              <a:rPr dirty="0"/>
              <a:t> </a:t>
            </a:r>
            <a:r>
              <a:rPr dirty="0" err="1"/>
              <a:t>rowerowych</a:t>
            </a:r>
            <a:r>
              <a:rPr dirty="0"/>
              <a:t>. To </a:t>
            </a:r>
            <a:r>
              <a:rPr dirty="0" err="1"/>
              <a:t>wszystko</a:t>
            </a:r>
            <a:r>
              <a:rPr dirty="0"/>
              <a:t> </a:t>
            </a:r>
            <a:r>
              <a:rPr dirty="0" err="1"/>
              <a:t>należy</a:t>
            </a:r>
            <a:r>
              <a:rPr dirty="0"/>
              <a:t> </a:t>
            </a:r>
            <a:r>
              <a:rPr dirty="0" err="1"/>
              <a:t>wyważyć</a:t>
            </a:r>
            <a:r>
              <a:rPr dirty="0"/>
              <a:t> </a:t>
            </a:r>
            <a:r>
              <a:rPr dirty="0" err="1"/>
              <a:t>poprzez</a:t>
            </a:r>
            <a:r>
              <a:rPr dirty="0"/>
              <a:t> </a:t>
            </a:r>
            <a:r>
              <a:rPr dirty="0" err="1"/>
              <a:t>odpowiednie</a:t>
            </a:r>
            <a:r>
              <a:rPr dirty="0"/>
              <a:t> </a:t>
            </a:r>
            <a:r>
              <a:rPr dirty="0" err="1"/>
              <a:t>kształtowanie</a:t>
            </a:r>
            <a:r>
              <a:rPr dirty="0"/>
              <a:t> </a:t>
            </a:r>
            <a:r>
              <a:rPr dirty="0" err="1"/>
              <a:t>infrastruktury</a:t>
            </a:r>
            <a:r>
              <a:rPr dirty="0"/>
              <a:t> </a:t>
            </a:r>
            <a:r>
              <a:rPr dirty="0" err="1"/>
              <a:t>transportowej</a:t>
            </a:r>
            <a:r>
              <a:rPr dirty="0"/>
              <a:t>. Ale </a:t>
            </a:r>
            <a:r>
              <a:rPr dirty="0" err="1"/>
              <a:t>nie</a:t>
            </a:r>
            <a:r>
              <a:rPr dirty="0"/>
              <a:t> </a:t>
            </a:r>
            <a:r>
              <a:rPr dirty="0" err="1"/>
              <a:t>kosztem</a:t>
            </a:r>
            <a:r>
              <a:rPr dirty="0"/>
              <a:t> </a:t>
            </a:r>
            <a:r>
              <a:rPr dirty="0" err="1"/>
              <a:t>pieszych</a:t>
            </a:r>
            <a:r>
              <a:rPr dirty="0"/>
              <a:t>, </a:t>
            </a:r>
            <a:r>
              <a:rPr dirty="0" err="1"/>
              <a:t>nie</a:t>
            </a:r>
            <a:r>
              <a:rPr dirty="0"/>
              <a:t> </a:t>
            </a:r>
            <a:r>
              <a:rPr dirty="0" err="1"/>
              <a:t>kosztem</a:t>
            </a:r>
            <a:r>
              <a:rPr dirty="0"/>
              <a:t> </a:t>
            </a:r>
            <a:r>
              <a:rPr dirty="0" err="1"/>
              <a:t>rowerzystów</a:t>
            </a:r>
            <a:r>
              <a:rPr dirty="0"/>
              <a:t>, </a:t>
            </a:r>
            <a:r>
              <a:rPr dirty="0" err="1"/>
              <a:t>ani</a:t>
            </a:r>
            <a:r>
              <a:rPr dirty="0"/>
              <a:t> </a:t>
            </a:r>
            <a:r>
              <a:rPr dirty="0" err="1"/>
              <a:t>kosztem</a:t>
            </a:r>
            <a:r>
              <a:rPr dirty="0"/>
              <a:t> </a:t>
            </a:r>
            <a:r>
              <a:rPr dirty="0" err="1"/>
              <a:t>użytkowników</a:t>
            </a:r>
            <a:r>
              <a:rPr dirty="0"/>
              <a:t> </a:t>
            </a:r>
            <a:r>
              <a:rPr dirty="0" err="1"/>
              <a:t>komunikacji</a:t>
            </a:r>
            <a:r>
              <a:rPr dirty="0"/>
              <a:t> </a:t>
            </a:r>
            <a:r>
              <a:rPr dirty="0" err="1"/>
              <a:t>miejskiej</a:t>
            </a:r>
            <a:r>
              <a:rPr dirty="0"/>
              <a:t>. </a:t>
            </a:r>
            <a:r>
              <a:rPr dirty="0" err="1"/>
              <a:t>Swobodna</a:t>
            </a:r>
            <a:r>
              <a:rPr dirty="0"/>
              <a:t> </a:t>
            </a:r>
            <a:r>
              <a:rPr dirty="0" err="1"/>
              <a:t>rozbudowa</a:t>
            </a:r>
            <a:r>
              <a:rPr dirty="0"/>
              <a:t> </a:t>
            </a:r>
            <a:r>
              <a:rPr dirty="0" err="1"/>
              <a:t>infrastruktury</a:t>
            </a:r>
            <a:r>
              <a:rPr dirty="0"/>
              <a:t> </a:t>
            </a:r>
            <a:r>
              <a:rPr dirty="0" err="1"/>
              <a:t>drogowej</a:t>
            </a:r>
            <a:r>
              <a:rPr dirty="0"/>
              <a:t> </a:t>
            </a:r>
            <a:r>
              <a:rPr dirty="0" err="1"/>
              <a:t>prowadzi</a:t>
            </a:r>
            <a:r>
              <a:rPr dirty="0"/>
              <a:t> </a:t>
            </a:r>
            <a:r>
              <a:rPr dirty="0" err="1"/>
              <a:t>natomiast</a:t>
            </a:r>
            <a:r>
              <a:rPr dirty="0"/>
              <a:t> do </a:t>
            </a:r>
            <a:r>
              <a:rPr dirty="0" err="1"/>
              <a:t>eskalacji</a:t>
            </a:r>
            <a:r>
              <a:rPr dirty="0"/>
              <a:t> </a:t>
            </a:r>
            <a:r>
              <a:rPr dirty="0" err="1"/>
              <a:t>zjawiska</a:t>
            </a:r>
            <a:r>
              <a:rPr dirty="0"/>
              <a:t> </a:t>
            </a:r>
            <a:r>
              <a:rPr dirty="0" err="1"/>
              <a:t>korzystania</a:t>
            </a:r>
            <a:r>
              <a:rPr dirty="0"/>
              <a:t> z </a:t>
            </a:r>
            <a:r>
              <a:rPr dirty="0" err="1"/>
              <a:t>aut</a:t>
            </a:r>
            <a:r>
              <a:rPr dirty="0"/>
              <a:t> w </a:t>
            </a:r>
            <a:r>
              <a:rPr dirty="0" err="1"/>
              <a:t>miastach</a:t>
            </a:r>
            <a:r>
              <a:rPr dirty="0"/>
              <a:t>, a w </a:t>
            </a:r>
            <a:r>
              <a:rPr dirty="0" err="1"/>
              <a:t>efekcie</a:t>
            </a:r>
            <a:r>
              <a:rPr dirty="0"/>
              <a:t> do </a:t>
            </a:r>
            <a:r>
              <a:rPr dirty="0" err="1"/>
              <a:t>korkowania</a:t>
            </a:r>
            <a:r>
              <a:rPr dirty="0"/>
              <a:t> </a:t>
            </a:r>
            <a:r>
              <a:rPr dirty="0" err="1"/>
              <a:t>dróg</a:t>
            </a:r>
            <a:r>
              <a:rPr dirty="0"/>
              <a:t>. </a:t>
            </a:r>
            <a:r>
              <a:rPr dirty="0" err="1"/>
              <a:t>Dlatego</a:t>
            </a:r>
            <a:r>
              <a:rPr dirty="0"/>
              <a:t> </a:t>
            </a:r>
            <a:r>
              <a:rPr dirty="0" err="1"/>
              <a:t>należy</a:t>
            </a:r>
            <a:r>
              <a:rPr dirty="0"/>
              <a:t> </a:t>
            </a:r>
            <a:r>
              <a:rPr dirty="0" err="1"/>
              <a:t>projektować</a:t>
            </a:r>
            <a:r>
              <a:rPr dirty="0"/>
              <a:t> z </a:t>
            </a:r>
            <a:r>
              <a:rPr dirty="0" err="1"/>
              <a:t>głową</a:t>
            </a:r>
            <a:r>
              <a:rPr dirty="0"/>
              <a:t>, </a:t>
            </a:r>
            <a:r>
              <a:rPr dirty="0" err="1"/>
              <a:t>nie</a:t>
            </a:r>
            <a:r>
              <a:rPr dirty="0"/>
              <a:t> </a:t>
            </a:r>
            <a:r>
              <a:rPr dirty="0" err="1"/>
              <a:t>pogarszając</a:t>
            </a:r>
            <a:r>
              <a:rPr dirty="0"/>
              <a:t> </a:t>
            </a:r>
            <a:r>
              <a:rPr dirty="0" err="1"/>
              <a:t>warunków</a:t>
            </a:r>
            <a:r>
              <a:rPr dirty="0"/>
              <a:t> dla </a:t>
            </a:r>
            <a:r>
              <a:rPr dirty="0" err="1"/>
              <a:t>innych</a:t>
            </a:r>
            <a:r>
              <a:rPr dirty="0"/>
              <a:t> </a:t>
            </a:r>
            <a:r>
              <a:rPr dirty="0" err="1"/>
              <a:t>użytkowników</a:t>
            </a:r>
            <a:r>
              <a:rPr dirty="0"/>
              <a:t> </a:t>
            </a:r>
            <a:r>
              <a:rPr dirty="0" err="1"/>
              <a:t>ruchu</a:t>
            </a:r>
            <a:r>
              <a:rPr dirty="0"/>
              <a:t>”.</a:t>
            </a:r>
          </a:p>
        </p:txBody>
      </p:sp>
      <p:pic>
        <p:nvPicPr>
          <p:cNvPr id="483" name="Zrzut ekranu 2021-11-16 o 08.57.30.png" descr="Zrzut ekranu 2021-11-16 o 08.57.30.png"/>
          <p:cNvPicPr>
            <a:picLocks noChangeAspect="1"/>
          </p:cNvPicPr>
          <p:nvPr/>
        </p:nvPicPr>
        <p:blipFill>
          <a:blip r:embed="rId3">
            <a:extLst/>
          </a:blip>
          <a:srcRect l="241" t="4725" r="241" b="4246"/>
          <a:stretch>
            <a:fillRect/>
          </a:stretch>
        </p:blipFill>
        <p:spPr>
          <a:xfrm>
            <a:off x="1091737" y="2874086"/>
            <a:ext cx="8306088" cy="4748439"/>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5"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486" name="Publikacja wywiadów z ekspertami"/>
          <p:cNvSpPr txBox="1">
            <a:spLocks noGrp="1"/>
          </p:cNvSpPr>
          <p:nvPr>
            <p:ph type="title"/>
          </p:nvPr>
        </p:nvSpPr>
        <p:spPr>
          <a:xfrm>
            <a:off x="942082" y="1077359"/>
            <a:ext cx="17343446" cy="1433165"/>
          </a:xfrm>
          <a:prstGeom prst="rect">
            <a:avLst/>
          </a:prstGeom>
        </p:spPr>
        <p:txBody>
          <a:bodyPr>
            <a:normAutofit/>
          </a:bodyPr>
          <a:lstStyle>
            <a:lvl1pPr>
              <a:defRPr sz="7500" b="0" spc="-200">
                <a:solidFill>
                  <a:srgbClr val="ED7052"/>
                </a:solidFill>
                <a:latin typeface="Sora Regular Bold"/>
                <a:ea typeface="Sora Regular Bold"/>
                <a:cs typeface="Sora Regular Bold"/>
                <a:sym typeface="Sora Regular Bold"/>
              </a:defRPr>
            </a:lvl1pPr>
          </a:lstStyle>
          <a:p>
            <a:r>
              <a:rPr lang="pl-PL" dirty="0" smtClean="0"/>
              <a:t>Wywiad ze specjalistą </a:t>
            </a:r>
            <a:endParaRPr dirty="0"/>
          </a:p>
        </p:txBody>
      </p:sp>
      <p:sp>
        <p:nvSpPr>
          <p:cNvPr id="487" name="56"/>
          <p:cNvSpPr txBox="1"/>
          <p:nvPr/>
        </p:nvSpPr>
        <p:spPr>
          <a:xfrm>
            <a:off x="23359293" y="12729956"/>
            <a:ext cx="570180"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56</a:t>
            </a:r>
          </a:p>
        </p:txBody>
      </p:sp>
      <p:sp>
        <p:nvSpPr>
          <p:cNvPr id="488" name="Podsumowanie wywiadu z Maciejem Maciejewskim z Balticbike.…"/>
          <p:cNvSpPr txBox="1"/>
          <p:nvPr/>
        </p:nvSpPr>
        <p:spPr>
          <a:xfrm>
            <a:off x="1056447" y="2704064"/>
            <a:ext cx="22271106" cy="95472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numCol="2" spcCol="1113554">
            <a:normAutofit/>
          </a:bodyPr>
          <a:lstStyle/>
          <a:p>
            <a:pPr algn="l">
              <a:lnSpc>
                <a:spcPct val="90000"/>
              </a:lnSpc>
              <a:spcBef>
                <a:spcPts val="4500"/>
              </a:spcBef>
              <a:defRPr sz="2500">
                <a:solidFill>
                  <a:srgbClr val="000000"/>
                </a:solidFill>
                <a:latin typeface="Sora Regular Regular"/>
                <a:ea typeface="Sora Regular Regular"/>
                <a:cs typeface="Sora Regular Regular"/>
                <a:sym typeface="Sora Regular Regular"/>
              </a:defRPr>
            </a:pPr>
            <a:endParaRPr dirty="0"/>
          </a:p>
          <a:p>
            <a:pPr algn="l">
              <a:lnSpc>
                <a:spcPct val="90000"/>
              </a:lnSpc>
              <a:spcBef>
                <a:spcPts val="4500"/>
              </a:spcBef>
              <a:defRPr sz="2500">
                <a:solidFill>
                  <a:srgbClr val="000000"/>
                </a:solidFill>
                <a:latin typeface="Sora Regular Regular"/>
                <a:ea typeface="Sora Regular Regular"/>
                <a:cs typeface="Sora Regular Regular"/>
                <a:sym typeface="Sora Regular Regular"/>
              </a:defRPr>
            </a:pPr>
            <a:endParaRPr dirty="0"/>
          </a:p>
          <a:p>
            <a:pPr algn="l">
              <a:lnSpc>
                <a:spcPct val="90000"/>
              </a:lnSpc>
              <a:spcBef>
                <a:spcPts val="4500"/>
              </a:spcBef>
              <a:defRPr sz="2500">
                <a:solidFill>
                  <a:srgbClr val="000000"/>
                </a:solidFill>
                <a:latin typeface="Sora Regular Regular"/>
                <a:ea typeface="Sora Regular Regular"/>
                <a:cs typeface="Sora Regular Regular"/>
                <a:sym typeface="Sora Regular Regular"/>
              </a:defRPr>
            </a:pPr>
            <a:endParaRPr dirty="0"/>
          </a:p>
          <a:p>
            <a:pPr algn="l">
              <a:lnSpc>
                <a:spcPct val="90000"/>
              </a:lnSpc>
              <a:spcBef>
                <a:spcPts val="4500"/>
              </a:spcBef>
              <a:defRPr sz="2500">
                <a:solidFill>
                  <a:srgbClr val="000000"/>
                </a:solidFill>
                <a:latin typeface="Sora Regular Regular"/>
                <a:ea typeface="Sora Regular Regular"/>
                <a:cs typeface="Sora Regular Regular"/>
                <a:sym typeface="Sora Regular Regular"/>
              </a:defRPr>
            </a:pPr>
            <a:endParaRPr dirty="0"/>
          </a:p>
          <a:p>
            <a:pPr algn="l">
              <a:lnSpc>
                <a:spcPct val="90000"/>
              </a:lnSpc>
              <a:spcBef>
                <a:spcPts val="4500"/>
              </a:spcBef>
              <a:defRPr sz="2500">
                <a:solidFill>
                  <a:srgbClr val="000000"/>
                </a:solidFill>
                <a:latin typeface="Sora Regular Regular"/>
                <a:ea typeface="Sora Regular Regular"/>
                <a:cs typeface="Sora Regular Regular"/>
                <a:sym typeface="Sora Regular Regular"/>
              </a:defRPr>
            </a:pPr>
            <a:endParaRPr dirty="0"/>
          </a:p>
          <a:p>
            <a:pPr algn="l">
              <a:lnSpc>
                <a:spcPct val="90000"/>
              </a:lnSpc>
              <a:spcBef>
                <a:spcPts val="4500"/>
              </a:spcBef>
              <a:defRPr sz="2500">
                <a:solidFill>
                  <a:srgbClr val="000000"/>
                </a:solidFill>
                <a:latin typeface="Sora Regular Regular"/>
                <a:ea typeface="Sora Regular Regular"/>
                <a:cs typeface="Sora Regular Regular"/>
                <a:sym typeface="Sora Regular Regular"/>
              </a:defRPr>
            </a:pPr>
            <a:endParaRPr dirty="0"/>
          </a:p>
          <a:p>
            <a:pPr algn="l">
              <a:lnSpc>
                <a:spcPct val="90000"/>
              </a:lnSpc>
              <a:spcBef>
                <a:spcPts val="4500"/>
              </a:spcBef>
              <a:defRPr sz="2500">
                <a:solidFill>
                  <a:srgbClr val="000000"/>
                </a:solidFill>
                <a:latin typeface="Sora Regular Regular"/>
                <a:ea typeface="Sora Regular Regular"/>
                <a:cs typeface="Sora Regular Regular"/>
                <a:sym typeface="Sora Regular Regular"/>
              </a:defRPr>
            </a:pPr>
            <a:r>
              <a:rPr dirty="0" err="1"/>
              <a:t>Podsumowanie</a:t>
            </a:r>
            <a:r>
              <a:rPr dirty="0"/>
              <a:t> </a:t>
            </a:r>
            <a:r>
              <a:rPr dirty="0" err="1"/>
              <a:t>wywiadu</a:t>
            </a:r>
            <a:r>
              <a:rPr dirty="0"/>
              <a:t> z </a:t>
            </a:r>
            <a:r>
              <a:rPr dirty="0" err="1">
                <a:latin typeface="Sora Regular Bold"/>
                <a:ea typeface="Sora Regular Bold"/>
                <a:cs typeface="Sora Regular Bold"/>
                <a:sym typeface="Sora Regular Bold"/>
              </a:rPr>
              <a:t>Maciejem</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Maciejewskim</a:t>
            </a:r>
            <a:r>
              <a:rPr dirty="0">
                <a:latin typeface="Sora Regular Bold"/>
                <a:ea typeface="Sora Regular Bold"/>
                <a:cs typeface="Sora Regular Bold"/>
                <a:sym typeface="Sora Regular Bold"/>
              </a:rPr>
              <a:t> </a:t>
            </a:r>
            <a:r>
              <a:rPr dirty="0"/>
              <a:t>z</a:t>
            </a:r>
            <a:r>
              <a:rPr dirty="0">
                <a:latin typeface="Sora Regular Bold"/>
                <a:ea typeface="Sora Regular Bold"/>
                <a:cs typeface="Sora Regular Bold"/>
                <a:sym typeface="Sora Regular Bold"/>
              </a:rPr>
              <a:t> </a:t>
            </a:r>
            <a:r>
              <a:rPr dirty="0" err="1"/>
              <a:t>Balticbike</a:t>
            </a:r>
            <a:r>
              <a:rPr dirty="0"/>
              <a:t>.</a:t>
            </a:r>
          </a:p>
          <a:p>
            <a:pPr algn="l" defTabSz="449580">
              <a:lnSpc>
                <a:spcPct val="107916"/>
              </a:lnSpc>
              <a:spcBef>
                <a:spcPts val="800"/>
              </a:spcBef>
              <a:defRPr sz="2500">
                <a:solidFill>
                  <a:srgbClr val="000000"/>
                </a:solidFill>
                <a:uFill>
                  <a:solidFill>
                    <a:srgbClr val="000000"/>
                  </a:solidFill>
                </a:uFill>
                <a:latin typeface="Sora Regular ExtraLight"/>
                <a:ea typeface="Sora Regular ExtraLight"/>
                <a:cs typeface="Sora Regular ExtraLight"/>
                <a:sym typeface="Sora Regular ExtraLight"/>
              </a:defRPr>
            </a:pPr>
            <a:endParaRPr dirty="0"/>
          </a:p>
          <a:p>
            <a:pPr algn="just" defTabSz="449580">
              <a:lnSpc>
                <a:spcPct val="107916"/>
              </a:lnSpc>
              <a:spcBef>
                <a:spcPts val="800"/>
              </a:spcBef>
              <a:defRPr sz="2500">
                <a:solidFill>
                  <a:srgbClr val="000000"/>
                </a:solidFill>
                <a:uFill>
                  <a:solidFill>
                    <a:srgbClr val="000000"/>
                  </a:solidFill>
                </a:uFill>
                <a:latin typeface="Sora Regular ExtraLight"/>
                <a:ea typeface="Sora Regular ExtraLight"/>
                <a:cs typeface="Sora Regular ExtraLight"/>
                <a:sym typeface="Sora Regular ExtraLight"/>
              </a:defRPr>
            </a:pPr>
            <a:r>
              <a:rPr dirty="0"/>
              <a:t>„- </a:t>
            </a:r>
            <a:r>
              <a:rPr dirty="0" err="1"/>
              <a:t>Samochody</a:t>
            </a:r>
            <a:r>
              <a:rPr dirty="0"/>
              <a:t> </a:t>
            </a:r>
            <a:r>
              <a:rPr dirty="0" err="1"/>
              <a:t>są</a:t>
            </a:r>
            <a:r>
              <a:rPr dirty="0"/>
              <a:t> </a:t>
            </a:r>
            <a:r>
              <a:rPr dirty="0" err="1"/>
              <a:t>nieodzowną</a:t>
            </a:r>
            <a:r>
              <a:rPr dirty="0"/>
              <a:t> </a:t>
            </a:r>
            <a:r>
              <a:rPr dirty="0" err="1"/>
              <a:t>częścią</a:t>
            </a:r>
            <a:r>
              <a:rPr dirty="0"/>
              <a:t> </a:t>
            </a:r>
            <a:r>
              <a:rPr dirty="0" err="1"/>
              <a:t>naszego</a:t>
            </a:r>
            <a:r>
              <a:rPr dirty="0"/>
              <a:t> </a:t>
            </a:r>
            <a:r>
              <a:rPr dirty="0" err="1"/>
              <a:t>życia</a:t>
            </a:r>
            <a:r>
              <a:rPr dirty="0"/>
              <a:t>. </a:t>
            </a:r>
            <a:r>
              <a:rPr dirty="0" err="1"/>
              <a:t>Są</a:t>
            </a:r>
            <a:r>
              <a:rPr dirty="0"/>
              <a:t> </a:t>
            </a:r>
            <a:r>
              <a:rPr dirty="0" err="1"/>
              <a:t>nam</a:t>
            </a:r>
            <a:r>
              <a:rPr dirty="0"/>
              <a:t> </a:t>
            </a:r>
            <a:r>
              <a:rPr dirty="0" err="1"/>
              <a:t>absolutnie</a:t>
            </a:r>
            <a:r>
              <a:rPr dirty="0"/>
              <a:t> </a:t>
            </a:r>
            <a:r>
              <a:rPr dirty="0" err="1"/>
              <a:t>niezbędne</a:t>
            </a:r>
            <a:r>
              <a:rPr dirty="0"/>
              <a:t>, to </a:t>
            </a:r>
            <a:r>
              <a:rPr dirty="0" err="1"/>
              <a:t>nie</a:t>
            </a:r>
            <a:r>
              <a:rPr dirty="0"/>
              <a:t> </a:t>
            </a:r>
            <a:r>
              <a:rPr dirty="0" err="1"/>
              <a:t>podlega</a:t>
            </a:r>
            <a:r>
              <a:rPr dirty="0"/>
              <a:t> </a:t>
            </a:r>
            <a:r>
              <a:rPr dirty="0" err="1"/>
              <a:t>dyskusji</a:t>
            </a:r>
            <a:r>
              <a:rPr dirty="0"/>
              <a:t>. </a:t>
            </a:r>
            <a:r>
              <a:rPr dirty="0" err="1"/>
              <a:t>Ciężko</a:t>
            </a:r>
            <a:r>
              <a:rPr dirty="0"/>
              <a:t> </a:t>
            </a:r>
            <a:r>
              <a:rPr dirty="0" err="1"/>
              <a:t>mieć</a:t>
            </a:r>
            <a:r>
              <a:rPr dirty="0"/>
              <a:t> </a:t>
            </a:r>
            <a:r>
              <a:rPr dirty="0" err="1"/>
              <a:t>pretensje</a:t>
            </a:r>
            <a:r>
              <a:rPr dirty="0"/>
              <a:t> do </a:t>
            </a:r>
            <a:r>
              <a:rPr dirty="0" err="1"/>
              <a:t>ludzi</a:t>
            </a:r>
            <a:r>
              <a:rPr dirty="0"/>
              <a:t>, że z </a:t>
            </a:r>
            <a:r>
              <a:rPr dirty="0" err="1"/>
              <a:t>samochodów</a:t>
            </a:r>
            <a:r>
              <a:rPr dirty="0"/>
              <a:t> </a:t>
            </a:r>
            <a:r>
              <a:rPr dirty="0" err="1"/>
              <a:t>korzystają</a:t>
            </a:r>
            <a:r>
              <a:rPr dirty="0"/>
              <a:t>. </a:t>
            </a:r>
            <a:r>
              <a:rPr dirty="0" err="1"/>
              <a:t>Jednak</a:t>
            </a:r>
            <a:r>
              <a:rPr dirty="0"/>
              <a:t> </a:t>
            </a:r>
            <a:r>
              <a:rPr dirty="0" err="1"/>
              <a:t>jestem</a:t>
            </a:r>
            <a:r>
              <a:rPr dirty="0"/>
              <a:t> </a:t>
            </a:r>
            <a:r>
              <a:rPr dirty="0" err="1"/>
              <a:t>przekonany</a:t>
            </a:r>
            <a:r>
              <a:rPr dirty="0"/>
              <a:t>, że </a:t>
            </a:r>
            <a:r>
              <a:rPr dirty="0" err="1"/>
              <a:t>gdybyśmy</a:t>
            </a:r>
            <a:r>
              <a:rPr dirty="0"/>
              <a:t> </a:t>
            </a:r>
            <a:r>
              <a:rPr dirty="0" err="1"/>
              <a:t>zrobili</a:t>
            </a:r>
            <a:r>
              <a:rPr dirty="0"/>
              <a:t> </a:t>
            </a:r>
            <a:r>
              <a:rPr dirty="0" err="1"/>
              <a:t>ankietę</a:t>
            </a:r>
            <a:r>
              <a:rPr dirty="0"/>
              <a:t>, to </a:t>
            </a:r>
            <a:r>
              <a:rPr dirty="0" err="1"/>
              <a:t>okazałoby</a:t>
            </a:r>
            <a:r>
              <a:rPr dirty="0"/>
              <a:t> </a:t>
            </a:r>
            <a:r>
              <a:rPr dirty="0" err="1"/>
              <a:t>się</a:t>
            </a:r>
            <a:r>
              <a:rPr dirty="0"/>
              <a:t>, że </a:t>
            </a:r>
            <a:r>
              <a:rPr dirty="0" err="1"/>
              <a:t>dziewięćdziesiąt</a:t>
            </a:r>
            <a:r>
              <a:rPr dirty="0"/>
              <a:t> </a:t>
            </a:r>
            <a:r>
              <a:rPr dirty="0" err="1"/>
              <a:t>procent</a:t>
            </a:r>
            <a:r>
              <a:rPr dirty="0"/>
              <a:t> podróży samochodem w </a:t>
            </a:r>
            <a:r>
              <a:rPr dirty="0" err="1"/>
              <a:t>naszym</a:t>
            </a:r>
            <a:r>
              <a:rPr dirty="0"/>
              <a:t> </a:t>
            </a:r>
            <a:r>
              <a:rPr dirty="0" err="1"/>
              <a:t>mieście</a:t>
            </a:r>
            <a:r>
              <a:rPr dirty="0"/>
              <a:t> </a:t>
            </a:r>
            <a:r>
              <a:rPr dirty="0" err="1"/>
              <a:t>dałoby</a:t>
            </a:r>
            <a:r>
              <a:rPr dirty="0"/>
              <a:t> </a:t>
            </a:r>
            <a:r>
              <a:rPr dirty="0" err="1"/>
              <a:t>się</a:t>
            </a:r>
            <a:r>
              <a:rPr dirty="0"/>
              <a:t> </a:t>
            </a:r>
            <a:r>
              <a:rPr dirty="0" err="1"/>
              <a:t>wyeliminować</a:t>
            </a:r>
            <a:r>
              <a:rPr dirty="0"/>
              <a:t> na </a:t>
            </a:r>
            <a:r>
              <a:rPr dirty="0" err="1"/>
              <a:t>rzecz</a:t>
            </a:r>
            <a:r>
              <a:rPr dirty="0"/>
              <a:t> </a:t>
            </a:r>
            <a:r>
              <a:rPr dirty="0" err="1"/>
              <a:t>spaceru</a:t>
            </a:r>
            <a:r>
              <a:rPr dirty="0"/>
              <a:t> </a:t>
            </a:r>
            <a:r>
              <a:rPr dirty="0" err="1"/>
              <a:t>lub</a:t>
            </a:r>
            <a:r>
              <a:rPr dirty="0"/>
              <a:t> </a:t>
            </a:r>
            <a:r>
              <a:rPr dirty="0" err="1"/>
              <a:t>przemieszczania</a:t>
            </a:r>
            <a:r>
              <a:rPr dirty="0"/>
              <a:t> </a:t>
            </a:r>
            <a:r>
              <a:rPr dirty="0" err="1"/>
              <a:t>się</a:t>
            </a:r>
            <a:r>
              <a:rPr dirty="0"/>
              <a:t> </a:t>
            </a:r>
            <a:r>
              <a:rPr dirty="0" err="1"/>
              <a:t>rowerem</a:t>
            </a:r>
            <a:r>
              <a:rPr dirty="0"/>
              <a:t>. Rower </a:t>
            </a:r>
            <a:r>
              <a:rPr dirty="0" err="1"/>
              <a:t>powinien</a:t>
            </a:r>
            <a:r>
              <a:rPr dirty="0"/>
              <a:t> </a:t>
            </a:r>
            <a:r>
              <a:rPr dirty="0" err="1"/>
              <a:t>stać</a:t>
            </a:r>
            <a:r>
              <a:rPr dirty="0"/>
              <a:t> </a:t>
            </a:r>
            <a:r>
              <a:rPr dirty="0" err="1"/>
              <a:t>się</a:t>
            </a:r>
            <a:r>
              <a:rPr dirty="0"/>
              <a:t> </a:t>
            </a:r>
            <a:r>
              <a:rPr dirty="0" err="1"/>
              <a:t>równoprawnym</a:t>
            </a:r>
            <a:r>
              <a:rPr dirty="0"/>
              <a:t> </a:t>
            </a:r>
            <a:r>
              <a:rPr dirty="0" err="1"/>
              <a:t>miejskim</a:t>
            </a:r>
            <a:r>
              <a:rPr dirty="0"/>
              <a:t> </a:t>
            </a:r>
            <a:r>
              <a:rPr dirty="0" err="1"/>
              <a:t>środkiem</a:t>
            </a:r>
            <a:r>
              <a:rPr dirty="0"/>
              <a:t> </a:t>
            </a:r>
            <a:r>
              <a:rPr dirty="0" err="1"/>
              <a:t>transportu</a:t>
            </a:r>
            <a:r>
              <a:rPr dirty="0"/>
              <a:t>, </a:t>
            </a:r>
            <a:r>
              <a:rPr dirty="0" err="1"/>
              <a:t>bo</a:t>
            </a:r>
            <a:r>
              <a:rPr dirty="0"/>
              <a:t> o </a:t>
            </a:r>
            <a:r>
              <a:rPr dirty="0" err="1"/>
              <a:t>ile</a:t>
            </a:r>
            <a:r>
              <a:rPr dirty="0"/>
              <a:t> </a:t>
            </a:r>
            <a:r>
              <a:rPr dirty="0" err="1"/>
              <a:t>obecnie</a:t>
            </a:r>
            <a:r>
              <a:rPr dirty="0"/>
              <a:t> </a:t>
            </a:r>
            <a:r>
              <a:rPr dirty="0" err="1"/>
              <a:t>przemieszczamy</a:t>
            </a:r>
            <a:r>
              <a:rPr dirty="0"/>
              <a:t> </a:t>
            </a:r>
            <a:r>
              <a:rPr dirty="0" err="1"/>
              <a:t>się</a:t>
            </a:r>
            <a:r>
              <a:rPr dirty="0"/>
              <a:t> </a:t>
            </a:r>
            <a:r>
              <a:rPr dirty="0" err="1"/>
              <a:t>autem</a:t>
            </a:r>
            <a:r>
              <a:rPr dirty="0"/>
              <a:t> w </a:t>
            </a:r>
            <a:r>
              <a:rPr dirty="0" err="1"/>
              <a:t>dość</a:t>
            </a:r>
            <a:r>
              <a:rPr dirty="0"/>
              <a:t> </a:t>
            </a:r>
            <a:r>
              <a:rPr dirty="0" err="1"/>
              <a:t>komfortowych</a:t>
            </a:r>
            <a:r>
              <a:rPr dirty="0"/>
              <a:t> </a:t>
            </a:r>
            <a:r>
              <a:rPr dirty="0" err="1"/>
              <a:t>warunkach</a:t>
            </a:r>
            <a:r>
              <a:rPr dirty="0"/>
              <a:t>, to </a:t>
            </a:r>
            <a:r>
              <a:rPr dirty="0" err="1"/>
              <a:t>za</a:t>
            </a:r>
            <a:r>
              <a:rPr dirty="0"/>
              <a:t> </a:t>
            </a:r>
            <a:r>
              <a:rPr dirty="0" err="1"/>
              <a:t>kilka</a:t>
            </a:r>
            <a:r>
              <a:rPr dirty="0"/>
              <a:t> </a:t>
            </a:r>
            <a:r>
              <a:rPr dirty="0" err="1"/>
              <a:t>lat</a:t>
            </a:r>
            <a:r>
              <a:rPr dirty="0"/>
              <a:t> – </a:t>
            </a:r>
            <a:r>
              <a:rPr dirty="0" err="1"/>
              <a:t>biorąc</a:t>
            </a:r>
            <a:r>
              <a:rPr dirty="0"/>
              <a:t> pod </a:t>
            </a:r>
            <a:r>
              <a:rPr dirty="0" err="1"/>
              <a:t>uwagę</a:t>
            </a:r>
            <a:r>
              <a:rPr dirty="0"/>
              <a:t> w </a:t>
            </a:r>
            <a:r>
              <a:rPr dirty="0" err="1"/>
              <a:t>jakim</a:t>
            </a:r>
            <a:r>
              <a:rPr dirty="0"/>
              <a:t> </a:t>
            </a:r>
            <a:r>
              <a:rPr dirty="0" err="1"/>
              <a:t>kierunku</a:t>
            </a:r>
            <a:r>
              <a:rPr dirty="0"/>
              <a:t> Świnoujście </a:t>
            </a:r>
            <a:r>
              <a:rPr dirty="0" err="1"/>
              <a:t>się</a:t>
            </a:r>
            <a:r>
              <a:rPr dirty="0"/>
              <a:t> </a:t>
            </a:r>
            <a:r>
              <a:rPr dirty="0" err="1"/>
              <a:t>rozwija</a:t>
            </a:r>
            <a:r>
              <a:rPr dirty="0"/>
              <a:t> – </a:t>
            </a:r>
            <a:r>
              <a:rPr dirty="0" err="1"/>
              <a:t>przestawienie</a:t>
            </a:r>
            <a:r>
              <a:rPr dirty="0"/>
              <a:t> </a:t>
            </a:r>
            <a:r>
              <a:rPr dirty="0" err="1"/>
              <a:t>się</a:t>
            </a:r>
            <a:r>
              <a:rPr dirty="0"/>
              <a:t> na </a:t>
            </a:r>
            <a:r>
              <a:rPr dirty="0" err="1"/>
              <a:t>alternatywne</a:t>
            </a:r>
            <a:r>
              <a:rPr dirty="0"/>
              <a:t> </a:t>
            </a:r>
            <a:r>
              <a:rPr dirty="0" err="1"/>
              <a:t>środki</a:t>
            </a:r>
            <a:r>
              <a:rPr dirty="0"/>
              <a:t> </a:t>
            </a:r>
            <a:r>
              <a:rPr dirty="0" err="1"/>
              <a:t>transportu</a:t>
            </a:r>
            <a:r>
              <a:rPr dirty="0"/>
              <a:t> </a:t>
            </a:r>
            <a:r>
              <a:rPr dirty="0" err="1"/>
              <a:t>będzie</a:t>
            </a:r>
            <a:r>
              <a:rPr dirty="0"/>
              <a:t> </a:t>
            </a:r>
            <a:r>
              <a:rPr dirty="0" err="1"/>
              <a:t>nieodzowne</a:t>
            </a:r>
            <a:r>
              <a:rPr dirty="0"/>
              <a:t>. </a:t>
            </a:r>
            <a:r>
              <a:rPr dirty="0" err="1"/>
              <a:t>Pytanie</a:t>
            </a:r>
            <a:r>
              <a:rPr dirty="0"/>
              <a:t> </a:t>
            </a:r>
            <a:r>
              <a:rPr dirty="0" err="1"/>
              <a:t>czy</a:t>
            </a:r>
            <a:r>
              <a:rPr dirty="0"/>
              <a:t> </a:t>
            </a:r>
            <a:r>
              <a:rPr dirty="0" err="1"/>
              <a:t>zrobimy</a:t>
            </a:r>
            <a:r>
              <a:rPr dirty="0"/>
              <a:t> to </a:t>
            </a:r>
            <a:r>
              <a:rPr dirty="0" err="1"/>
              <a:t>spokojnie</a:t>
            </a:r>
            <a:r>
              <a:rPr dirty="0"/>
              <a:t> </a:t>
            </a:r>
            <a:r>
              <a:rPr dirty="0" err="1"/>
              <a:t>teraz</a:t>
            </a:r>
            <a:r>
              <a:rPr dirty="0"/>
              <a:t>, </a:t>
            </a:r>
            <a:r>
              <a:rPr dirty="0" err="1"/>
              <a:t>czy</a:t>
            </a:r>
            <a:r>
              <a:rPr dirty="0"/>
              <a:t> </a:t>
            </a:r>
            <a:r>
              <a:rPr dirty="0" err="1"/>
              <a:t>dopiero</a:t>
            </a:r>
            <a:r>
              <a:rPr dirty="0"/>
              <a:t> </a:t>
            </a:r>
            <a:r>
              <a:rPr dirty="0" err="1"/>
              <a:t>kiedy</a:t>
            </a:r>
            <a:r>
              <a:rPr dirty="0"/>
              <a:t> </a:t>
            </a:r>
            <a:r>
              <a:rPr dirty="0" err="1"/>
              <a:t>zderzymy</a:t>
            </a:r>
            <a:r>
              <a:rPr dirty="0"/>
              <a:t> </a:t>
            </a:r>
            <a:r>
              <a:rPr dirty="0" err="1"/>
              <a:t>się</a:t>
            </a:r>
            <a:r>
              <a:rPr dirty="0"/>
              <a:t> </a:t>
            </a:r>
            <a:r>
              <a:rPr dirty="0" err="1"/>
              <a:t>ze</a:t>
            </a:r>
            <a:r>
              <a:rPr dirty="0"/>
              <a:t> </a:t>
            </a:r>
            <a:r>
              <a:rPr dirty="0" err="1"/>
              <a:t>ścianą</a:t>
            </a:r>
            <a:r>
              <a:rPr dirty="0"/>
              <a:t>”. </a:t>
            </a:r>
          </a:p>
        </p:txBody>
      </p:sp>
      <p:pic>
        <p:nvPicPr>
          <p:cNvPr id="489" name="Zrzut ekranu 2021-11-18 o 13.03.10.png" descr="Zrzut ekranu 2021-11-18 o 13.03.10.png"/>
          <p:cNvPicPr>
            <a:picLocks noChangeAspect="1"/>
          </p:cNvPicPr>
          <p:nvPr/>
        </p:nvPicPr>
        <p:blipFill>
          <a:blip r:embed="rId3">
            <a:extLst/>
          </a:blip>
          <a:srcRect b="7013"/>
          <a:stretch>
            <a:fillRect/>
          </a:stretch>
        </p:blipFill>
        <p:spPr>
          <a:xfrm>
            <a:off x="1167065" y="2598059"/>
            <a:ext cx="8874257" cy="5157415"/>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492" name="Publikacja wywiadów z ekspertami"/>
          <p:cNvSpPr txBox="1">
            <a:spLocks noGrp="1"/>
          </p:cNvSpPr>
          <p:nvPr>
            <p:ph type="title"/>
          </p:nvPr>
        </p:nvSpPr>
        <p:spPr>
          <a:xfrm>
            <a:off x="942082" y="1077359"/>
            <a:ext cx="17343446" cy="1433165"/>
          </a:xfrm>
          <a:prstGeom prst="rect">
            <a:avLst/>
          </a:prstGeom>
        </p:spPr>
        <p:txBody>
          <a:bodyPr>
            <a:normAutofit/>
          </a:bodyPr>
          <a:lstStyle>
            <a:lvl1pPr>
              <a:defRPr sz="7500" b="0" spc="-200">
                <a:solidFill>
                  <a:srgbClr val="ED7052"/>
                </a:solidFill>
                <a:latin typeface="Sora Regular Bold"/>
                <a:ea typeface="Sora Regular Bold"/>
                <a:cs typeface="Sora Regular Bold"/>
                <a:sym typeface="Sora Regular Bold"/>
              </a:defRPr>
            </a:lvl1pPr>
          </a:lstStyle>
          <a:p>
            <a:r>
              <a:rPr lang="pl-PL" dirty="0" smtClean="0"/>
              <a:t>Wywiad z ekspertem </a:t>
            </a:r>
            <a:endParaRPr dirty="0"/>
          </a:p>
        </p:txBody>
      </p:sp>
      <p:sp>
        <p:nvSpPr>
          <p:cNvPr id="493" name="57"/>
          <p:cNvSpPr txBox="1"/>
          <p:nvPr/>
        </p:nvSpPr>
        <p:spPr>
          <a:xfrm>
            <a:off x="23374405" y="12729956"/>
            <a:ext cx="539955"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57</a:t>
            </a:r>
          </a:p>
        </p:txBody>
      </p:sp>
      <p:sp>
        <p:nvSpPr>
          <p:cNvPr id="494" name="Podsumowanie wywiadu z inż. Rafałem Łysiakiem, naczelnikiem Wydziału Inwestycji Miejskich Urzędu Miasta Świnoujście.…"/>
          <p:cNvSpPr txBox="1"/>
          <p:nvPr/>
        </p:nvSpPr>
        <p:spPr>
          <a:xfrm>
            <a:off x="1056447" y="2704064"/>
            <a:ext cx="22271106" cy="95472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numCol="2" spcCol="1113554">
            <a:normAutofit/>
          </a:bodyPr>
          <a:lstStyle/>
          <a:p>
            <a:pPr algn="l">
              <a:lnSpc>
                <a:spcPct val="90000"/>
              </a:lnSpc>
              <a:spcBef>
                <a:spcPts val="4500"/>
              </a:spcBef>
              <a:defRPr sz="2500">
                <a:solidFill>
                  <a:srgbClr val="000000"/>
                </a:solidFill>
                <a:latin typeface="Sora Regular Regular"/>
                <a:ea typeface="Sora Regular Regular"/>
                <a:cs typeface="Sora Regular Regular"/>
                <a:sym typeface="Sora Regular Regular"/>
              </a:defRPr>
            </a:pPr>
            <a:endParaRPr dirty="0"/>
          </a:p>
          <a:p>
            <a:pPr algn="l">
              <a:lnSpc>
                <a:spcPct val="90000"/>
              </a:lnSpc>
              <a:spcBef>
                <a:spcPts val="4500"/>
              </a:spcBef>
              <a:defRPr sz="2500">
                <a:solidFill>
                  <a:srgbClr val="000000"/>
                </a:solidFill>
                <a:latin typeface="Sora Regular Regular"/>
                <a:ea typeface="Sora Regular Regular"/>
                <a:cs typeface="Sora Regular Regular"/>
                <a:sym typeface="Sora Regular Regular"/>
              </a:defRPr>
            </a:pPr>
            <a:endParaRPr dirty="0"/>
          </a:p>
          <a:p>
            <a:pPr algn="l">
              <a:lnSpc>
                <a:spcPct val="90000"/>
              </a:lnSpc>
              <a:spcBef>
                <a:spcPts val="4500"/>
              </a:spcBef>
              <a:defRPr sz="2500">
                <a:solidFill>
                  <a:srgbClr val="000000"/>
                </a:solidFill>
                <a:latin typeface="Sora Regular Regular"/>
                <a:ea typeface="Sora Regular Regular"/>
                <a:cs typeface="Sora Regular Regular"/>
                <a:sym typeface="Sora Regular Regular"/>
              </a:defRPr>
            </a:pPr>
            <a:endParaRPr dirty="0"/>
          </a:p>
          <a:p>
            <a:pPr algn="l">
              <a:lnSpc>
                <a:spcPct val="90000"/>
              </a:lnSpc>
              <a:spcBef>
                <a:spcPts val="4500"/>
              </a:spcBef>
              <a:defRPr sz="2500">
                <a:solidFill>
                  <a:srgbClr val="000000"/>
                </a:solidFill>
                <a:latin typeface="Sora Regular Regular"/>
                <a:ea typeface="Sora Regular Regular"/>
                <a:cs typeface="Sora Regular Regular"/>
                <a:sym typeface="Sora Regular Regular"/>
              </a:defRPr>
            </a:pPr>
            <a:endParaRPr dirty="0"/>
          </a:p>
          <a:p>
            <a:pPr algn="l">
              <a:lnSpc>
                <a:spcPct val="90000"/>
              </a:lnSpc>
              <a:spcBef>
                <a:spcPts val="4500"/>
              </a:spcBef>
              <a:defRPr sz="2500">
                <a:solidFill>
                  <a:srgbClr val="000000"/>
                </a:solidFill>
                <a:latin typeface="Sora Regular Regular"/>
                <a:ea typeface="Sora Regular Regular"/>
                <a:cs typeface="Sora Regular Regular"/>
                <a:sym typeface="Sora Regular Regular"/>
              </a:defRPr>
            </a:pPr>
            <a:endParaRPr dirty="0"/>
          </a:p>
          <a:p>
            <a:pPr algn="l">
              <a:lnSpc>
                <a:spcPct val="90000"/>
              </a:lnSpc>
              <a:spcBef>
                <a:spcPts val="4500"/>
              </a:spcBef>
              <a:defRPr sz="2500">
                <a:solidFill>
                  <a:srgbClr val="000000"/>
                </a:solidFill>
                <a:latin typeface="Sora Regular Regular"/>
                <a:ea typeface="Sora Regular Regular"/>
                <a:cs typeface="Sora Regular Regular"/>
                <a:sym typeface="Sora Regular Regular"/>
              </a:defRPr>
            </a:pPr>
            <a:endParaRPr dirty="0"/>
          </a:p>
          <a:p>
            <a:pPr algn="l">
              <a:lnSpc>
                <a:spcPct val="90000"/>
              </a:lnSpc>
              <a:spcBef>
                <a:spcPts val="4500"/>
              </a:spcBef>
              <a:defRPr sz="2500">
                <a:solidFill>
                  <a:srgbClr val="000000"/>
                </a:solidFill>
                <a:latin typeface="Sora Regular Regular"/>
                <a:ea typeface="Sora Regular Regular"/>
                <a:cs typeface="Sora Regular Regular"/>
                <a:sym typeface="Sora Regular Regular"/>
              </a:defRPr>
            </a:pPr>
            <a:r>
              <a:rPr dirty="0" err="1"/>
              <a:t>Podsumowanie</a:t>
            </a:r>
            <a:r>
              <a:rPr dirty="0"/>
              <a:t> </a:t>
            </a:r>
            <a:r>
              <a:rPr dirty="0" err="1"/>
              <a:t>wywiadu</a:t>
            </a:r>
            <a:r>
              <a:rPr dirty="0"/>
              <a:t> z </a:t>
            </a:r>
            <a:r>
              <a:rPr lang="pl-PL" dirty="0" smtClean="0"/>
              <a:t>mgr </a:t>
            </a:r>
            <a:r>
              <a:rPr dirty="0" err="1" smtClean="0"/>
              <a:t>inż</a:t>
            </a:r>
            <a:r>
              <a:rPr dirty="0"/>
              <a:t>. </a:t>
            </a:r>
            <a:r>
              <a:rPr dirty="0" err="1">
                <a:latin typeface="Sora Regular Bold"/>
                <a:ea typeface="Sora Regular Bold"/>
                <a:cs typeface="Sora Regular Bold"/>
                <a:sym typeface="Sora Regular Bold"/>
              </a:rPr>
              <a:t>Rafałem</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Łysiakiem</a:t>
            </a:r>
            <a:r>
              <a:rPr dirty="0">
                <a:latin typeface="Sora Regular Bold"/>
                <a:ea typeface="Sora Regular Bold"/>
                <a:cs typeface="Sora Regular Bold"/>
                <a:sym typeface="Sora Regular Bold"/>
              </a:rPr>
              <a:t>, </a:t>
            </a:r>
            <a:r>
              <a:rPr dirty="0" err="1"/>
              <a:t>naczelnikiem</a:t>
            </a:r>
            <a:r>
              <a:rPr dirty="0"/>
              <a:t> </a:t>
            </a:r>
            <a:r>
              <a:rPr dirty="0" err="1"/>
              <a:t>Wydziału</a:t>
            </a:r>
            <a:r>
              <a:rPr dirty="0"/>
              <a:t> </a:t>
            </a:r>
            <a:r>
              <a:rPr dirty="0" err="1"/>
              <a:t>Inwestycji</a:t>
            </a:r>
            <a:r>
              <a:rPr dirty="0"/>
              <a:t> </a:t>
            </a:r>
            <a:r>
              <a:rPr dirty="0" err="1"/>
              <a:t>Miejskich</a:t>
            </a:r>
            <a:r>
              <a:rPr dirty="0"/>
              <a:t> </a:t>
            </a:r>
            <a:r>
              <a:rPr dirty="0" err="1"/>
              <a:t>Urzędu</a:t>
            </a:r>
            <a:r>
              <a:rPr dirty="0"/>
              <a:t> Miasta Świnoujście.</a:t>
            </a:r>
          </a:p>
          <a:p>
            <a:pPr algn="l" defTabSz="449580">
              <a:lnSpc>
                <a:spcPct val="107916"/>
              </a:lnSpc>
              <a:spcBef>
                <a:spcPts val="800"/>
              </a:spcBef>
              <a:defRPr sz="2500">
                <a:solidFill>
                  <a:srgbClr val="000000"/>
                </a:solidFill>
                <a:uFill>
                  <a:solidFill>
                    <a:srgbClr val="000000"/>
                  </a:solidFill>
                </a:uFill>
                <a:latin typeface="Sora Regular ExtraLight"/>
                <a:ea typeface="Sora Regular ExtraLight"/>
                <a:cs typeface="Sora Regular ExtraLight"/>
                <a:sym typeface="Sora Regular ExtraLight"/>
              </a:defRPr>
            </a:pPr>
            <a:endParaRPr dirty="0"/>
          </a:p>
          <a:p>
            <a:pPr algn="just" defTabSz="449580">
              <a:lnSpc>
                <a:spcPct val="107916"/>
              </a:lnSpc>
              <a:spcBef>
                <a:spcPts val="800"/>
              </a:spcBef>
              <a:defRPr sz="2500">
                <a:solidFill>
                  <a:srgbClr val="000000"/>
                </a:solidFill>
                <a:uFill>
                  <a:solidFill>
                    <a:srgbClr val="000000"/>
                  </a:solidFill>
                </a:uFill>
                <a:latin typeface="Sora Regular ExtraLight"/>
                <a:ea typeface="Sora Regular ExtraLight"/>
                <a:cs typeface="Sora Regular ExtraLight"/>
                <a:sym typeface="Sora Regular ExtraLight"/>
              </a:defRPr>
            </a:pPr>
            <a:r>
              <a:rPr dirty="0"/>
              <a:t>„- Świnoujście jest </a:t>
            </a:r>
            <a:r>
              <a:rPr dirty="0" err="1"/>
              <a:t>przygotowane</a:t>
            </a:r>
            <a:r>
              <a:rPr dirty="0"/>
              <a:t> na </a:t>
            </a:r>
            <a:r>
              <a:rPr dirty="0" err="1"/>
              <a:t>przyjęcie</a:t>
            </a:r>
            <a:r>
              <a:rPr dirty="0"/>
              <a:t> </a:t>
            </a:r>
            <a:r>
              <a:rPr dirty="0" err="1"/>
              <a:t>ruchu</a:t>
            </a:r>
            <a:r>
              <a:rPr dirty="0"/>
              <a:t> </a:t>
            </a:r>
            <a:r>
              <a:rPr dirty="0" err="1"/>
              <a:t>związanego</a:t>
            </a:r>
            <a:r>
              <a:rPr dirty="0"/>
              <a:t> z </a:t>
            </a:r>
            <a:r>
              <a:rPr dirty="0" err="1"/>
              <a:t>budową</a:t>
            </a:r>
            <a:r>
              <a:rPr dirty="0"/>
              <a:t> tunelu. </a:t>
            </a:r>
            <a:r>
              <a:rPr dirty="0" err="1"/>
              <a:t>Mamy</a:t>
            </a:r>
            <a:r>
              <a:rPr dirty="0"/>
              <a:t> </a:t>
            </a:r>
            <a:r>
              <a:rPr dirty="0" err="1"/>
              <a:t>sporo</a:t>
            </a:r>
            <a:r>
              <a:rPr dirty="0"/>
              <a:t> </a:t>
            </a:r>
            <a:r>
              <a:rPr dirty="0" err="1"/>
              <a:t>traktów</a:t>
            </a:r>
            <a:r>
              <a:rPr dirty="0"/>
              <a:t> </a:t>
            </a:r>
            <a:r>
              <a:rPr dirty="0" err="1"/>
              <a:t>pieszych</a:t>
            </a:r>
            <a:r>
              <a:rPr dirty="0"/>
              <a:t>, </a:t>
            </a:r>
            <a:r>
              <a:rPr dirty="0" err="1"/>
              <a:t>szczególnie</a:t>
            </a:r>
            <a:r>
              <a:rPr dirty="0"/>
              <a:t> w </a:t>
            </a:r>
            <a:r>
              <a:rPr dirty="0" err="1"/>
              <a:t>dzielnicy</a:t>
            </a:r>
            <a:r>
              <a:rPr dirty="0"/>
              <a:t> </a:t>
            </a:r>
            <a:r>
              <a:rPr dirty="0" err="1"/>
              <a:t>nadmorskiej</a:t>
            </a:r>
            <a:r>
              <a:rPr dirty="0"/>
              <a:t>, </a:t>
            </a:r>
            <a:r>
              <a:rPr dirty="0" err="1"/>
              <a:t>dużo</a:t>
            </a:r>
            <a:r>
              <a:rPr dirty="0"/>
              <a:t> </a:t>
            </a:r>
            <a:r>
              <a:rPr dirty="0" err="1"/>
              <a:t>wykonanych</a:t>
            </a:r>
            <a:r>
              <a:rPr dirty="0"/>
              <a:t> </a:t>
            </a:r>
            <a:r>
              <a:rPr dirty="0" err="1"/>
              <a:t>dróg</a:t>
            </a:r>
            <a:r>
              <a:rPr dirty="0"/>
              <a:t> </a:t>
            </a:r>
            <a:r>
              <a:rPr dirty="0" err="1"/>
              <a:t>rowerowych</a:t>
            </a:r>
            <a:r>
              <a:rPr dirty="0"/>
              <a:t>, </a:t>
            </a:r>
            <a:r>
              <a:rPr dirty="0" err="1"/>
              <a:t>sporo</a:t>
            </a:r>
            <a:r>
              <a:rPr dirty="0"/>
              <a:t> jest </a:t>
            </a:r>
            <a:r>
              <a:rPr dirty="0" err="1"/>
              <a:t>też</a:t>
            </a:r>
            <a:r>
              <a:rPr dirty="0"/>
              <a:t> w </a:t>
            </a:r>
            <a:r>
              <a:rPr dirty="0" err="1"/>
              <a:t>projektowaniu</a:t>
            </a:r>
            <a:r>
              <a:rPr dirty="0"/>
              <a:t>, </a:t>
            </a:r>
            <a:r>
              <a:rPr dirty="0" err="1"/>
              <a:t>więc</a:t>
            </a:r>
            <a:r>
              <a:rPr dirty="0"/>
              <a:t> </a:t>
            </a:r>
            <a:r>
              <a:rPr dirty="0" err="1"/>
              <a:t>jeśli</a:t>
            </a:r>
            <a:r>
              <a:rPr dirty="0"/>
              <a:t> </a:t>
            </a:r>
            <a:r>
              <a:rPr dirty="0" err="1"/>
              <a:t>ruch</a:t>
            </a:r>
            <a:r>
              <a:rPr dirty="0"/>
              <a:t> </a:t>
            </a:r>
            <a:r>
              <a:rPr dirty="0" err="1"/>
              <a:t>będzie</a:t>
            </a:r>
            <a:r>
              <a:rPr dirty="0"/>
              <a:t> </a:t>
            </a:r>
            <a:r>
              <a:rPr dirty="0" err="1"/>
              <a:t>się</a:t>
            </a:r>
            <a:r>
              <a:rPr dirty="0"/>
              <a:t> </a:t>
            </a:r>
            <a:r>
              <a:rPr dirty="0" err="1"/>
              <a:t>zwiększał</a:t>
            </a:r>
            <a:r>
              <a:rPr dirty="0"/>
              <a:t>, </a:t>
            </a:r>
            <a:r>
              <a:rPr dirty="0" err="1"/>
              <a:t>będziemy</a:t>
            </a:r>
            <a:r>
              <a:rPr dirty="0"/>
              <a:t> </a:t>
            </a:r>
            <a:r>
              <a:rPr dirty="0" err="1"/>
              <a:t>mogli</a:t>
            </a:r>
            <a:r>
              <a:rPr dirty="0"/>
              <a:t> </a:t>
            </a:r>
            <a:r>
              <a:rPr dirty="0" err="1"/>
              <a:t>odpowiedzieć</a:t>
            </a:r>
            <a:r>
              <a:rPr dirty="0"/>
              <a:t> na to </a:t>
            </a:r>
            <a:r>
              <a:rPr dirty="0" err="1"/>
              <a:t>zjawisko</a:t>
            </a:r>
            <a:r>
              <a:rPr dirty="0"/>
              <a:t>. </a:t>
            </a:r>
            <a:r>
              <a:rPr dirty="0" err="1"/>
              <a:t>Natomiast</a:t>
            </a:r>
            <a:r>
              <a:rPr dirty="0"/>
              <a:t> </a:t>
            </a:r>
            <a:r>
              <a:rPr dirty="0" err="1"/>
              <a:t>zakupy</a:t>
            </a:r>
            <a:r>
              <a:rPr dirty="0"/>
              <a:t>, </a:t>
            </a:r>
            <a:r>
              <a:rPr dirty="0" err="1"/>
              <a:t>odwiedziny</a:t>
            </a:r>
            <a:r>
              <a:rPr dirty="0"/>
              <a:t> u </a:t>
            </a:r>
            <a:r>
              <a:rPr dirty="0" err="1"/>
              <a:t>znajomych</a:t>
            </a:r>
            <a:r>
              <a:rPr dirty="0"/>
              <a:t>, </a:t>
            </a:r>
            <a:r>
              <a:rPr dirty="0" err="1"/>
              <a:t>odcinki</a:t>
            </a:r>
            <a:r>
              <a:rPr dirty="0"/>
              <a:t> </a:t>
            </a:r>
            <a:r>
              <a:rPr dirty="0" err="1"/>
              <a:t>długości</a:t>
            </a:r>
            <a:r>
              <a:rPr dirty="0"/>
              <a:t> do </a:t>
            </a:r>
            <a:r>
              <a:rPr dirty="0" err="1"/>
              <a:t>kilometra</a:t>
            </a:r>
            <a:r>
              <a:rPr dirty="0"/>
              <a:t> </a:t>
            </a:r>
            <a:r>
              <a:rPr dirty="0" err="1"/>
              <a:t>czy</a:t>
            </a:r>
            <a:r>
              <a:rPr dirty="0"/>
              <a:t> </a:t>
            </a:r>
            <a:r>
              <a:rPr dirty="0" err="1"/>
              <a:t>nawet</a:t>
            </a:r>
            <a:r>
              <a:rPr dirty="0"/>
              <a:t> </a:t>
            </a:r>
            <a:r>
              <a:rPr dirty="0" err="1"/>
              <a:t>dwóch</a:t>
            </a:r>
            <a:r>
              <a:rPr dirty="0"/>
              <a:t> </a:t>
            </a:r>
            <a:r>
              <a:rPr dirty="0" err="1"/>
              <a:t>można</a:t>
            </a:r>
            <a:r>
              <a:rPr dirty="0"/>
              <a:t> w Świnoujściu </a:t>
            </a:r>
            <a:r>
              <a:rPr dirty="0" err="1"/>
              <a:t>zrealizować</a:t>
            </a:r>
            <a:r>
              <a:rPr dirty="0"/>
              <a:t> bez </a:t>
            </a:r>
            <a:r>
              <a:rPr dirty="0" err="1"/>
              <a:t>udziału</a:t>
            </a:r>
            <a:r>
              <a:rPr dirty="0"/>
              <a:t> </a:t>
            </a:r>
            <a:r>
              <a:rPr dirty="0" err="1"/>
              <a:t>samochodu</a:t>
            </a:r>
            <a:r>
              <a:rPr dirty="0"/>
              <a:t>. </a:t>
            </a:r>
            <a:r>
              <a:rPr dirty="0" err="1"/>
              <a:t>Zachęcam</a:t>
            </a:r>
            <a:r>
              <a:rPr dirty="0"/>
              <a:t> </a:t>
            </a:r>
            <a:r>
              <a:rPr dirty="0" err="1"/>
              <a:t>wszystkich</a:t>
            </a:r>
            <a:r>
              <a:rPr dirty="0"/>
              <a:t> do </a:t>
            </a:r>
            <a:r>
              <a:rPr dirty="0" err="1"/>
              <a:t>pieszych</a:t>
            </a:r>
            <a:r>
              <a:rPr dirty="0"/>
              <a:t> </a:t>
            </a:r>
            <a:r>
              <a:rPr dirty="0" err="1"/>
              <a:t>spacerów</a:t>
            </a:r>
            <a:r>
              <a:rPr dirty="0"/>
              <a:t>, </a:t>
            </a:r>
            <a:r>
              <a:rPr dirty="0" err="1"/>
              <a:t>gdyż</a:t>
            </a:r>
            <a:r>
              <a:rPr dirty="0"/>
              <a:t> w </a:t>
            </a:r>
            <a:r>
              <a:rPr dirty="0" err="1"/>
              <a:t>dzisiejszym</a:t>
            </a:r>
            <a:r>
              <a:rPr dirty="0"/>
              <a:t>, </a:t>
            </a:r>
            <a:r>
              <a:rPr dirty="0" err="1"/>
              <a:t>zabieganym</a:t>
            </a:r>
            <a:r>
              <a:rPr dirty="0"/>
              <a:t> </a:t>
            </a:r>
            <a:r>
              <a:rPr dirty="0" err="1"/>
              <a:t>świecie</a:t>
            </a:r>
            <a:r>
              <a:rPr dirty="0"/>
              <a:t> </a:t>
            </a:r>
            <a:r>
              <a:rPr dirty="0" err="1"/>
              <a:t>brakuje</a:t>
            </a:r>
            <a:r>
              <a:rPr dirty="0"/>
              <a:t> </a:t>
            </a:r>
            <a:r>
              <a:rPr dirty="0" err="1"/>
              <a:t>nam</a:t>
            </a:r>
            <a:r>
              <a:rPr dirty="0"/>
              <a:t> </a:t>
            </a:r>
            <a:r>
              <a:rPr dirty="0" err="1"/>
              <a:t>czasu</a:t>
            </a:r>
            <a:r>
              <a:rPr dirty="0"/>
              <a:t> na </a:t>
            </a:r>
            <a:r>
              <a:rPr dirty="0" err="1"/>
              <a:t>rekreację</a:t>
            </a:r>
            <a:r>
              <a:rPr dirty="0"/>
              <a:t>. </a:t>
            </a:r>
            <a:r>
              <a:rPr dirty="0" err="1"/>
              <a:t>Krótki</a:t>
            </a:r>
            <a:r>
              <a:rPr dirty="0"/>
              <a:t> spacer, </a:t>
            </a:r>
            <a:r>
              <a:rPr dirty="0" err="1"/>
              <a:t>nawet</a:t>
            </a:r>
            <a:r>
              <a:rPr dirty="0"/>
              <a:t> w </a:t>
            </a:r>
            <a:r>
              <a:rPr dirty="0" err="1"/>
              <a:t>celach</a:t>
            </a:r>
            <a:r>
              <a:rPr dirty="0"/>
              <a:t> </a:t>
            </a:r>
            <a:r>
              <a:rPr dirty="0" err="1"/>
              <a:t>zawodowych</a:t>
            </a:r>
            <a:r>
              <a:rPr dirty="0"/>
              <a:t>, </a:t>
            </a:r>
            <a:r>
              <a:rPr dirty="0" err="1"/>
              <a:t>doskonale</a:t>
            </a:r>
            <a:r>
              <a:rPr dirty="0"/>
              <a:t> </a:t>
            </a:r>
            <a:r>
              <a:rPr dirty="0" err="1"/>
              <a:t>spełni</a:t>
            </a:r>
            <a:r>
              <a:rPr dirty="0"/>
              <a:t> </a:t>
            </a:r>
            <a:r>
              <a:rPr dirty="0" err="1"/>
              <a:t>swoją</a:t>
            </a:r>
            <a:r>
              <a:rPr dirty="0"/>
              <a:t> </a:t>
            </a:r>
            <a:r>
              <a:rPr dirty="0" err="1"/>
              <a:t>rolę</a:t>
            </a:r>
            <a:r>
              <a:rPr dirty="0"/>
              <a:t>”.</a:t>
            </a:r>
          </a:p>
        </p:txBody>
      </p:sp>
      <p:pic>
        <p:nvPicPr>
          <p:cNvPr id="495" name="Zrzut ekranu 2021-11-18 o 13.02.33.png" descr="Zrzut ekranu 2021-11-18 o 13.02.33.png"/>
          <p:cNvPicPr>
            <a:picLocks noChangeAspect="1"/>
          </p:cNvPicPr>
          <p:nvPr/>
        </p:nvPicPr>
        <p:blipFill>
          <a:blip r:embed="rId3">
            <a:extLst/>
          </a:blip>
          <a:srcRect t="9429" b="22440"/>
          <a:stretch>
            <a:fillRect/>
          </a:stretch>
        </p:blipFill>
        <p:spPr>
          <a:xfrm>
            <a:off x="1165037" y="2891313"/>
            <a:ext cx="8637596" cy="4937958"/>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7"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498" name="Efekt"/>
          <p:cNvSpPr txBox="1">
            <a:spLocks noGrp="1"/>
          </p:cNvSpPr>
          <p:nvPr>
            <p:ph type="title"/>
          </p:nvPr>
        </p:nvSpPr>
        <p:spPr>
          <a:xfrm>
            <a:off x="942082" y="1077359"/>
            <a:ext cx="17056026" cy="2893634"/>
          </a:xfrm>
          <a:prstGeom prst="rect">
            <a:avLst/>
          </a:prstGeom>
        </p:spPr>
        <p:txBody>
          <a:bodyPr/>
          <a:lstStyle>
            <a:lvl1pPr>
              <a:defRPr sz="7500" b="0" spc="-200">
                <a:solidFill>
                  <a:srgbClr val="ED7052"/>
                </a:solidFill>
                <a:latin typeface="Sora Regular Bold"/>
                <a:ea typeface="Sora Regular Bold"/>
                <a:cs typeface="Sora Regular Bold"/>
                <a:sym typeface="Sora Regular Bold"/>
              </a:defRPr>
            </a:lvl1pPr>
          </a:lstStyle>
          <a:p>
            <a:r>
              <a:t>Efekt</a:t>
            </a:r>
          </a:p>
        </p:txBody>
      </p:sp>
      <p:sp>
        <p:nvSpPr>
          <p:cNvPr id="499" name="58"/>
          <p:cNvSpPr txBox="1"/>
          <p:nvPr/>
        </p:nvSpPr>
        <p:spPr>
          <a:xfrm>
            <a:off x="23363204" y="12729956"/>
            <a:ext cx="562357"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58</a:t>
            </a:r>
          </a:p>
        </p:txBody>
      </p:sp>
      <p:sp>
        <p:nvSpPr>
          <p:cNvPr id="500" name="Wszystkie artykuły zostały łącznie wyświetlone prawie…"/>
          <p:cNvSpPr txBox="1">
            <a:spLocks noGrp="1"/>
          </p:cNvSpPr>
          <p:nvPr>
            <p:ph type="body" idx="1"/>
          </p:nvPr>
        </p:nvSpPr>
        <p:spPr>
          <a:xfrm>
            <a:off x="1032416" y="3509412"/>
            <a:ext cx="22319168" cy="7045678"/>
          </a:xfrm>
          <a:prstGeom prst="rect">
            <a:avLst/>
          </a:prstGeom>
        </p:spPr>
        <p:txBody>
          <a:bodyPr lIns="50800" tIns="50800" rIns="50800" bIns="50800" anchor="ctr"/>
          <a:lstStyle/>
          <a:p>
            <a:pPr algn="ctr" defTabSz="2438337">
              <a:lnSpc>
                <a:spcPct val="90000"/>
              </a:lnSpc>
              <a:spcBef>
                <a:spcPts val="4500"/>
              </a:spcBef>
              <a:defRPr sz="5000" b="0">
                <a:latin typeface="Sora Regular Regular"/>
                <a:ea typeface="Sora Regular Regular"/>
                <a:cs typeface="Sora Regular Regular"/>
                <a:sym typeface="Sora Regular Regular"/>
              </a:defRPr>
            </a:pPr>
            <a:r>
              <a:rPr dirty="0" err="1"/>
              <a:t>Wszystkie</a:t>
            </a:r>
            <a:r>
              <a:rPr dirty="0"/>
              <a:t> </a:t>
            </a:r>
            <a:r>
              <a:rPr dirty="0" err="1"/>
              <a:t>artykuły</a:t>
            </a:r>
            <a:r>
              <a:rPr dirty="0"/>
              <a:t> </a:t>
            </a:r>
            <a:r>
              <a:rPr dirty="0" err="1"/>
              <a:t>zostały</a:t>
            </a:r>
            <a:r>
              <a:rPr dirty="0"/>
              <a:t> </a:t>
            </a:r>
            <a:r>
              <a:rPr dirty="0" err="1"/>
              <a:t>łącznie</a:t>
            </a:r>
            <a:r>
              <a:rPr dirty="0"/>
              <a:t> </a:t>
            </a:r>
            <a:r>
              <a:rPr dirty="0" err="1"/>
              <a:t>wyświetlone</a:t>
            </a:r>
            <a:r>
              <a:rPr dirty="0"/>
              <a:t> </a:t>
            </a:r>
            <a:r>
              <a:rPr dirty="0" err="1"/>
              <a:t>prawie</a:t>
            </a:r>
            <a:r>
              <a:rPr sz="7000" dirty="0"/>
              <a:t> </a:t>
            </a:r>
          </a:p>
          <a:p>
            <a:pPr algn="ctr" defTabSz="2438337">
              <a:lnSpc>
                <a:spcPct val="90000"/>
              </a:lnSpc>
              <a:spcBef>
                <a:spcPts val="4500"/>
              </a:spcBef>
              <a:defRPr sz="7000" b="0">
                <a:solidFill>
                  <a:srgbClr val="ED7052"/>
                </a:solidFill>
                <a:latin typeface="Sora Regular Bold"/>
                <a:ea typeface="Sora Regular Bold"/>
                <a:cs typeface="Sora Regular Bold"/>
                <a:sym typeface="Sora Regular Bold"/>
              </a:defRPr>
            </a:pPr>
            <a:r>
              <a:rPr dirty="0"/>
              <a:t>16 </a:t>
            </a:r>
            <a:r>
              <a:rPr dirty="0" err="1"/>
              <a:t>tysięcy</a:t>
            </a:r>
            <a:r>
              <a:rPr dirty="0"/>
              <a:t> </a:t>
            </a:r>
            <a:r>
              <a:rPr dirty="0" err="1"/>
              <a:t>razy</a:t>
            </a:r>
            <a:r>
              <a:rPr dirty="0"/>
              <a:t>.</a:t>
            </a:r>
          </a:p>
        </p:txBody>
      </p:sp>
    </p:spTree>
  </p:cSld>
  <p:clrMapOvr>
    <a:masterClrMapping/>
  </p:clrMapOvr>
  <p:transition spd="med"/>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503" name="59"/>
          <p:cNvSpPr txBox="1"/>
          <p:nvPr/>
        </p:nvSpPr>
        <p:spPr>
          <a:xfrm>
            <a:off x="23359293" y="12729956"/>
            <a:ext cx="570180"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59</a:t>
            </a:r>
          </a:p>
        </p:txBody>
      </p:sp>
      <p:sp>
        <p:nvSpPr>
          <p:cNvPr id="504" name="25 sierpnia rozpoczęły się spotkania z mieszkańcami. Ich celem było dotarcie z informacją o konsultacjach społecznych do konkretnych grup świnoujścian, zebranie ich opinii i pomysłów oraz odpowiedzenie na ewentualne pytania dotyczące przyszłości poruszan"/>
          <p:cNvSpPr txBox="1"/>
          <p:nvPr/>
        </p:nvSpPr>
        <p:spPr>
          <a:xfrm>
            <a:off x="1032416" y="3189782"/>
            <a:ext cx="20691124" cy="8441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numCol="2" spcCol="1034555">
            <a:normAutofit/>
          </a:bodyPr>
          <a:lstStyle>
            <a:lvl1pPr algn="l">
              <a:lnSpc>
                <a:spcPct val="90000"/>
              </a:lnSpc>
              <a:spcBef>
                <a:spcPts val="4500"/>
              </a:spcBef>
              <a:defRPr sz="3500">
                <a:solidFill>
                  <a:srgbClr val="000000"/>
                </a:solidFill>
                <a:latin typeface="Sora Regular Regular"/>
                <a:ea typeface="Sora Regular Regular"/>
                <a:cs typeface="Sora Regular Regular"/>
                <a:sym typeface="Sora Regular Regular"/>
              </a:defRPr>
            </a:lvl1pPr>
          </a:lstStyle>
          <a:p>
            <a:r>
              <a:rPr lang="pl-PL" dirty="0" smtClean="0"/>
              <a:t>W dniu </a:t>
            </a:r>
            <a:r>
              <a:rPr dirty="0" smtClean="0"/>
              <a:t>25 </a:t>
            </a:r>
            <a:r>
              <a:rPr dirty="0" err="1" smtClean="0"/>
              <a:t>sierpnia</a:t>
            </a:r>
            <a:r>
              <a:rPr lang="pl-PL" dirty="0" smtClean="0"/>
              <a:t> b.r. </a:t>
            </a:r>
            <a:r>
              <a:rPr dirty="0" err="1" smtClean="0"/>
              <a:t>rozpoczęły</a:t>
            </a:r>
            <a:r>
              <a:rPr dirty="0" smtClean="0"/>
              <a:t> </a:t>
            </a:r>
            <a:r>
              <a:rPr dirty="0" err="1"/>
              <a:t>się</a:t>
            </a:r>
            <a:r>
              <a:rPr dirty="0"/>
              <a:t> </a:t>
            </a:r>
            <a:r>
              <a:rPr dirty="0" err="1"/>
              <a:t>spotkania</a:t>
            </a:r>
            <a:r>
              <a:rPr dirty="0"/>
              <a:t> z </a:t>
            </a:r>
            <a:r>
              <a:rPr dirty="0" err="1"/>
              <a:t>mieszkańcami</a:t>
            </a:r>
            <a:r>
              <a:rPr dirty="0"/>
              <a:t>. </a:t>
            </a:r>
            <a:r>
              <a:rPr dirty="0" err="1"/>
              <a:t>Ich</a:t>
            </a:r>
            <a:r>
              <a:rPr dirty="0"/>
              <a:t> </a:t>
            </a:r>
            <a:r>
              <a:rPr dirty="0" err="1"/>
              <a:t>celem</a:t>
            </a:r>
            <a:r>
              <a:rPr dirty="0"/>
              <a:t> było </a:t>
            </a:r>
            <a:r>
              <a:rPr dirty="0" err="1"/>
              <a:t>dotarcie</a:t>
            </a:r>
            <a:r>
              <a:rPr dirty="0"/>
              <a:t> z </a:t>
            </a:r>
            <a:r>
              <a:rPr dirty="0" err="1"/>
              <a:t>informacją</a:t>
            </a:r>
            <a:r>
              <a:rPr dirty="0"/>
              <a:t> o </a:t>
            </a:r>
            <a:r>
              <a:rPr dirty="0" err="1"/>
              <a:t>konsultacjach</a:t>
            </a:r>
            <a:r>
              <a:rPr dirty="0"/>
              <a:t> społecznych do </a:t>
            </a:r>
            <a:r>
              <a:rPr dirty="0" err="1"/>
              <a:t>konkretnych</a:t>
            </a:r>
            <a:r>
              <a:rPr dirty="0"/>
              <a:t> </a:t>
            </a:r>
            <a:r>
              <a:rPr dirty="0" err="1"/>
              <a:t>grup</a:t>
            </a:r>
            <a:r>
              <a:rPr dirty="0"/>
              <a:t> świnoujścian, zebranie </a:t>
            </a:r>
            <a:r>
              <a:rPr dirty="0" err="1"/>
              <a:t>ich</a:t>
            </a:r>
            <a:r>
              <a:rPr dirty="0"/>
              <a:t> opinii </a:t>
            </a:r>
            <a:r>
              <a:rPr dirty="0" err="1"/>
              <a:t>i</a:t>
            </a:r>
            <a:r>
              <a:rPr dirty="0"/>
              <a:t> </a:t>
            </a:r>
            <a:r>
              <a:rPr dirty="0" err="1"/>
              <a:t>pomysłów</a:t>
            </a:r>
            <a:r>
              <a:rPr dirty="0"/>
              <a:t> </a:t>
            </a:r>
            <a:r>
              <a:rPr dirty="0" err="1"/>
              <a:t>oraz</a:t>
            </a:r>
            <a:r>
              <a:rPr dirty="0"/>
              <a:t> </a:t>
            </a:r>
            <a:r>
              <a:rPr dirty="0" err="1"/>
              <a:t>odpowiedzenie</a:t>
            </a:r>
            <a:r>
              <a:rPr dirty="0"/>
              <a:t> na </a:t>
            </a:r>
            <a:r>
              <a:rPr dirty="0" err="1" smtClean="0"/>
              <a:t>pytania</a:t>
            </a:r>
            <a:r>
              <a:rPr dirty="0" smtClean="0"/>
              <a:t> </a:t>
            </a:r>
            <a:r>
              <a:rPr dirty="0" err="1"/>
              <a:t>dotyczące</a:t>
            </a:r>
            <a:r>
              <a:rPr dirty="0"/>
              <a:t> </a:t>
            </a:r>
            <a:r>
              <a:rPr dirty="0" err="1"/>
              <a:t>przyszłości</a:t>
            </a:r>
            <a:r>
              <a:rPr dirty="0"/>
              <a:t> </a:t>
            </a:r>
            <a:r>
              <a:rPr dirty="0" err="1"/>
              <a:t>poruszania</a:t>
            </a:r>
            <a:r>
              <a:rPr dirty="0"/>
              <a:t> </a:t>
            </a:r>
            <a:r>
              <a:rPr dirty="0" err="1"/>
              <a:t>się</a:t>
            </a:r>
            <a:r>
              <a:rPr dirty="0"/>
              <a:t> po Świnoujściu.</a:t>
            </a:r>
          </a:p>
        </p:txBody>
      </p:sp>
      <p:sp>
        <p:nvSpPr>
          <p:cNvPr id="505" name="Spotkania z mieszkańcami"/>
          <p:cNvSpPr txBox="1">
            <a:spLocks noGrp="1"/>
          </p:cNvSpPr>
          <p:nvPr>
            <p:ph type="title"/>
          </p:nvPr>
        </p:nvSpPr>
        <p:spPr>
          <a:xfrm>
            <a:off x="942082" y="1077359"/>
            <a:ext cx="17056026" cy="1433165"/>
          </a:xfrm>
          <a:prstGeom prst="rect">
            <a:avLst/>
          </a:prstGeom>
        </p:spPr>
        <p:txBody>
          <a:bodyPr/>
          <a:lstStyle>
            <a:lvl1pPr>
              <a:defRPr sz="7500" b="0" spc="-200">
                <a:solidFill>
                  <a:srgbClr val="ED7052"/>
                </a:solidFill>
                <a:latin typeface="Sora Regular Bold"/>
                <a:ea typeface="Sora Regular Bold"/>
                <a:cs typeface="Sora Regular Bold"/>
                <a:sym typeface="Sora Regular Bold"/>
              </a:defRPr>
            </a:lvl1pPr>
          </a:lstStyle>
          <a:p>
            <a:r>
              <a:t>Spotkania z mieszkańcami</a:t>
            </a:r>
          </a:p>
        </p:txBody>
      </p:sp>
      <p:pic>
        <p:nvPicPr>
          <p:cNvPr id="506" name="4_71.jpeg" descr="4_71.jpeg"/>
          <p:cNvPicPr>
            <a:picLocks noChangeAspect="1"/>
          </p:cNvPicPr>
          <p:nvPr/>
        </p:nvPicPr>
        <p:blipFill>
          <a:blip r:embed="rId3">
            <a:extLst/>
          </a:blip>
          <a:srcRect l="1065" r="1966"/>
          <a:stretch>
            <a:fillRect/>
          </a:stretch>
        </p:blipFill>
        <p:spPr>
          <a:xfrm>
            <a:off x="11056187" y="3233983"/>
            <a:ext cx="12470701" cy="6189026"/>
          </a:xfrm>
          <a:prstGeom prst="rect">
            <a:avLst/>
          </a:prstGeom>
          <a:ln w="12700">
            <a:miter lim="400000"/>
          </a:ln>
        </p:spPr>
      </p:pic>
      <p:sp>
        <p:nvSpPr>
          <p:cNvPr id="507" name="Spotkanie z przedstawicielami Północnej Izby Gospodarczej i Świnoujskiej Organizacji Turystycznej, 20.09.2021 r."/>
          <p:cNvSpPr txBox="1"/>
          <p:nvPr/>
        </p:nvSpPr>
        <p:spPr>
          <a:xfrm>
            <a:off x="11031618" y="9488998"/>
            <a:ext cx="12414237" cy="11721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lgn="l">
              <a:lnSpc>
                <a:spcPct val="90000"/>
              </a:lnSpc>
              <a:spcBef>
                <a:spcPts val="4500"/>
              </a:spcBef>
              <a:defRPr sz="2500">
                <a:solidFill>
                  <a:srgbClr val="000000"/>
                </a:solidFill>
                <a:latin typeface="Sora Regular Regular"/>
                <a:ea typeface="Sora Regular Regular"/>
                <a:cs typeface="Sora Regular Regular"/>
                <a:sym typeface="Sora Regular Regular"/>
              </a:defRPr>
            </a:lvl1pPr>
          </a:lstStyle>
          <a:p>
            <a:r>
              <a:rPr dirty="0" err="1"/>
              <a:t>Spotkanie</a:t>
            </a:r>
            <a:r>
              <a:rPr dirty="0"/>
              <a:t> z </a:t>
            </a:r>
            <a:r>
              <a:rPr dirty="0" err="1"/>
              <a:t>przedstawicielami</a:t>
            </a:r>
            <a:r>
              <a:rPr dirty="0"/>
              <a:t> </a:t>
            </a:r>
            <a:r>
              <a:rPr dirty="0" err="1"/>
              <a:t>Północnej</a:t>
            </a:r>
            <a:r>
              <a:rPr dirty="0"/>
              <a:t> </a:t>
            </a:r>
            <a:r>
              <a:rPr dirty="0" err="1"/>
              <a:t>Izby</a:t>
            </a:r>
            <a:r>
              <a:rPr dirty="0"/>
              <a:t> </a:t>
            </a:r>
            <a:r>
              <a:rPr dirty="0" err="1"/>
              <a:t>Gospodarczej</a:t>
            </a:r>
            <a:r>
              <a:rPr dirty="0"/>
              <a:t> </a:t>
            </a:r>
            <a:r>
              <a:rPr dirty="0" err="1"/>
              <a:t>i</a:t>
            </a:r>
            <a:r>
              <a:rPr dirty="0"/>
              <a:t> </a:t>
            </a:r>
            <a:r>
              <a:rPr dirty="0" err="1"/>
              <a:t>Świnoujskiej</a:t>
            </a:r>
            <a:r>
              <a:rPr dirty="0"/>
              <a:t> </a:t>
            </a:r>
            <a:r>
              <a:rPr dirty="0" err="1"/>
              <a:t>Organizacji</a:t>
            </a:r>
            <a:r>
              <a:rPr dirty="0"/>
              <a:t> </a:t>
            </a:r>
            <a:r>
              <a:rPr dirty="0" err="1"/>
              <a:t>Turystycznej</a:t>
            </a:r>
            <a:r>
              <a:rPr dirty="0"/>
              <a:t>, 20.09.2021 r.</a:t>
            </a:r>
          </a:p>
        </p:txBody>
      </p:sp>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200" name="Publikacja artykułów…"/>
          <p:cNvSpPr txBox="1">
            <a:spLocks noGrp="1"/>
          </p:cNvSpPr>
          <p:nvPr>
            <p:ph type="title"/>
          </p:nvPr>
        </p:nvSpPr>
        <p:spPr>
          <a:xfrm>
            <a:off x="942082" y="1077359"/>
            <a:ext cx="22606614" cy="2202884"/>
          </a:xfrm>
          <a:prstGeom prst="rect">
            <a:avLst/>
          </a:prstGeom>
        </p:spPr>
        <p:txBody>
          <a:bodyPr/>
          <a:lstStyle/>
          <a:p>
            <a:pPr>
              <a:defRPr sz="7500" b="0" spc="-200">
                <a:solidFill>
                  <a:srgbClr val="ED7052"/>
                </a:solidFill>
                <a:latin typeface="Sora Regular Bold"/>
                <a:ea typeface="Sora Regular Bold"/>
                <a:cs typeface="Sora Regular Bold"/>
                <a:sym typeface="Sora Regular Bold"/>
              </a:defRPr>
            </a:pPr>
            <a:r>
              <a:t>Publikacja artykułów</a:t>
            </a:r>
            <a:endParaRPr spc="-150"/>
          </a:p>
          <a:p>
            <a:pPr>
              <a:defRPr sz="5000" b="0" spc="-100">
                <a:solidFill>
                  <a:srgbClr val="ED7052"/>
                </a:solidFill>
                <a:latin typeface="Sora Regular Bold"/>
                <a:ea typeface="Sora Regular Bold"/>
                <a:cs typeface="Sora Regular Bold"/>
                <a:sym typeface="Sora Regular Bold"/>
              </a:defRPr>
            </a:pPr>
            <a:r>
              <a:t>Przykłady</a:t>
            </a:r>
          </a:p>
        </p:txBody>
      </p:sp>
      <p:sp>
        <p:nvSpPr>
          <p:cNvPr id="201" name="6"/>
          <p:cNvSpPr txBox="1"/>
          <p:nvPr/>
        </p:nvSpPr>
        <p:spPr>
          <a:xfrm>
            <a:off x="23470061" y="12729956"/>
            <a:ext cx="348642"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6</a:t>
            </a:r>
          </a:p>
        </p:txBody>
      </p:sp>
      <p:pic>
        <p:nvPicPr>
          <p:cNvPr id="202" name="Zrzut ekranu 2021-10-14 o 14.54.20.png" descr="Zrzut ekranu 2021-10-14 o 14.54.20.png"/>
          <p:cNvPicPr>
            <a:picLocks noChangeAspect="1"/>
          </p:cNvPicPr>
          <p:nvPr/>
        </p:nvPicPr>
        <p:blipFill>
          <a:blip r:embed="rId3">
            <a:extLst/>
          </a:blip>
          <a:srcRect l="34414" t="14890" r="32591" b="16924"/>
          <a:stretch>
            <a:fillRect/>
          </a:stretch>
        </p:blipFill>
        <p:spPr>
          <a:xfrm>
            <a:off x="1156686" y="3203191"/>
            <a:ext cx="7244713" cy="8768949"/>
          </a:xfrm>
          <a:prstGeom prst="rect">
            <a:avLst/>
          </a:prstGeom>
          <a:ln w="12700">
            <a:miter lim="400000"/>
          </a:ln>
        </p:spPr>
      </p:pic>
      <p:pic>
        <p:nvPicPr>
          <p:cNvPr id="203" name="Zrzut ekranu 2021-10-14 o 14.54.44.png" descr="Zrzut ekranu 2021-10-14 o 14.54.44.png"/>
          <p:cNvPicPr>
            <a:picLocks noChangeAspect="1"/>
          </p:cNvPicPr>
          <p:nvPr/>
        </p:nvPicPr>
        <p:blipFill>
          <a:blip r:embed="rId4">
            <a:extLst/>
          </a:blip>
          <a:srcRect l="34479" t="12785" r="32703" b="21314"/>
          <a:stretch>
            <a:fillRect/>
          </a:stretch>
        </p:blipFill>
        <p:spPr>
          <a:xfrm>
            <a:off x="15888213" y="3203179"/>
            <a:ext cx="7455591" cy="8769115"/>
          </a:xfrm>
          <a:prstGeom prst="rect">
            <a:avLst/>
          </a:prstGeom>
          <a:ln w="12700">
            <a:miter lim="400000"/>
          </a:ln>
        </p:spPr>
      </p:pic>
      <p:pic>
        <p:nvPicPr>
          <p:cNvPr id="204" name="Zrzut ekranu 2021-10-14 o 14.55.15.png" descr="Zrzut ekranu 2021-10-14 o 14.55.15.png"/>
          <p:cNvPicPr>
            <a:picLocks noChangeAspect="1"/>
          </p:cNvPicPr>
          <p:nvPr/>
        </p:nvPicPr>
        <p:blipFill>
          <a:blip r:embed="rId5">
            <a:extLst/>
          </a:blip>
          <a:srcRect l="34327" t="13308" r="32627" b="11067"/>
          <a:stretch>
            <a:fillRect/>
          </a:stretch>
        </p:blipFill>
        <p:spPr>
          <a:xfrm>
            <a:off x="8858408" y="3186175"/>
            <a:ext cx="6567349" cy="8802882"/>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9"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510" name="60"/>
          <p:cNvSpPr txBox="1"/>
          <p:nvPr/>
        </p:nvSpPr>
        <p:spPr>
          <a:xfrm>
            <a:off x="23337956" y="12729956"/>
            <a:ext cx="612853"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60</a:t>
            </a:r>
          </a:p>
        </p:txBody>
      </p:sp>
      <p:sp>
        <p:nvSpPr>
          <p:cNvPr id="511" name="Przeprowadzono 8 spotkań z:"/>
          <p:cNvSpPr txBox="1">
            <a:spLocks noGrp="1"/>
          </p:cNvSpPr>
          <p:nvPr>
            <p:ph type="body" sz="quarter" idx="1"/>
          </p:nvPr>
        </p:nvSpPr>
        <p:spPr>
          <a:xfrm>
            <a:off x="1032416" y="3165629"/>
            <a:ext cx="22319168" cy="2732020"/>
          </a:xfrm>
          <a:prstGeom prst="rect">
            <a:avLst/>
          </a:prstGeom>
        </p:spPr>
        <p:txBody>
          <a:bodyPr lIns="50800" tIns="50800" rIns="50800" bIns="50800"/>
          <a:lstStyle/>
          <a:p>
            <a:pPr algn="ctr" defTabSz="2438337">
              <a:lnSpc>
                <a:spcPct val="90000"/>
              </a:lnSpc>
              <a:spcBef>
                <a:spcPts val="4500"/>
              </a:spcBef>
              <a:defRPr sz="5000" b="0">
                <a:latin typeface="Sora Regular Regular"/>
                <a:ea typeface="Sora Regular Regular"/>
                <a:cs typeface="Sora Regular Regular"/>
                <a:sym typeface="Sora Regular Regular"/>
              </a:defRPr>
            </a:pPr>
            <a:r>
              <a:rPr dirty="0" err="1"/>
              <a:t>Przeprowadzono</a:t>
            </a:r>
            <a:r>
              <a:rPr sz="7000" dirty="0"/>
              <a:t> </a:t>
            </a:r>
            <a:r>
              <a:rPr sz="7000" dirty="0">
                <a:solidFill>
                  <a:srgbClr val="ED7052"/>
                </a:solidFill>
                <a:latin typeface="Sora Regular Bold"/>
                <a:ea typeface="Sora Regular Bold"/>
                <a:cs typeface="Sora Regular Bold"/>
                <a:sym typeface="Sora Regular Bold"/>
              </a:rPr>
              <a:t>8 </a:t>
            </a:r>
            <a:r>
              <a:rPr sz="7000" dirty="0" err="1" smtClean="0">
                <a:solidFill>
                  <a:srgbClr val="ED7052"/>
                </a:solidFill>
                <a:latin typeface="Sora Regular Bold"/>
                <a:ea typeface="Sora Regular Bold"/>
                <a:cs typeface="Sora Regular Bold"/>
                <a:sym typeface="Sora Regular Bold"/>
              </a:rPr>
              <a:t>spotkań</a:t>
            </a:r>
            <a:r>
              <a:rPr lang="pl-PL" sz="7000" dirty="0" smtClean="0">
                <a:solidFill>
                  <a:srgbClr val="ED7052"/>
                </a:solidFill>
                <a:latin typeface="Sora Regular Bold"/>
                <a:ea typeface="Sora Regular Bold"/>
                <a:cs typeface="Sora Regular Bold"/>
                <a:sym typeface="Sora Regular Bold"/>
              </a:rPr>
              <a:t>:</a:t>
            </a:r>
            <a:endParaRPr dirty="0"/>
          </a:p>
        </p:txBody>
      </p:sp>
      <p:sp>
        <p:nvSpPr>
          <p:cNvPr id="512" name="seniorami i osobami z niepełnosprawnościami,…"/>
          <p:cNvSpPr txBox="1"/>
          <p:nvPr/>
        </p:nvSpPr>
        <p:spPr>
          <a:xfrm>
            <a:off x="1862449" y="5170866"/>
            <a:ext cx="22906926" cy="73318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numCol="2" spcCol="1145345">
            <a:normAutofit/>
          </a:bodyPr>
          <a:lstStyle/>
          <a:p>
            <a:pPr marL="635000" indent="-635000" algn="l">
              <a:lnSpc>
                <a:spcPct val="90000"/>
              </a:lnSpc>
              <a:spcBef>
                <a:spcPts val="4500"/>
              </a:spcBef>
              <a:buSzPct val="123000"/>
              <a:buChar char="•"/>
              <a:defRPr sz="3500">
                <a:solidFill>
                  <a:srgbClr val="000000"/>
                </a:solidFill>
                <a:latin typeface="Sora Regular Regular"/>
                <a:ea typeface="Sora Regular Regular"/>
                <a:cs typeface="Sora Regular Regular"/>
                <a:sym typeface="Sora Regular Regular"/>
              </a:defRPr>
            </a:pPr>
            <a:r>
              <a:rPr lang="pl-PL" dirty="0" smtClean="0"/>
              <a:t>z </a:t>
            </a:r>
            <a:r>
              <a:rPr dirty="0" err="1" smtClean="0"/>
              <a:t>seniorami</a:t>
            </a:r>
            <a:r>
              <a:rPr dirty="0" smtClean="0"/>
              <a:t> </a:t>
            </a:r>
            <a:r>
              <a:rPr dirty="0" err="1"/>
              <a:t>i</a:t>
            </a:r>
            <a:r>
              <a:rPr dirty="0"/>
              <a:t> </a:t>
            </a:r>
            <a:r>
              <a:rPr dirty="0" err="1"/>
              <a:t>osobami</a:t>
            </a:r>
            <a:r>
              <a:rPr dirty="0"/>
              <a:t> z </a:t>
            </a:r>
            <a:r>
              <a:rPr dirty="0" err="1" smtClean="0"/>
              <a:t>niepełnosprawności</a:t>
            </a:r>
            <a:r>
              <a:rPr lang="pl-PL" dirty="0" smtClean="0"/>
              <a:t>ą</a:t>
            </a:r>
            <a:r>
              <a:rPr dirty="0" smtClean="0"/>
              <a:t>,</a:t>
            </a:r>
            <a:endParaRPr dirty="0"/>
          </a:p>
          <a:p>
            <a:pPr marL="635000" indent="-635000" algn="l">
              <a:lnSpc>
                <a:spcPct val="90000"/>
              </a:lnSpc>
              <a:spcBef>
                <a:spcPts val="4500"/>
              </a:spcBef>
              <a:buSzPct val="123000"/>
              <a:buChar char="•"/>
              <a:defRPr sz="3500">
                <a:solidFill>
                  <a:srgbClr val="000000"/>
                </a:solidFill>
                <a:latin typeface="Sora Regular Regular"/>
                <a:ea typeface="Sora Regular Regular"/>
                <a:cs typeface="Sora Regular Regular"/>
                <a:sym typeface="Sora Regular Regular"/>
              </a:defRPr>
            </a:pPr>
            <a:r>
              <a:rPr lang="pl-PL" dirty="0" smtClean="0"/>
              <a:t>z </a:t>
            </a:r>
            <a:r>
              <a:rPr dirty="0" err="1" smtClean="0"/>
              <a:t>zarządcami</a:t>
            </a:r>
            <a:r>
              <a:rPr dirty="0" smtClean="0"/>
              <a:t> </a:t>
            </a:r>
            <a:r>
              <a:rPr dirty="0" err="1"/>
              <a:t>nieruchomości</a:t>
            </a:r>
            <a:r>
              <a:rPr dirty="0"/>
              <a:t>,</a:t>
            </a:r>
          </a:p>
          <a:p>
            <a:pPr marL="635000" indent="-635000" algn="l">
              <a:lnSpc>
                <a:spcPct val="90000"/>
              </a:lnSpc>
              <a:spcBef>
                <a:spcPts val="4500"/>
              </a:spcBef>
              <a:buSzPct val="123000"/>
              <a:buChar char="•"/>
              <a:defRPr sz="3500">
                <a:solidFill>
                  <a:srgbClr val="000000"/>
                </a:solidFill>
                <a:latin typeface="Sora Regular Regular"/>
                <a:ea typeface="Sora Regular Regular"/>
                <a:cs typeface="Sora Regular Regular"/>
                <a:sym typeface="Sora Regular Regular"/>
              </a:defRPr>
            </a:pPr>
            <a:r>
              <a:rPr lang="pl-PL" dirty="0" smtClean="0"/>
              <a:t>z </a:t>
            </a:r>
            <a:r>
              <a:rPr dirty="0" err="1" smtClean="0"/>
              <a:t>przedstawicielami</a:t>
            </a:r>
            <a:r>
              <a:rPr dirty="0" smtClean="0"/>
              <a:t> </a:t>
            </a:r>
            <a:r>
              <a:rPr dirty="0" err="1"/>
              <a:t>branży</a:t>
            </a:r>
            <a:r>
              <a:rPr dirty="0"/>
              <a:t> </a:t>
            </a:r>
            <a:r>
              <a:rPr dirty="0" err="1"/>
              <a:t>turystycznej</a:t>
            </a:r>
            <a:r>
              <a:rPr dirty="0"/>
              <a:t>, </a:t>
            </a:r>
          </a:p>
          <a:p>
            <a:pPr marL="635000" indent="-635000" algn="l">
              <a:lnSpc>
                <a:spcPct val="90000"/>
              </a:lnSpc>
              <a:spcBef>
                <a:spcPts val="4500"/>
              </a:spcBef>
              <a:buSzPct val="123000"/>
              <a:buChar char="•"/>
              <a:defRPr sz="3500">
                <a:solidFill>
                  <a:srgbClr val="000000"/>
                </a:solidFill>
                <a:latin typeface="Sora Regular Regular"/>
                <a:ea typeface="Sora Regular Regular"/>
                <a:cs typeface="Sora Regular Regular"/>
                <a:sym typeface="Sora Regular Regular"/>
              </a:defRPr>
            </a:pPr>
            <a:r>
              <a:rPr lang="pl-PL" dirty="0" smtClean="0"/>
              <a:t>z </a:t>
            </a:r>
            <a:r>
              <a:rPr dirty="0" err="1" smtClean="0"/>
              <a:t>przewoźnikami</a:t>
            </a:r>
            <a:r>
              <a:rPr dirty="0"/>
              <a:t>, </a:t>
            </a:r>
          </a:p>
          <a:p>
            <a:pPr algn="l">
              <a:lnSpc>
                <a:spcPct val="90000"/>
              </a:lnSpc>
              <a:spcBef>
                <a:spcPts val="4500"/>
              </a:spcBef>
              <a:defRPr sz="3500">
                <a:solidFill>
                  <a:srgbClr val="000000"/>
                </a:solidFill>
                <a:latin typeface="Sora Regular Regular"/>
                <a:ea typeface="Sora Regular Regular"/>
                <a:cs typeface="Sora Regular Regular"/>
                <a:sym typeface="Sora Regular Regular"/>
              </a:defRPr>
            </a:pPr>
            <a:endParaRPr dirty="0"/>
          </a:p>
          <a:p>
            <a:pPr algn="l">
              <a:lnSpc>
                <a:spcPct val="90000"/>
              </a:lnSpc>
              <a:spcBef>
                <a:spcPts val="4500"/>
              </a:spcBef>
              <a:defRPr sz="3500">
                <a:solidFill>
                  <a:srgbClr val="000000"/>
                </a:solidFill>
                <a:latin typeface="Sora Regular Regular"/>
                <a:ea typeface="Sora Regular Regular"/>
                <a:cs typeface="Sora Regular Regular"/>
                <a:sym typeface="Sora Regular Regular"/>
              </a:defRPr>
            </a:pPr>
            <a:endParaRPr lang="pl-PL" dirty="0" smtClean="0"/>
          </a:p>
          <a:p>
            <a:pPr algn="l">
              <a:lnSpc>
                <a:spcPct val="90000"/>
              </a:lnSpc>
              <a:spcBef>
                <a:spcPts val="4500"/>
              </a:spcBef>
              <a:defRPr sz="3500">
                <a:solidFill>
                  <a:srgbClr val="000000"/>
                </a:solidFill>
                <a:latin typeface="Sora Regular Regular"/>
                <a:ea typeface="Sora Regular Regular"/>
                <a:cs typeface="Sora Regular Regular"/>
                <a:sym typeface="Sora Regular Regular"/>
              </a:defRPr>
            </a:pPr>
            <a:endParaRPr dirty="0"/>
          </a:p>
          <a:p>
            <a:pPr marL="635000" indent="-635000" algn="l">
              <a:lnSpc>
                <a:spcPct val="90000"/>
              </a:lnSpc>
              <a:spcBef>
                <a:spcPts val="4500"/>
              </a:spcBef>
              <a:buSzPct val="123000"/>
              <a:buChar char="•"/>
              <a:defRPr sz="3500">
                <a:solidFill>
                  <a:srgbClr val="000000"/>
                </a:solidFill>
                <a:latin typeface="Sora Regular Regular"/>
                <a:ea typeface="Sora Regular Regular"/>
                <a:cs typeface="Sora Regular Regular"/>
                <a:sym typeface="Sora Regular Regular"/>
              </a:defRPr>
            </a:pPr>
            <a:r>
              <a:rPr lang="pl-PL" dirty="0" smtClean="0"/>
              <a:t>z </a:t>
            </a:r>
            <a:r>
              <a:rPr dirty="0" err="1" smtClean="0"/>
              <a:t>mieszkańcami</a:t>
            </a:r>
            <a:r>
              <a:rPr dirty="0" smtClean="0"/>
              <a:t> </a:t>
            </a:r>
            <a:r>
              <a:rPr dirty="0" err="1"/>
              <a:t>Lewobrzeża</a:t>
            </a:r>
            <a:r>
              <a:rPr dirty="0"/>
              <a:t>, </a:t>
            </a:r>
          </a:p>
          <a:p>
            <a:pPr marL="635000" indent="-635000" algn="l">
              <a:lnSpc>
                <a:spcPct val="90000"/>
              </a:lnSpc>
              <a:spcBef>
                <a:spcPts val="4500"/>
              </a:spcBef>
              <a:buSzPct val="123000"/>
              <a:buChar char="•"/>
              <a:defRPr sz="3500">
                <a:solidFill>
                  <a:srgbClr val="000000"/>
                </a:solidFill>
                <a:latin typeface="Sora Regular Regular"/>
                <a:ea typeface="Sora Regular Regular"/>
                <a:cs typeface="Sora Regular Regular"/>
                <a:sym typeface="Sora Regular Regular"/>
              </a:defRPr>
            </a:pPr>
            <a:r>
              <a:rPr lang="pl-PL" dirty="0" smtClean="0"/>
              <a:t>z m</a:t>
            </a:r>
            <a:r>
              <a:rPr dirty="0" err="1" smtClean="0"/>
              <a:t>ieszkańcami</a:t>
            </a:r>
            <a:r>
              <a:rPr dirty="0" smtClean="0"/>
              <a:t> </a:t>
            </a:r>
            <a:r>
              <a:rPr dirty="0" err="1"/>
              <a:t>Karsiboru</a:t>
            </a:r>
            <a:r>
              <a:rPr dirty="0"/>
              <a:t>, </a:t>
            </a:r>
          </a:p>
          <a:p>
            <a:pPr marL="635000" indent="-635000" algn="l">
              <a:lnSpc>
                <a:spcPct val="90000"/>
              </a:lnSpc>
              <a:spcBef>
                <a:spcPts val="4500"/>
              </a:spcBef>
              <a:buSzPct val="123000"/>
              <a:buChar char="•"/>
              <a:defRPr sz="3500">
                <a:solidFill>
                  <a:srgbClr val="000000"/>
                </a:solidFill>
                <a:latin typeface="Sora Regular Regular"/>
                <a:ea typeface="Sora Regular Regular"/>
                <a:cs typeface="Sora Regular Regular"/>
                <a:sym typeface="Sora Regular Regular"/>
              </a:defRPr>
            </a:pPr>
            <a:r>
              <a:rPr lang="pl-PL" dirty="0" smtClean="0"/>
              <a:t>z </a:t>
            </a:r>
            <a:r>
              <a:rPr dirty="0" err="1" smtClean="0"/>
              <a:t>mieszkańcami</a:t>
            </a:r>
            <a:r>
              <a:rPr dirty="0" smtClean="0"/>
              <a:t> </a:t>
            </a:r>
            <a:r>
              <a:rPr dirty="0" err="1"/>
              <a:t>Warszowa-Ognicy</a:t>
            </a:r>
            <a:r>
              <a:rPr dirty="0"/>
              <a:t>,</a:t>
            </a:r>
          </a:p>
          <a:p>
            <a:pPr marL="635000" indent="-635000" algn="l">
              <a:lnSpc>
                <a:spcPct val="90000"/>
              </a:lnSpc>
              <a:spcBef>
                <a:spcPts val="4500"/>
              </a:spcBef>
              <a:buSzPct val="123000"/>
              <a:buChar char="•"/>
              <a:defRPr sz="3500">
                <a:solidFill>
                  <a:srgbClr val="000000"/>
                </a:solidFill>
                <a:latin typeface="Sora Regular Regular"/>
                <a:ea typeface="Sora Regular Regular"/>
                <a:cs typeface="Sora Regular Regular"/>
                <a:sym typeface="Sora Regular Regular"/>
              </a:defRPr>
            </a:pPr>
            <a:r>
              <a:rPr lang="pl-PL" dirty="0" smtClean="0"/>
              <a:t>z </a:t>
            </a:r>
            <a:r>
              <a:rPr dirty="0" err="1" smtClean="0"/>
              <a:t>mieszkańcami</a:t>
            </a:r>
            <a:r>
              <a:rPr dirty="0" smtClean="0"/>
              <a:t> </a:t>
            </a:r>
            <a:r>
              <a:rPr dirty="0" err="1" smtClean="0"/>
              <a:t>Przytoru-Łunowa</a:t>
            </a:r>
            <a:r>
              <a:rPr dirty="0"/>
              <a:t>.</a:t>
            </a:r>
          </a:p>
        </p:txBody>
      </p:sp>
      <p:sp>
        <p:nvSpPr>
          <p:cNvPr id="513" name="Efekt"/>
          <p:cNvSpPr txBox="1">
            <a:spLocks noGrp="1"/>
          </p:cNvSpPr>
          <p:nvPr>
            <p:ph type="title"/>
          </p:nvPr>
        </p:nvSpPr>
        <p:spPr>
          <a:xfrm>
            <a:off x="942082" y="1077359"/>
            <a:ext cx="17056026" cy="1433165"/>
          </a:xfrm>
          <a:prstGeom prst="rect">
            <a:avLst/>
          </a:prstGeom>
        </p:spPr>
        <p:txBody>
          <a:bodyPr/>
          <a:lstStyle>
            <a:lvl1pPr>
              <a:defRPr sz="7500" b="0" spc="-200">
                <a:solidFill>
                  <a:srgbClr val="ED7052"/>
                </a:solidFill>
                <a:latin typeface="Sora Regular Bold"/>
                <a:ea typeface="Sora Regular Bold"/>
                <a:cs typeface="Sora Regular Bold"/>
                <a:sym typeface="Sora Regular Bold"/>
              </a:defRPr>
            </a:lvl1pPr>
          </a:lstStyle>
          <a:p>
            <a:r>
              <a:t>Efekt</a:t>
            </a:r>
          </a:p>
        </p:txBody>
      </p:sp>
    </p:spTree>
  </p:cSld>
  <p:clrMapOvr>
    <a:masterClrMapping/>
  </p:clrMapOvr>
  <p:transition spd="med"/>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5"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516" name="61"/>
          <p:cNvSpPr txBox="1"/>
          <p:nvPr/>
        </p:nvSpPr>
        <p:spPr>
          <a:xfrm>
            <a:off x="23395385" y="12729956"/>
            <a:ext cx="497994"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61</a:t>
            </a:r>
          </a:p>
        </p:txBody>
      </p:sp>
      <p:sp>
        <p:nvSpPr>
          <p:cNvPr id="517" name="Spotkanie z zarządcami nieruchomości:…"/>
          <p:cNvSpPr txBox="1">
            <a:spLocks noGrp="1"/>
          </p:cNvSpPr>
          <p:nvPr>
            <p:ph type="title"/>
          </p:nvPr>
        </p:nvSpPr>
        <p:spPr>
          <a:xfrm>
            <a:off x="942081" y="1077359"/>
            <a:ext cx="22382052" cy="2023796"/>
          </a:xfrm>
          <a:prstGeom prst="rect">
            <a:avLst/>
          </a:prstGeom>
        </p:spPr>
        <p:txBody>
          <a:bodyPr/>
          <a:lstStyle/>
          <a:p>
            <a:pPr>
              <a:defRPr sz="7500" b="0" spc="-200">
                <a:solidFill>
                  <a:srgbClr val="ED7052"/>
                </a:solidFill>
                <a:latin typeface="Sora Regular Bold"/>
                <a:ea typeface="Sora Regular Bold"/>
                <a:cs typeface="Sora Regular Bold"/>
                <a:sym typeface="Sora Regular Bold"/>
              </a:defRPr>
            </a:pPr>
            <a:r>
              <a:t>Spotkanie z zarządcami nieruchomości: </a:t>
            </a:r>
            <a:endParaRPr spc="-150"/>
          </a:p>
          <a:p>
            <a:pPr>
              <a:defRPr sz="4500" b="0" spc="-100">
                <a:solidFill>
                  <a:srgbClr val="ED7052"/>
                </a:solidFill>
                <a:latin typeface="Sora Regular Bold"/>
                <a:ea typeface="Sora Regular Bold"/>
                <a:cs typeface="Sora Regular Bold"/>
                <a:sym typeface="Sora Regular Bold"/>
              </a:defRPr>
            </a:pPr>
            <a:r>
              <a:t>25.08.2021 r.</a:t>
            </a:r>
          </a:p>
        </p:txBody>
      </p:sp>
      <p:sp>
        <p:nvSpPr>
          <p:cNvPr id="518" name="W spotkaniu wzięli udział przedstawiciele zarządców nieruchomości, Zastępca Prezydenta Miasta Świnoujście Barbara Michalska, Naczelnik Wydziału Inwestycji Miejskich Rafał Łysiak i p.o. Naczelnika Wydziału Infrastruktury i Zieleni Miejskiej Jacek Antczak."/>
          <p:cNvSpPr txBox="1">
            <a:spLocks noGrp="1"/>
          </p:cNvSpPr>
          <p:nvPr>
            <p:ph type="body" idx="1"/>
          </p:nvPr>
        </p:nvSpPr>
        <p:spPr>
          <a:xfrm>
            <a:off x="1032417" y="2885219"/>
            <a:ext cx="22609008" cy="9174303"/>
          </a:xfrm>
          <a:prstGeom prst="rect">
            <a:avLst/>
          </a:prstGeom>
        </p:spPr>
        <p:txBody>
          <a:bodyPr lIns="50800" tIns="50800" rIns="50800" bIns="50800" numCol="2" spcCol="1130449"/>
          <a:lstStyle/>
          <a:p>
            <a:pPr defTabSz="2389571">
              <a:lnSpc>
                <a:spcPct val="90000"/>
              </a:lnSpc>
              <a:spcBef>
                <a:spcPts val="4400"/>
              </a:spcBef>
              <a:defRPr sz="3400" b="0">
                <a:latin typeface="Sora Regular Regular"/>
                <a:ea typeface="Sora Regular Regular"/>
                <a:cs typeface="Sora Regular Regular"/>
                <a:sym typeface="Sora Regular Regular"/>
              </a:defRPr>
            </a:pPr>
            <a:endParaRPr dirty="0"/>
          </a:p>
          <a:p>
            <a:pPr defTabSz="2389571">
              <a:lnSpc>
                <a:spcPct val="90000"/>
              </a:lnSpc>
              <a:spcBef>
                <a:spcPts val="4400"/>
              </a:spcBef>
              <a:defRPr sz="3400" b="0">
                <a:latin typeface="Sora Regular Regular"/>
                <a:ea typeface="Sora Regular Regular"/>
                <a:cs typeface="Sora Regular Regular"/>
                <a:sym typeface="Sora Regular Regular"/>
              </a:defRPr>
            </a:pPr>
            <a:endParaRPr dirty="0"/>
          </a:p>
          <a:p>
            <a:pPr defTabSz="2389571">
              <a:lnSpc>
                <a:spcPct val="90000"/>
              </a:lnSpc>
              <a:spcBef>
                <a:spcPts val="4400"/>
              </a:spcBef>
              <a:defRPr sz="3400" b="0">
                <a:latin typeface="Sora Regular Regular"/>
                <a:ea typeface="Sora Regular Regular"/>
                <a:cs typeface="Sora Regular Regular"/>
                <a:sym typeface="Sora Regular Regular"/>
              </a:defRPr>
            </a:pPr>
            <a:endParaRPr dirty="0"/>
          </a:p>
          <a:p>
            <a:pPr defTabSz="2389571">
              <a:lnSpc>
                <a:spcPct val="90000"/>
              </a:lnSpc>
              <a:spcBef>
                <a:spcPts val="4400"/>
              </a:spcBef>
              <a:defRPr sz="3400" b="0">
                <a:latin typeface="Sora Regular Regular"/>
                <a:ea typeface="Sora Regular Regular"/>
                <a:cs typeface="Sora Regular Regular"/>
                <a:sym typeface="Sora Regular Regular"/>
              </a:defRPr>
            </a:pPr>
            <a:endParaRPr dirty="0"/>
          </a:p>
          <a:p>
            <a:pPr algn="just" defTabSz="440587">
              <a:spcBef>
                <a:spcPts val="400"/>
              </a:spcBef>
              <a:defRPr sz="3400" b="0">
                <a:uFill>
                  <a:solidFill>
                    <a:srgbClr val="000000"/>
                  </a:solidFill>
                </a:uFill>
                <a:latin typeface="Sora Regular Regular"/>
                <a:ea typeface="Sora Regular Regular"/>
                <a:cs typeface="Sora Regular Regular"/>
                <a:sym typeface="Sora Regular Regular"/>
              </a:defRPr>
            </a:pPr>
            <a:r>
              <a:rPr dirty="0"/>
              <a:t>W </a:t>
            </a:r>
            <a:r>
              <a:rPr dirty="0" err="1"/>
              <a:t>spotkaniu</a:t>
            </a:r>
            <a:r>
              <a:rPr dirty="0"/>
              <a:t> </a:t>
            </a:r>
            <a:r>
              <a:rPr dirty="0" err="1"/>
              <a:t>wzięli</a:t>
            </a:r>
            <a:r>
              <a:rPr dirty="0"/>
              <a:t> </a:t>
            </a:r>
            <a:r>
              <a:rPr dirty="0" err="1"/>
              <a:t>udział</a:t>
            </a:r>
            <a:r>
              <a:rPr dirty="0"/>
              <a:t> </a:t>
            </a:r>
            <a:r>
              <a:rPr dirty="0" err="1"/>
              <a:t>przedstawiciele</a:t>
            </a:r>
            <a:r>
              <a:rPr dirty="0"/>
              <a:t> </a:t>
            </a:r>
            <a:r>
              <a:rPr dirty="0" err="1"/>
              <a:t>zarządców</a:t>
            </a:r>
            <a:r>
              <a:rPr dirty="0"/>
              <a:t> </a:t>
            </a:r>
            <a:r>
              <a:rPr dirty="0" err="1"/>
              <a:t>nieruchomości</a:t>
            </a:r>
            <a:r>
              <a:rPr dirty="0"/>
              <a:t>, </a:t>
            </a:r>
            <a:r>
              <a:rPr dirty="0" err="1"/>
              <a:t>Zastępca</a:t>
            </a:r>
            <a:r>
              <a:rPr dirty="0"/>
              <a:t> Prezydenta Miasta Świnoujście Barbara Michalska, </a:t>
            </a:r>
            <a:r>
              <a:rPr dirty="0" err="1"/>
              <a:t>Naczelnik</a:t>
            </a:r>
            <a:r>
              <a:rPr dirty="0"/>
              <a:t> </a:t>
            </a:r>
            <a:r>
              <a:rPr dirty="0" err="1"/>
              <a:t>Wydziału</a:t>
            </a:r>
            <a:r>
              <a:rPr dirty="0"/>
              <a:t> </a:t>
            </a:r>
            <a:r>
              <a:rPr dirty="0" err="1"/>
              <a:t>Inwestycji</a:t>
            </a:r>
            <a:r>
              <a:rPr dirty="0"/>
              <a:t> </a:t>
            </a:r>
            <a:r>
              <a:rPr dirty="0" err="1"/>
              <a:t>Miejskich</a:t>
            </a:r>
            <a:r>
              <a:rPr dirty="0"/>
              <a:t> </a:t>
            </a:r>
            <a:r>
              <a:rPr dirty="0" err="1"/>
              <a:t>Rafał</a:t>
            </a:r>
            <a:r>
              <a:rPr dirty="0"/>
              <a:t> </a:t>
            </a:r>
            <a:r>
              <a:rPr dirty="0" err="1"/>
              <a:t>Łysiak</a:t>
            </a:r>
            <a:r>
              <a:rPr dirty="0"/>
              <a:t> </a:t>
            </a:r>
            <a:r>
              <a:rPr dirty="0" err="1"/>
              <a:t>i</a:t>
            </a:r>
            <a:r>
              <a:rPr dirty="0"/>
              <a:t> </a:t>
            </a:r>
            <a:r>
              <a:rPr dirty="0" err="1"/>
              <a:t>p.o.</a:t>
            </a:r>
            <a:r>
              <a:rPr dirty="0"/>
              <a:t> </a:t>
            </a:r>
            <a:r>
              <a:rPr dirty="0" err="1"/>
              <a:t>Naczelnika</a:t>
            </a:r>
            <a:r>
              <a:rPr dirty="0"/>
              <a:t> </a:t>
            </a:r>
            <a:r>
              <a:rPr dirty="0" err="1"/>
              <a:t>Wydziału</a:t>
            </a:r>
            <a:r>
              <a:rPr dirty="0"/>
              <a:t> </a:t>
            </a:r>
            <a:r>
              <a:rPr dirty="0" err="1"/>
              <a:t>Infrastruktury</a:t>
            </a:r>
            <a:r>
              <a:rPr dirty="0"/>
              <a:t> </a:t>
            </a:r>
            <a:r>
              <a:rPr dirty="0" err="1"/>
              <a:t>i</a:t>
            </a:r>
            <a:r>
              <a:rPr dirty="0"/>
              <a:t> </a:t>
            </a:r>
            <a:r>
              <a:rPr dirty="0" err="1"/>
              <a:t>Zieleni</a:t>
            </a:r>
            <a:r>
              <a:rPr dirty="0"/>
              <a:t> </a:t>
            </a:r>
            <a:r>
              <a:rPr dirty="0" err="1"/>
              <a:t>Miejskiej</a:t>
            </a:r>
            <a:r>
              <a:rPr dirty="0"/>
              <a:t> Jacek Antczak. Od </a:t>
            </a:r>
            <a:r>
              <a:rPr dirty="0" err="1"/>
              <a:t>niektórych</a:t>
            </a:r>
            <a:r>
              <a:rPr dirty="0"/>
              <a:t> </a:t>
            </a:r>
            <a:r>
              <a:rPr dirty="0" err="1"/>
              <a:t>nieobecnych</a:t>
            </a:r>
            <a:r>
              <a:rPr dirty="0"/>
              <a:t> </a:t>
            </a:r>
            <a:r>
              <a:rPr dirty="0" err="1"/>
              <a:t>zarządców</a:t>
            </a:r>
            <a:r>
              <a:rPr dirty="0"/>
              <a:t> </a:t>
            </a:r>
            <a:r>
              <a:rPr dirty="0" err="1"/>
              <a:t>otrzymaliśmy</a:t>
            </a:r>
            <a:r>
              <a:rPr dirty="0"/>
              <a:t> </a:t>
            </a:r>
            <a:r>
              <a:rPr dirty="0" err="1"/>
              <a:t>propozycję</a:t>
            </a:r>
            <a:r>
              <a:rPr dirty="0"/>
              <a:t> </a:t>
            </a:r>
            <a:r>
              <a:rPr dirty="0" err="1"/>
              <a:t>rozwiązań</a:t>
            </a:r>
            <a:r>
              <a:rPr dirty="0"/>
              <a:t> komunikacyjnych </a:t>
            </a:r>
            <a:r>
              <a:rPr dirty="0" err="1"/>
              <a:t>przysłaną</a:t>
            </a:r>
            <a:r>
              <a:rPr dirty="0"/>
              <a:t> na </a:t>
            </a:r>
            <a:r>
              <a:rPr dirty="0" err="1"/>
              <a:t>emailową</a:t>
            </a:r>
            <a:r>
              <a:rPr dirty="0"/>
              <a:t> </a:t>
            </a:r>
            <a:r>
              <a:rPr dirty="0" err="1"/>
              <a:t>skrzynkę</a:t>
            </a:r>
            <a:r>
              <a:rPr dirty="0"/>
              <a:t> </a:t>
            </a:r>
            <a:r>
              <a:rPr dirty="0" err="1"/>
              <a:t>konsultacyjną</a:t>
            </a:r>
            <a:r>
              <a:rPr dirty="0"/>
              <a:t>.</a:t>
            </a:r>
          </a:p>
          <a:p>
            <a:pPr algn="just" defTabSz="440587">
              <a:spcBef>
                <a:spcPts val="400"/>
              </a:spcBef>
              <a:defRPr sz="3400" b="0">
                <a:uFill>
                  <a:solidFill>
                    <a:srgbClr val="000000"/>
                  </a:solidFill>
                </a:uFill>
                <a:latin typeface="Sora Regular Regular"/>
                <a:ea typeface="Sora Regular Regular"/>
                <a:cs typeface="Sora Regular Regular"/>
                <a:sym typeface="Sora Regular Regular"/>
              </a:defRPr>
            </a:pPr>
            <a:r>
              <a:rPr dirty="0" err="1"/>
              <a:t>Rozmowa</a:t>
            </a:r>
            <a:r>
              <a:rPr dirty="0"/>
              <a:t> z </a:t>
            </a:r>
            <a:r>
              <a:rPr dirty="0" err="1"/>
              <a:t>zarządcami</a:t>
            </a:r>
            <a:r>
              <a:rPr dirty="0"/>
              <a:t> </a:t>
            </a:r>
            <a:r>
              <a:rPr dirty="0" err="1"/>
              <a:t>nieruchomości</a:t>
            </a:r>
            <a:r>
              <a:rPr dirty="0"/>
              <a:t> </a:t>
            </a:r>
            <a:r>
              <a:rPr dirty="0" err="1"/>
              <a:t>dotyczyła</a:t>
            </a:r>
            <a:r>
              <a:rPr dirty="0"/>
              <a:t> </a:t>
            </a:r>
            <a:r>
              <a:rPr dirty="0" err="1"/>
              <a:t>różnych</a:t>
            </a:r>
            <a:r>
              <a:rPr dirty="0"/>
              <a:t> </a:t>
            </a:r>
            <a:r>
              <a:rPr dirty="0" err="1"/>
              <a:t>zagadnień</a:t>
            </a:r>
            <a:r>
              <a:rPr dirty="0"/>
              <a:t>, </a:t>
            </a:r>
            <a:r>
              <a:rPr dirty="0" err="1"/>
              <a:t>między</a:t>
            </a:r>
            <a:r>
              <a:rPr dirty="0"/>
              <a:t> </a:t>
            </a:r>
            <a:r>
              <a:rPr dirty="0" err="1"/>
              <a:t>innymi</a:t>
            </a:r>
            <a:r>
              <a:rPr dirty="0"/>
              <a:t> </a:t>
            </a:r>
            <a:r>
              <a:rPr dirty="0" err="1"/>
              <a:t>tych</a:t>
            </a:r>
            <a:r>
              <a:rPr dirty="0"/>
              <a:t> </a:t>
            </a:r>
            <a:r>
              <a:rPr dirty="0" err="1"/>
              <a:t>związanych</a:t>
            </a:r>
            <a:r>
              <a:rPr dirty="0"/>
              <a:t> z </a:t>
            </a:r>
            <a:r>
              <a:rPr dirty="0" err="1"/>
              <a:t>budową</a:t>
            </a:r>
            <a:r>
              <a:rPr dirty="0"/>
              <a:t> </a:t>
            </a:r>
            <a:r>
              <a:rPr dirty="0" err="1"/>
              <a:t>parkingów</a:t>
            </a:r>
            <a:r>
              <a:rPr dirty="0"/>
              <a:t> </a:t>
            </a:r>
            <a:r>
              <a:rPr dirty="0" err="1"/>
              <a:t>buforowych</a:t>
            </a:r>
            <a:r>
              <a:rPr dirty="0"/>
              <a:t> </a:t>
            </a:r>
            <a:r>
              <a:rPr dirty="0" err="1"/>
              <a:t>czy</a:t>
            </a:r>
            <a:r>
              <a:rPr dirty="0"/>
              <a:t> </a:t>
            </a:r>
            <a:r>
              <a:rPr dirty="0" err="1"/>
              <a:t>spraw</a:t>
            </a:r>
            <a:r>
              <a:rPr dirty="0"/>
              <a:t> </a:t>
            </a:r>
            <a:r>
              <a:rPr dirty="0" err="1"/>
              <a:t>związanych</a:t>
            </a:r>
            <a:r>
              <a:rPr dirty="0"/>
              <a:t> z </a:t>
            </a:r>
            <a:r>
              <a:rPr dirty="0" err="1"/>
              <a:t>brakiem</a:t>
            </a:r>
            <a:r>
              <a:rPr dirty="0"/>
              <a:t> </a:t>
            </a:r>
            <a:r>
              <a:rPr dirty="0" err="1"/>
              <a:t>miejsc</a:t>
            </a:r>
            <a:r>
              <a:rPr dirty="0"/>
              <a:t> </a:t>
            </a:r>
            <a:r>
              <a:rPr dirty="0" err="1"/>
              <a:t>postojowych</a:t>
            </a:r>
            <a:r>
              <a:rPr dirty="0"/>
              <a:t> </a:t>
            </a:r>
            <a:r>
              <a:rPr dirty="0" err="1"/>
              <a:t>przy</a:t>
            </a:r>
            <a:r>
              <a:rPr dirty="0"/>
              <a:t> </a:t>
            </a:r>
            <a:r>
              <a:rPr dirty="0" err="1"/>
              <a:t>nowo</a:t>
            </a:r>
            <a:r>
              <a:rPr dirty="0"/>
              <a:t> </a:t>
            </a:r>
            <a:r>
              <a:rPr dirty="0" err="1"/>
              <a:t>wybudowanych</a:t>
            </a:r>
            <a:r>
              <a:rPr dirty="0"/>
              <a:t> </a:t>
            </a:r>
            <a:r>
              <a:rPr dirty="0" err="1"/>
              <a:t>budynkach</a:t>
            </a:r>
            <a:r>
              <a:rPr dirty="0"/>
              <a:t> </a:t>
            </a:r>
            <a:r>
              <a:rPr dirty="0" err="1"/>
              <a:t>mieszkaniowych</a:t>
            </a:r>
            <a:r>
              <a:rPr dirty="0"/>
              <a:t>. </a:t>
            </a:r>
            <a:r>
              <a:rPr dirty="0" err="1"/>
              <a:t>Zastępca</a:t>
            </a:r>
            <a:r>
              <a:rPr dirty="0"/>
              <a:t> Prezydenta Barbara Michalska </a:t>
            </a:r>
            <a:r>
              <a:rPr dirty="0" err="1"/>
              <a:t>podkreśliła</a:t>
            </a:r>
            <a:r>
              <a:rPr dirty="0"/>
              <a:t>, że </a:t>
            </a:r>
            <a:r>
              <a:rPr dirty="0" err="1"/>
              <a:t>rolą</a:t>
            </a:r>
            <a:r>
              <a:rPr dirty="0"/>
              <a:t> miasta </a:t>
            </a:r>
            <a:r>
              <a:rPr dirty="0" err="1"/>
              <a:t>nie</a:t>
            </a:r>
            <a:r>
              <a:rPr dirty="0"/>
              <a:t> jest </a:t>
            </a:r>
            <a:r>
              <a:rPr dirty="0" err="1"/>
              <a:t>budowanie</a:t>
            </a:r>
            <a:r>
              <a:rPr dirty="0"/>
              <a:t> </a:t>
            </a:r>
            <a:r>
              <a:rPr dirty="0" err="1"/>
              <a:t>parkingów</a:t>
            </a:r>
            <a:r>
              <a:rPr dirty="0"/>
              <a:t> </a:t>
            </a:r>
            <a:r>
              <a:rPr dirty="0" err="1"/>
              <a:t>i</a:t>
            </a:r>
            <a:r>
              <a:rPr dirty="0"/>
              <a:t> </a:t>
            </a:r>
            <a:r>
              <a:rPr dirty="0" err="1"/>
              <a:t>zwróciła</a:t>
            </a:r>
            <a:r>
              <a:rPr dirty="0"/>
              <a:t> </a:t>
            </a:r>
            <a:r>
              <a:rPr dirty="0" err="1"/>
              <a:t>się</a:t>
            </a:r>
            <a:r>
              <a:rPr dirty="0"/>
              <a:t>  z </a:t>
            </a:r>
            <a:r>
              <a:rPr dirty="0" err="1"/>
              <a:t>prośbą</a:t>
            </a:r>
            <a:r>
              <a:rPr dirty="0"/>
              <a:t> do </a:t>
            </a:r>
            <a:r>
              <a:rPr dirty="0" err="1"/>
              <a:t>Zarządców</a:t>
            </a:r>
            <a:r>
              <a:rPr dirty="0"/>
              <a:t> </a:t>
            </a:r>
            <a:r>
              <a:rPr dirty="0" err="1"/>
              <a:t>Nieruchomości</a:t>
            </a:r>
            <a:r>
              <a:rPr dirty="0"/>
              <a:t> o </a:t>
            </a:r>
            <a:r>
              <a:rPr dirty="0" err="1"/>
              <a:t>zainteresowanie</a:t>
            </a:r>
            <a:r>
              <a:rPr dirty="0"/>
              <a:t> </a:t>
            </a:r>
            <a:r>
              <a:rPr dirty="0" err="1"/>
              <a:t>się</a:t>
            </a:r>
            <a:r>
              <a:rPr dirty="0"/>
              <a:t> </a:t>
            </a:r>
            <a:r>
              <a:rPr dirty="0" err="1"/>
              <a:t>ich</a:t>
            </a:r>
            <a:r>
              <a:rPr dirty="0"/>
              <a:t> </a:t>
            </a:r>
            <a:r>
              <a:rPr dirty="0" err="1"/>
              <a:t>realizacją</a:t>
            </a:r>
            <a:r>
              <a:rPr dirty="0"/>
              <a:t>. </a:t>
            </a:r>
            <a:r>
              <a:rPr dirty="0" err="1"/>
              <a:t>Spółdzielnia</a:t>
            </a:r>
            <a:r>
              <a:rPr dirty="0"/>
              <a:t> Słowianin </a:t>
            </a:r>
            <a:r>
              <a:rPr dirty="0" err="1"/>
              <a:t>złożyła</a:t>
            </a:r>
            <a:r>
              <a:rPr dirty="0"/>
              <a:t> </a:t>
            </a:r>
            <a:r>
              <a:rPr dirty="0" err="1"/>
              <a:t>oficjalny</a:t>
            </a:r>
            <a:r>
              <a:rPr dirty="0"/>
              <a:t> </a:t>
            </a:r>
            <a:r>
              <a:rPr dirty="0" err="1"/>
              <a:t>wniosek</a:t>
            </a:r>
            <a:r>
              <a:rPr dirty="0"/>
              <a:t>, że </a:t>
            </a:r>
            <a:r>
              <a:rPr dirty="0" err="1"/>
              <a:t>przy</a:t>
            </a:r>
            <a:r>
              <a:rPr dirty="0"/>
              <a:t> </a:t>
            </a:r>
            <a:r>
              <a:rPr dirty="0" err="1"/>
              <a:t>współpracy</a:t>
            </a:r>
            <a:r>
              <a:rPr dirty="0"/>
              <a:t> z </a:t>
            </a:r>
            <a:r>
              <a:rPr dirty="0" err="1"/>
              <a:t>Urzędem</a:t>
            </a:r>
            <a:r>
              <a:rPr dirty="0"/>
              <a:t> Miasta </a:t>
            </a:r>
            <a:r>
              <a:rPr dirty="0" err="1"/>
              <a:t>są</a:t>
            </a:r>
            <a:r>
              <a:rPr dirty="0"/>
              <a:t> </a:t>
            </a:r>
            <a:r>
              <a:rPr dirty="0" err="1"/>
              <a:t>gotowi</a:t>
            </a:r>
            <a:r>
              <a:rPr dirty="0"/>
              <a:t> </a:t>
            </a:r>
            <a:r>
              <a:rPr dirty="0" err="1"/>
              <a:t>zbudować</a:t>
            </a:r>
            <a:r>
              <a:rPr dirty="0"/>
              <a:t> parking </a:t>
            </a:r>
            <a:r>
              <a:rPr dirty="0" err="1"/>
              <a:t>buforowy</a:t>
            </a:r>
            <a:r>
              <a:rPr dirty="0"/>
              <a:t> </a:t>
            </a:r>
            <a:r>
              <a:rPr dirty="0" err="1"/>
              <a:t>przy</a:t>
            </a:r>
            <a:r>
              <a:rPr dirty="0"/>
              <a:t> </a:t>
            </a:r>
            <a:r>
              <a:rPr dirty="0" err="1"/>
              <a:t>ul</a:t>
            </a:r>
            <a:r>
              <a:rPr dirty="0"/>
              <a:t>. </a:t>
            </a:r>
            <a:r>
              <a:rPr dirty="0" err="1"/>
              <a:t>Karsiborskiej</a:t>
            </a:r>
            <a:r>
              <a:rPr dirty="0"/>
              <a:t>, </a:t>
            </a:r>
            <a:r>
              <a:rPr dirty="0" err="1"/>
              <a:t>zapewniając</a:t>
            </a:r>
            <a:r>
              <a:rPr dirty="0"/>
              <a:t> </a:t>
            </a:r>
            <a:r>
              <a:rPr dirty="0" err="1"/>
              <a:t>jednocześnie</a:t>
            </a:r>
            <a:r>
              <a:rPr dirty="0"/>
              <a:t> </a:t>
            </a:r>
            <a:r>
              <a:rPr dirty="0" err="1"/>
              <a:t>miejsca</a:t>
            </a:r>
            <a:r>
              <a:rPr dirty="0"/>
              <a:t> na </a:t>
            </a:r>
            <a:r>
              <a:rPr dirty="0" err="1"/>
              <a:t>tym</a:t>
            </a:r>
            <a:r>
              <a:rPr dirty="0"/>
              <a:t> </a:t>
            </a:r>
            <a:r>
              <a:rPr dirty="0" err="1"/>
              <a:t>parkingu</a:t>
            </a:r>
            <a:r>
              <a:rPr dirty="0"/>
              <a:t> dla </a:t>
            </a:r>
            <a:r>
              <a:rPr dirty="0" err="1"/>
              <a:t>osób</a:t>
            </a:r>
            <a:r>
              <a:rPr dirty="0"/>
              <a:t> </a:t>
            </a:r>
            <a:r>
              <a:rPr dirty="0" err="1"/>
              <a:t>dzierżawiących</a:t>
            </a:r>
            <a:r>
              <a:rPr dirty="0"/>
              <a:t> </a:t>
            </a:r>
            <a:r>
              <a:rPr dirty="0" err="1"/>
              <a:t>obecnie</a:t>
            </a:r>
            <a:r>
              <a:rPr dirty="0"/>
              <a:t> </a:t>
            </a:r>
            <a:r>
              <a:rPr dirty="0" err="1"/>
              <a:t>garaże</a:t>
            </a:r>
            <a:r>
              <a:rPr dirty="0"/>
              <a:t>. </a:t>
            </a:r>
          </a:p>
          <a:p>
            <a:pPr defTabSz="440587">
              <a:spcBef>
                <a:spcPts val="400"/>
              </a:spcBef>
              <a:defRPr sz="2400" b="0">
                <a:uFill>
                  <a:solidFill>
                    <a:srgbClr val="000000"/>
                  </a:solidFill>
                </a:uFill>
                <a:latin typeface="Sora Regular ExtraLight"/>
                <a:ea typeface="Sora Regular ExtraLight"/>
                <a:cs typeface="Sora Regular ExtraLight"/>
                <a:sym typeface="Sora Regular ExtraLight"/>
              </a:defRPr>
            </a:pPr>
            <a:r>
              <a:rPr dirty="0" smtClean="0"/>
              <a:t>cd</a:t>
            </a:r>
            <a:r>
              <a:rPr dirty="0"/>
              <a:t>. na </a:t>
            </a:r>
            <a:r>
              <a:rPr dirty="0" err="1"/>
              <a:t>następnej</a:t>
            </a:r>
            <a:r>
              <a:rPr dirty="0"/>
              <a:t> </a:t>
            </a:r>
            <a:r>
              <a:rPr dirty="0" err="1"/>
              <a:t>stronie</a:t>
            </a:r>
            <a:endParaRPr dirty="0"/>
          </a:p>
        </p:txBody>
      </p:sp>
      <p:pic>
        <p:nvPicPr>
          <p:cNvPr id="519" name="https://www.swinoujscie.pl/uploads/files/3as.jpg" descr="https://www.swinoujscie.pl/uploads/files/3as.jpg"/>
          <p:cNvPicPr>
            <a:picLocks noChangeAspect="1"/>
          </p:cNvPicPr>
          <p:nvPr/>
        </p:nvPicPr>
        <p:blipFill>
          <a:blip r:embed="rId3">
            <a:extLst/>
          </a:blip>
          <a:srcRect b="15013"/>
          <a:stretch>
            <a:fillRect/>
          </a:stretch>
        </p:blipFill>
        <p:spPr>
          <a:xfrm>
            <a:off x="1097470" y="3023235"/>
            <a:ext cx="7124804" cy="339828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1"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522" name="62"/>
          <p:cNvSpPr txBox="1"/>
          <p:nvPr/>
        </p:nvSpPr>
        <p:spPr>
          <a:xfrm>
            <a:off x="23360181" y="12729956"/>
            <a:ext cx="568403"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62</a:t>
            </a:r>
          </a:p>
        </p:txBody>
      </p:sp>
      <p:sp>
        <p:nvSpPr>
          <p:cNvPr id="523" name="Spotkanie z zarządcami nieruchomości:…"/>
          <p:cNvSpPr txBox="1">
            <a:spLocks noGrp="1"/>
          </p:cNvSpPr>
          <p:nvPr>
            <p:ph type="title"/>
          </p:nvPr>
        </p:nvSpPr>
        <p:spPr>
          <a:xfrm>
            <a:off x="942081" y="1077359"/>
            <a:ext cx="22382052" cy="2398132"/>
          </a:xfrm>
          <a:prstGeom prst="rect">
            <a:avLst/>
          </a:prstGeom>
        </p:spPr>
        <p:txBody>
          <a:bodyPr/>
          <a:lstStyle/>
          <a:p>
            <a:pPr>
              <a:defRPr sz="7500" b="0" spc="-200">
                <a:solidFill>
                  <a:srgbClr val="ED7052"/>
                </a:solidFill>
                <a:latin typeface="Sora Regular Bold"/>
                <a:ea typeface="Sora Regular Bold"/>
                <a:cs typeface="Sora Regular Bold"/>
                <a:sym typeface="Sora Regular Bold"/>
              </a:defRPr>
            </a:pPr>
            <a:r>
              <a:t>Spotkanie z zarządcami nieruchomości: </a:t>
            </a:r>
            <a:endParaRPr spc="-150"/>
          </a:p>
          <a:p>
            <a:pPr>
              <a:defRPr sz="4500" b="0" spc="-100">
                <a:solidFill>
                  <a:srgbClr val="ED7052"/>
                </a:solidFill>
                <a:latin typeface="Sora Regular Bold"/>
                <a:ea typeface="Sora Regular Bold"/>
                <a:cs typeface="Sora Regular Bold"/>
                <a:sym typeface="Sora Regular Bold"/>
              </a:defRPr>
            </a:pPr>
            <a:r>
              <a:t>25.08.2021 r.</a:t>
            </a:r>
          </a:p>
        </p:txBody>
      </p:sp>
      <p:sp>
        <p:nvSpPr>
          <p:cNvPr id="524" name="Zarządcy zgodzili się, że miejsc postojowych w mieście jest bardzo dużo. Problemem natomiast jest brak chęci do opłacania tych miejsc postojowych więc tym samym pojawia się duża liczba samochodów parkujących na ulicach. Według zarządców takie zachowanie "/>
          <p:cNvSpPr txBox="1">
            <a:spLocks noGrp="1"/>
          </p:cNvSpPr>
          <p:nvPr>
            <p:ph type="body" idx="1"/>
          </p:nvPr>
        </p:nvSpPr>
        <p:spPr>
          <a:xfrm>
            <a:off x="1032417" y="3220786"/>
            <a:ext cx="22609008" cy="8724622"/>
          </a:xfrm>
          <a:prstGeom prst="rect">
            <a:avLst/>
          </a:prstGeom>
        </p:spPr>
        <p:txBody>
          <a:bodyPr lIns="50800" tIns="50800" rIns="50800" bIns="50800" numCol="2" spcCol="1130449"/>
          <a:lstStyle/>
          <a:p>
            <a:pPr algn="just" defTabSz="449580">
              <a:spcBef>
                <a:spcPts val="500"/>
              </a:spcBef>
              <a:defRPr sz="3500" b="0">
                <a:uFill>
                  <a:solidFill>
                    <a:srgbClr val="000000"/>
                  </a:solidFill>
                </a:uFill>
                <a:latin typeface="Sora Regular Regular"/>
                <a:ea typeface="Sora Regular Regular"/>
                <a:cs typeface="Sora Regular Regular"/>
                <a:sym typeface="Sora Regular Regular"/>
              </a:defRPr>
            </a:pPr>
            <a:r>
              <a:rPr dirty="0" err="1"/>
              <a:t>Zarządcy</a:t>
            </a:r>
            <a:r>
              <a:rPr dirty="0"/>
              <a:t> </a:t>
            </a:r>
            <a:r>
              <a:rPr dirty="0" err="1"/>
              <a:t>zgodzili</a:t>
            </a:r>
            <a:r>
              <a:rPr dirty="0"/>
              <a:t> </a:t>
            </a:r>
            <a:r>
              <a:rPr dirty="0" err="1"/>
              <a:t>się</a:t>
            </a:r>
            <a:r>
              <a:rPr dirty="0"/>
              <a:t>, że </a:t>
            </a:r>
            <a:r>
              <a:rPr dirty="0" err="1"/>
              <a:t>miejsc</a:t>
            </a:r>
            <a:r>
              <a:rPr dirty="0"/>
              <a:t> </a:t>
            </a:r>
            <a:r>
              <a:rPr dirty="0" err="1"/>
              <a:t>postojowych</a:t>
            </a:r>
            <a:r>
              <a:rPr dirty="0"/>
              <a:t> w </a:t>
            </a:r>
            <a:r>
              <a:rPr dirty="0" err="1"/>
              <a:t>mieście</a:t>
            </a:r>
            <a:r>
              <a:rPr dirty="0"/>
              <a:t> jest </a:t>
            </a:r>
            <a:r>
              <a:rPr dirty="0" err="1"/>
              <a:t>bardzo</a:t>
            </a:r>
            <a:r>
              <a:rPr dirty="0"/>
              <a:t> </a:t>
            </a:r>
            <a:r>
              <a:rPr dirty="0" err="1"/>
              <a:t>dużo</a:t>
            </a:r>
            <a:r>
              <a:rPr dirty="0"/>
              <a:t>. </a:t>
            </a:r>
            <a:r>
              <a:rPr dirty="0" err="1"/>
              <a:t>Problemem</a:t>
            </a:r>
            <a:r>
              <a:rPr dirty="0"/>
              <a:t> </a:t>
            </a:r>
            <a:r>
              <a:rPr dirty="0" err="1"/>
              <a:t>natomiast</a:t>
            </a:r>
            <a:r>
              <a:rPr dirty="0"/>
              <a:t> jest </a:t>
            </a:r>
            <a:r>
              <a:rPr dirty="0" err="1"/>
              <a:t>brak</a:t>
            </a:r>
            <a:r>
              <a:rPr dirty="0"/>
              <a:t> </a:t>
            </a:r>
            <a:r>
              <a:rPr dirty="0" err="1"/>
              <a:t>chęci</a:t>
            </a:r>
            <a:r>
              <a:rPr dirty="0"/>
              <a:t> do </a:t>
            </a:r>
            <a:r>
              <a:rPr dirty="0" err="1"/>
              <a:t>opłacania</a:t>
            </a:r>
            <a:r>
              <a:rPr dirty="0"/>
              <a:t> </a:t>
            </a:r>
            <a:r>
              <a:rPr dirty="0" err="1"/>
              <a:t>tych</a:t>
            </a:r>
            <a:r>
              <a:rPr dirty="0"/>
              <a:t> </a:t>
            </a:r>
            <a:r>
              <a:rPr dirty="0" err="1"/>
              <a:t>miejsc</a:t>
            </a:r>
            <a:r>
              <a:rPr dirty="0"/>
              <a:t> </a:t>
            </a:r>
            <a:r>
              <a:rPr dirty="0" err="1"/>
              <a:t>postojowych</a:t>
            </a:r>
            <a:r>
              <a:rPr dirty="0"/>
              <a:t> </a:t>
            </a:r>
            <a:r>
              <a:rPr dirty="0" err="1"/>
              <a:t>więc</a:t>
            </a:r>
            <a:r>
              <a:rPr dirty="0"/>
              <a:t> </a:t>
            </a:r>
            <a:r>
              <a:rPr dirty="0" err="1"/>
              <a:t>tym</a:t>
            </a:r>
            <a:r>
              <a:rPr dirty="0"/>
              <a:t> </a:t>
            </a:r>
            <a:r>
              <a:rPr dirty="0" err="1"/>
              <a:t>samym</a:t>
            </a:r>
            <a:r>
              <a:rPr dirty="0"/>
              <a:t> </a:t>
            </a:r>
            <a:r>
              <a:rPr dirty="0" err="1"/>
              <a:t>pojawia</a:t>
            </a:r>
            <a:r>
              <a:rPr dirty="0"/>
              <a:t> </a:t>
            </a:r>
            <a:r>
              <a:rPr dirty="0" err="1"/>
              <a:t>się</a:t>
            </a:r>
            <a:r>
              <a:rPr dirty="0"/>
              <a:t> </a:t>
            </a:r>
            <a:r>
              <a:rPr dirty="0" err="1"/>
              <a:t>duża</a:t>
            </a:r>
            <a:r>
              <a:rPr dirty="0"/>
              <a:t> liczba </a:t>
            </a:r>
            <a:r>
              <a:rPr dirty="0" err="1"/>
              <a:t>samochodów</a:t>
            </a:r>
            <a:r>
              <a:rPr dirty="0"/>
              <a:t> </a:t>
            </a:r>
            <a:r>
              <a:rPr dirty="0" err="1"/>
              <a:t>parkujących</a:t>
            </a:r>
            <a:r>
              <a:rPr dirty="0"/>
              <a:t> na </a:t>
            </a:r>
            <a:r>
              <a:rPr dirty="0" err="1"/>
              <a:t>ulicach</a:t>
            </a:r>
            <a:r>
              <a:rPr dirty="0"/>
              <a:t>. </a:t>
            </a:r>
            <a:r>
              <a:rPr dirty="0" err="1"/>
              <a:t>Według</a:t>
            </a:r>
            <a:r>
              <a:rPr dirty="0"/>
              <a:t> </a:t>
            </a:r>
            <a:r>
              <a:rPr dirty="0" err="1"/>
              <a:t>zarządców</a:t>
            </a:r>
            <a:r>
              <a:rPr dirty="0"/>
              <a:t> </a:t>
            </a:r>
            <a:r>
              <a:rPr dirty="0" err="1"/>
              <a:t>takie</a:t>
            </a:r>
            <a:r>
              <a:rPr dirty="0"/>
              <a:t> </a:t>
            </a:r>
            <a:r>
              <a:rPr dirty="0" err="1"/>
              <a:t>zachowanie</a:t>
            </a:r>
            <a:r>
              <a:rPr dirty="0"/>
              <a:t> </a:t>
            </a:r>
            <a:r>
              <a:rPr dirty="0" err="1"/>
              <a:t>dotyczy</a:t>
            </a:r>
            <a:r>
              <a:rPr dirty="0"/>
              <a:t> </a:t>
            </a:r>
            <a:r>
              <a:rPr dirty="0" err="1"/>
              <a:t>zarówno</a:t>
            </a:r>
            <a:r>
              <a:rPr dirty="0"/>
              <a:t> </a:t>
            </a:r>
            <a:r>
              <a:rPr dirty="0" err="1"/>
              <a:t>mieszkańców</a:t>
            </a:r>
            <a:r>
              <a:rPr dirty="0"/>
              <a:t> </a:t>
            </a:r>
            <a:r>
              <a:rPr dirty="0" err="1"/>
              <a:t>jak</a:t>
            </a:r>
            <a:r>
              <a:rPr dirty="0"/>
              <a:t> </a:t>
            </a:r>
            <a:r>
              <a:rPr dirty="0" err="1"/>
              <a:t>i</a:t>
            </a:r>
            <a:r>
              <a:rPr dirty="0"/>
              <a:t> </a:t>
            </a:r>
            <a:r>
              <a:rPr dirty="0" err="1"/>
              <a:t>turystów</a:t>
            </a:r>
            <a:r>
              <a:rPr dirty="0"/>
              <a:t>. </a:t>
            </a:r>
            <a:r>
              <a:rPr dirty="0" err="1"/>
              <a:t>Zarządcy</a:t>
            </a:r>
            <a:r>
              <a:rPr dirty="0"/>
              <a:t> </a:t>
            </a:r>
            <a:r>
              <a:rPr dirty="0" err="1"/>
              <a:t>skarżyli</a:t>
            </a:r>
            <a:r>
              <a:rPr dirty="0"/>
              <a:t> </a:t>
            </a:r>
            <a:r>
              <a:rPr dirty="0" err="1"/>
              <a:t>się</a:t>
            </a:r>
            <a:r>
              <a:rPr dirty="0"/>
              <a:t> na </a:t>
            </a:r>
            <a:r>
              <a:rPr dirty="0" err="1"/>
              <a:t>zachowania</a:t>
            </a:r>
            <a:r>
              <a:rPr dirty="0"/>
              <a:t> </a:t>
            </a:r>
            <a:r>
              <a:rPr dirty="0" err="1"/>
              <a:t>niektórych</a:t>
            </a:r>
            <a:r>
              <a:rPr dirty="0"/>
              <a:t> </a:t>
            </a:r>
            <a:r>
              <a:rPr dirty="0" err="1"/>
              <a:t>mieszkańców</a:t>
            </a:r>
            <a:r>
              <a:rPr dirty="0"/>
              <a:t>, </a:t>
            </a:r>
            <a:r>
              <a:rPr dirty="0" err="1"/>
              <a:t>którzy</a:t>
            </a:r>
            <a:r>
              <a:rPr dirty="0"/>
              <a:t> </a:t>
            </a:r>
            <a:r>
              <a:rPr dirty="0" err="1"/>
              <a:t>mają</a:t>
            </a:r>
            <a:r>
              <a:rPr dirty="0"/>
              <a:t> </a:t>
            </a:r>
            <a:r>
              <a:rPr dirty="0" err="1"/>
              <a:t>możliwość</a:t>
            </a:r>
            <a:r>
              <a:rPr dirty="0"/>
              <a:t> </a:t>
            </a:r>
            <a:r>
              <a:rPr dirty="0" err="1"/>
              <a:t>korzystania</a:t>
            </a:r>
            <a:r>
              <a:rPr dirty="0"/>
              <a:t> z </a:t>
            </a:r>
            <a:r>
              <a:rPr dirty="0" err="1"/>
              <a:t>garaży</a:t>
            </a:r>
            <a:r>
              <a:rPr dirty="0"/>
              <a:t>, ale </a:t>
            </a:r>
            <a:r>
              <a:rPr dirty="0" err="1"/>
              <a:t>parkują</a:t>
            </a:r>
            <a:r>
              <a:rPr dirty="0"/>
              <a:t> na </a:t>
            </a:r>
            <a:r>
              <a:rPr dirty="0" err="1"/>
              <a:t>ulicy</a:t>
            </a:r>
            <a:r>
              <a:rPr dirty="0"/>
              <a:t> </a:t>
            </a:r>
            <a:r>
              <a:rPr dirty="0" err="1"/>
              <a:t>zajmując</a:t>
            </a:r>
            <a:r>
              <a:rPr dirty="0"/>
              <a:t> </a:t>
            </a:r>
            <a:r>
              <a:rPr dirty="0" err="1"/>
              <a:t>tym</a:t>
            </a:r>
            <a:r>
              <a:rPr dirty="0"/>
              <a:t> </a:t>
            </a:r>
            <a:r>
              <a:rPr dirty="0" err="1"/>
              <a:t>samym</a:t>
            </a:r>
            <a:r>
              <a:rPr dirty="0"/>
              <a:t> </a:t>
            </a:r>
            <a:r>
              <a:rPr dirty="0" err="1"/>
              <a:t>miejsca</a:t>
            </a:r>
            <a:r>
              <a:rPr dirty="0"/>
              <a:t> </a:t>
            </a:r>
            <a:r>
              <a:rPr dirty="0" err="1"/>
              <a:t>postojowe</a:t>
            </a:r>
            <a:r>
              <a:rPr dirty="0"/>
              <a:t> </a:t>
            </a:r>
            <a:r>
              <a:rPr dirty="0" err="1"/>
              <a:t>lub</a:t>
            </a:r>
            <a:r>
              <a:rPr dirty="0"/>
              <a:t> </a:t>
            </a:r>
            <a:r>
              <a:rPr dirty="0" err="1"/>
              <a:t>dorabiają</a:t>
            </a:r>
            <a:r>
              <a:rPr dirty="0"/>
              <a:t> </a:t>
            </a:r>
            <a:r>
              <a:rPr dirty="0" err="1"/>
              <a:t>piloty</a:t>
            </a:r>
            <a:r>
              <a:rPr dirty="0"/>
              <a:t> </a:t>
            </a:r>
            <a:r>
              <a:rPr dirty="0" err="1"/>
              <a:t>i</a:t>
            </a:r>
            <a:r>
              <a:rPr dirty="0"/>
              <a:t> </a:t>
            </a:r>
            <a:r>
              <a:rPr dirty="0" err="1"/>
              <a:t>bezprawnie</a:t>
            </a:r>
            <a:r>
              <a:rPr dirty="0"/>
              <a:t> </a:t>
            </a:r>
            <a:r>
              <a:rPr dirty="0" err="1"/>
              <a:t>korzystają</a:t>
            </a:r>
            <a:r>
              <a:rPr dirty="0"/>
              <a:t> z </a:t>
            </a:r>
            <a:r>
              <a:rPr dirty="0" err="1"/>
              <a:t>parkingów</a:t>
            </a:r>
            <a:r>
              <a:rPr dirty="0"/>
              <a:t> </a:t>
            </a:r>
            <a:r>
              <a:rPr dirty="0" err="1"/>
              <a:t>grodzonych</a:t>
            </a:r>
            <a:r>
              <a:rPr dirty="0"/>
              <a:t> </a:t>
            </a:r>
            <a:r>
              <a:rPr dirty="0" err="1"/>
              <a:t>znajdujących</a:t>
            </a:r>
            <a:r>
              <a:rPr dirty="0"/>
              <a:t> </a:t>
            </a:r>
            <a:r>
              <a:rPr dirty="0" err="1"/>
              <a:t>się</a:t>
            </a:r>
            <a:r>
              <a:rPr dirty="0"/>
              <a:t> na </a:t>
            </a:r>
            <a:r>
              <a:rPr dirty="0" err="1"/>
              <a:t>terenie</a:t>
            </a:r>
            <a:r>
              <a:rPr dirty="0"/>
              <a:t> </a:t>
            </a:r>
            <a:r>
              <a:rPr dirty="0" err="1"/>
              <a:t>konkretnych</a:t>
            </a:r>
            <a:r>
              <a:rPr dirty="0"/>
              <a:t> </a:t>
            </a:r>
            <a:r>
              <a:rPr dirty="0" err="1"/>
              <a:t>wspólnot</a:t>
            </a:r>
            <a:r>
              <a:rPr dirty="0"/>
              <a:t> </a:t>
            </a:r>
            <a:r>
              <a:rPr dirty="0" err="1"/>
              <a:t>mieszkaniowych</a:t>
            </a:r>
            <a:r>
              <a:rPr dirty="0"/>
              <a:t>. </a:t>
            </a:r>
            <a:r>
              <a:rPr dirty="0" err="1"/>
              <a:t>Ustalając</a:t>
            </a:r>
            <a:r>
              <a:rPr dirty="0"/>
              <a:t> </a:t>
            </a:r>
            <a:r>
              <a:rPr dirty="0" err="1"/>
              <a:t>przyczynę</a:t>
            </a:r>
            <a:r>
              <a:rPr dirty="0"/>
              <a:t> </a:t>
            </a:r>
            <a:r>
              <a:rPr dirty="0" err="1"/>
              <a:t>utrudnień</a:t>
            </a:r>
            <a:r>
              <a:rPr dirty="0"/>
              <a:t> komunikacyjnych w </a:t>
            </a:r>
            <a:r>
              <a:rPr dirty="0" err="1"/>
              <a:t>mieście</a:t>
            </a:r>
            <a:r>
              <a:rPr dirty="0"/>
              <a:t> </a:t>
            </a:r>
            <a:r>
              <a:rPr dirty="0" err="1"/>
              <a:t>zarządcy</a:t>
            </a:r>
            <a:r>
              <a:rPr dirty="0"/>
              <a:t> </a:t>
            </a:r>
            <a:r>
              <a:rPr dirty="0" err="1"/>
              <a:t>nieruchomości</a:t>
            </a:r>
            <a:r>
              <a:rPr dirty="0"/>
              <a:t> </a:t>
            </a:r>
            <a:r>
              <a:rPr dirty="0" err="1"/>
              <a:t>nie</a:t>
            </a:r>
            <a:r>
              <a:rPr dirty="0"/>
              <a:t> </a:t>
            </a:r>
            <a:r>
              <a:rPr dirty="0" err="1"/>
              <a:t>byli</a:t>
            </a:r>
            <a:r>
              <a:rPr dirty="0"/>
              <a:t> </a:t>
            </a:r>
            <a:r>
              <a:rPr dirty="0" err="1"/>
              <a:t>jednogłośni</a:t>
            </a:r>
            <a:r>
              <a:rPr dirty="0"/>
              <a:t>. </a:t>
            </a:r>
            <a:r>
              <a:rPr dirty="0" err="1"/>
              <a:t>Niektórzy</a:t>
            </a:r>
            <a:r>
              <a:rPr dirty="0"/>
              <a:t> </a:t>
            </a:r>
            <a:r>
              <a:rPr dirty="0" err="1"/>
              <a:t>wskazywali</a:t>
            </a:r>
            <a:r>
              <a:rPr dirty="0"/>
              <a:t> </a:t>
            </a:r>
            <a:r>
              <a:rPr dirty="0" err="1"/>
              <a:t>turystów</a:t>
            </a:r>
            <a:r>
              <a:rPr dirty="0"/>
              <a:t> , </a:t>
            </a:r>
            <a:r>
              <a:rPr dirty="0" err="1"/>
              <a:t>inni</a:t>
            </a:r>
            <a:r>
              <a:rPr dirty="0"/>
              <a:t> </a:t>
            </a:r>
            <a:r>
              <a:rPr dirty="0" err="1"/>
              <a:t>osoby</a:t>
            </a:r>
            <a:r>
              <a:rPr dirty="0"/>
              <a:t> </a:t>
            </a:r>
            <a:r>
              <a:rPr dirty="0" err="1"/>
              <a:t>przyjeżdżające</a:t>
            </a:r>
            <a:r>
              <a:rPr dirty="0"/>
              <a:t> </a:t>
            </a:r>
            <a:r>
              <a:rPr dirty="0" err="1"/>
              <a:t>jedynie</a:t>
            </a:r>
            <a:r>
              <a:rPr dirty="0"/>
              <a:t> na </a:t>
            </a:r>
            <a:r>
              <a:rPr dirty="0" err="1"/>
              <a:t>zakupy</a:t>
            </a:r>
            <a:r>
              <a:rPr dirty="0"/>
              <a:t> do </a:t>
            </a:r>
            <a:r>
              <a:rPr dirty="0" err="1"/>
              <a:t>Świnoujścia</a:t>
            </a:r>
            <a:r>
              <a:rPr dirty="0"/>
              <a:t>. </a:t>
            </a:r>
            <a:r>
              <a:rPr dirty="0" err="1"/>
              <a:t>Największe</a:t>
            </a:r>
            <a:r>
              <a:rPr dirty="0"/>
              <a:t> </a:t>
            </a:r>
            <a:r>
              <a:rPr dirty="0" err="1"/>
              <a:t>trudności</a:t>
            </a:r>
            <a:r>
              <a:rPr dirty="0"/>
              <a:t> </a:t>
            </a:r>
            <a:r>
              <a:rPr dirty="0" err="1"/>
              <a:t>komunikacyjne</a:t>
            </a:r>
            <a:r>
              <a:rPr dirty="0"/>
              <a:t> </a:t>
            </a:r>
            <a:r>
              <a:rPr dirty="0" err="1"/>
              <a:t>obecnie</a:t>
            </a:r>
            <a:r>
              <a:rPr dirty="0"/>
              <a:t> </a:t>
            </a:r>
            <a:r>
              <a:rPr dirty="0" err="1"/>
              <a:t>i</a:t>
            </a:r>
            <a:r>
              <a:rPr dirty="0"/>
              <a:t> w </a:t>
            </a:r>
            <a:r>
              <a:rPr dirty="0" err="1"/>
              <a:t>przyszłości</a:t>
            </a:r>
            <a:r>
              <a:rPr dirty="0"/>
              <a:t> </a:t>
            </a:r>
            <a:r>
              <a:rPr dirty="0" err="1"/>
              <a:t>zarządcy</a:t>
            </a:r>
            <a:r>
              <a:rPr dirty="0"/>
              <a:t> </a:t>
            </a:r>
            <a:r>
              <a:rPr dirty="0" err="1"/>
              <a:t>widzą</a:t>
            </a:r>
            <a:r>
              <a:rPr dirty="0"/>
              <a:t> w </a:t>
            </a:r>
            <a:r>
              <a:rPr dirty="0" err="1"/>
              <a:t>Śródmieściu</a:t>
            </a:r>
            <a:r>
              <a:rPr dirty="0"/>
              <a:t> </a:t>
            </a:r>
            <a:r>
              <a:rPr dirty="0" err="1"/>
              <a:t>oraz</a:t>
            </a:r>
            <a:r>
              <a:rPr dirty="0"/>
              <a:t> w </a:t>
            </a:r>
            <a:r>
              <a:rPr dirty="0" err="1"/>
              <a:t>Dzielnicy</a:t>
            </a:r>
            <a:r>
              <a:rPr dirty="0"/>
              <a:t> </a:t>
            </a:r>
            <a:r>
              <a:rPr dirty="0" err="1"/>
              <a:t>Nadmorskiej</a:t>
            </a:r>
            <a:r>
              <a:rPr dirty="0"/>
              <a:t>.</a:t>
            </a:r>
          </a:p>
          <a:p>
            <a:pPr algn="just" defTabSz="449580">
              <a:spcBef>
                <a:spcPts val="500"/>
              </a:spcBef>
              <a:defRPr sz="3500" b="0">
                <a:uFill>
                  <a:solidFill>
                    <a:srgbClr val="000000"/>
                  </a:solidFill>
                </a:uFill>
                <a:latin typeface="Sora Regular Regular"/>
                <a:ea typeface="Sora Regular Regular"/>
                <a:cs typeface="Sora Regular Regular"/>
                <a:sym typeface="Sora Regular Regular"/>
              </a:defRPr>
            </a:pPr>
            <a:r>
              <a:rPr dirty="0" err="1"/>
              <a:t>Podczas</a:t>
            </a:r>
            <a:r>
              <a:rPr dirty="0"/>
              <a:t> </a:t>
            </a:r>
            <a:r>
              <a:rPr dirty="0" err="1"/>
              <a:t>spotkania</a:t>
            </a:r>
            <a:r>
              <a:rPr dirty="0"/>
              <a:t> </a:t>
            </a:r>
            <a:r>
              <a:rPr dirty="0" err="1"/>
              <a:t>zwrócono</a:t>
            </a:r>
            <a:r>
              <a:rPr dirty="0"/>
              <a:t> </a:t>
            </a:r>
            <a:r>
              <a:rPr dirty="0" err="1"/>
              <a:t>także</a:t>
            </a:r>
            <a:r>
              <a:rPr dirty="0"/>
              <a:t> </a:t>
            </a:r>
            <a:r>
              <a:rPr dirty="0" err="1"/>
              <a:t>uwagę</a:t>
            </a:r>
            <a:r>
              <a:rPr dirty="0"/>
              <a:t> na </a:t>
            </a:r>
            <a:r>
              <a:rPr dirty="0" err="1"/>
              <a:t>konieczność</a:t>
            </a:r>
            <a:r>
              <a:rPr dirty="0"/>
              <a:t> </a:t>
            </a:r>
            <a:r>
              <a:rPr dirty="0" err="1"/>
              <a:t>umieszczenia</a:t>
            </a:r>
            <a:r>
              <a:rPr dirty="0"/>
              <a:t> </a:t>
            </a:r>
            <a:r>
              <a:rPr dirty="0" err="1"/>
              <a:t>stojaków</a:t>
            </a:r>
            <a:r>
              <a:rPr dirty="0"/>
              <a:t> </a:t>
            </a:r>
            <a:r>
              <a:rPr dirty="0" err="1"/>
              <a:t>rowerowych</a:t>
            </a:r>
            <a:r>
              <a:rPr dirty="0"/>
              <a:t> na </a:t>
            </a:r>
            <a:r>
              <a:rPr dirty="0" err="1"/>
              <a:t>końcu</a:t>
            </a:r>
            <a:r>
              <a:rPr dirty="0"/>
              <a:t> </a:t>
            </a:r>
            <a:r>
              <a:rPr dirty="0" err="1"/>
              <a:t>promenady</a:t>
            </a:r>
            <a:r>
              <a:rPr dirty="0"/>
              <a:t> </a:t>
            </a:r>
            <a:r>
              <a:rPr dirty="0" err="1"/>
              <a:t>przy</a:t>
            </a:r>
            <a:r>
              <a:rPr dirty="0"/>
              <a:t> </a:t>
            </a:r>
            <a:r>
              <a:rPr dirty="0" err="1"/>
              <a:t>ulicy</a:t>
            </a:r>
            <a:r>
              <a:rPr dirty="0"/>
              <a:t> </a:t>
            </a:r>
            <a:r>
              <a:rPr dirty="0" err="1"/>
              <a:t>Trentowskiego</a:t>
            </a:r>
            <a:r>
              <a:rPr dirty="0"/>
              <a:t> </a:t>
            </a:r>
            <a:r>
              <a:rPr dirty="0" err="1"/>
              <a:t>przy</a:t>
            </a:r>
            <a:r>
              <a:rPr dirty="0"/>
              <a:t> </a:t>
            </a:r>
            <a:r>
              <a:rPr dirty="0" err="1"/>
              <a:t>wejściu</a:t>
            </a:r>
            <a:r>
              <a:rPr dirty="0"/>
              <a:t> na </a:t>
            </a:r>
            <a:r>
              <a:rPr dirty="0" err="1"/>
              <a:t>plażę</a:t>
            </a:r>
            <a:r>
              <a:rPr dirty="0"/>
              <a:t> </a:t>
            </a:r>
            <a:r>
              <a:rPr dirty="0" err="1"/>
              <a:t>i</a:t>
            </a:r>
            <a:r>
              <a:rPr dirty="0"/>
              <a:t> </a:t>
            </a:r>
            <a:r>
              <a:rPr dirty="0" err="1"/>
              <a:t>budowę</a:t>
            </a:r>
            <a:r>
              <a:rPr dirty="0"/>
              <a:t> </a:t>
            </a:r>
            <a:r>
              <a:rPr dirty="0" err="1"/>
              <a:t>kolejnych</a:t>
            </a:r>
            <a:r>
              <a:rPr dirty="0"/>
              <a:t> </a:t>
            </a:r>
            <a:r>
              <a:rPr dirty="0" err="1"/>
              <a:t>kilometrów</a:t>
            </a:r>
            <a:r>
              <a:rPr dirty="0"/>
              <a:t> </a:t>
            </a:r>
            <a:r>
              <a:rPr dirty="0" err="1"/>
              <a:t>ścieżek</a:t>
            </a:r>
            <a:r>
              <a:rPr dirty="0"/>
              <a:t> </a:t>
            </a:r>
            <a:r>
              <a:rPr dirty="0" err="1"/>
              <a:t>rowerowych</a:t>
            </a:r>
            <a:r>
              <a:rPr dirty="0"/>
              <a:t>.</a:t>
            </a:r>
          </a:p>
          <a:p>
            <a:pPr defTabSz="449580">
              <a:spcBef>
                <a:spcPts val="500"/>
              </a:spcBef>
              <a:defRPr sz="2500" b="0">
                <a:uFill>
                  <a:solidFill>
                    <a:srgbClr val="000000"/>
                  </a:solidFill>
                </a:uFill>
                <a:latin typeface="Sora Regular ExtraLight"/>
                <a:ea typeface="Sora Regular ExtraLight"/>
                <a:cs typeface="Sora Regular ExtraLight"/>
                <a:sym typeface="Sora Regular ExtraLight"/>
              </a:defRPr>
            </a:pPr>
            <a:r>
              <a:rPr dirty="0"/>
              <a:t>cd. na </a:t>
            </a:r>
            <a:r>
              <a:rPr dirty="0" err="1"/>
              <a:t>następnej</a:t>
            </a:r>
            <a:r>
              <a:rPr dirty="0"/>
              <a:t> </a:t>
            </a:r>
            <a:r>
              <a:rPr dirty="0" err="1"/>
              <a:t>stronie</a:t>
            </a:r>
            <a:endParaRPr dirty="0"/>
          </a:p>
        </p:txBody>
      </p:sp>
    </p:spTree>
  </p:cSld>
  <p:clrMapOvr>
    <a:masterClrMapping/>
  </p:clrMapOvr>
  <p:transition spd="med"/>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6"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527" name="63"/>
          <p:cNvSpPr txBox="1"/>
          <p:nvPr/>
        </p:nvSpPr>
        <p:spPr>
          <a:xfrm>
            <a:off x="23360893" y="12729956"/>
            <a:ext cx="566980"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63</a:t>
            </a:r>
          </a:p>
        </p:txBody>
      </p:sp>
      <p:sp>
        <p:nvSpPr>
          <p:cNvPr id="528" name="Spotkanie z zarządcami nieruchomości:…"/>
          <p:cNvSpPr txBox="1">
            <a:spLocks noGrp="1"/>
          </p:cNvSpPr>
          <p:nvPr>
            <p:ph type="title"/>
          </p:nvPr>
        </p:nvSpPr>
        <p:spPr>
          <a:xfrm>
            <a:off x="942081" y="1077359"/>
            <a:ext cx="22382052" cy="2398132"/>
          </a:xfrm>
          <a:prstGeom prst="rect">
            <a:avLst/>
          </a:prstGeom>
        </p:spPr>
        <p:txBody>
          <a:bodyPr/>
          <a:lstStyle/>
          <a:p>
            <a:pPr>
              <a:defRPr sz="7500" b="0" spc="-200">
                <a:solidFill>
                  <a:srgbClr val="ED7052"/>
                </a:solidFill>
                <a:latin typeface="Sora Regular Bold"/>
                <a:ea typeface="Sora Regular Bold"/>
                <a:cs typeface="Sora Regular Bold"/>
                <a:sym typeface="Sora Regular Bold"/>
              </a:defRPr>
            </a:pPr>
            <a:r>
              <a:t>Spotkanie z zarządcami nieruchomości: </a:t>
            </a:r>
            <a:endParaRPr spc="-150"/>
          </a:p>
          <a:p>
            <a:pPr>
              <a:defRPr sz="4500" b="0" spc="-100">
                <a:solidFill>
                  <a:srgbClr val="ED7052"/>
                </a:solidFill>
                <a:latin typeface="Sora Regular Bold"/>
                <a:ea typeface="Sora Regular Bold"/>
                <a:cs typeface="Sora Regular Bold"/>
                <a:sym typeface="Sora Regular Bold"/>
              </a:defRPr>
            </a:pPr>
            <a:r>
              <a:t>25.08.2021 r.</a:t>
            </a:r>
          </a:p>
        </p:txBody>
      </p:sp>
      <p:sp>
        <p:nvSpPr>
          <p:cNvPr id="529" name="Na pytania o funkcjonowanie komunikacji autobusowej, Zastępca Prezydenta Barbara Michalska udzieliła odpowiedzi na temat kosztów utrzymania całej komunikacji w mieście także tej związanej z zakupem nowych autobusów. Zarządcy Nieruchomości otrzymali infor"/>
          <p:cNvSpPr txBox="1">
            <a:spLocks noGrp="1"/>
          </p:cNvSpPr>
          <p:nvPr>
            <p:ph type="body" idx="1"/>
          </p:nvPr>
        </p:nvSpPr>
        <p:spPr>
          <a:xfrm>
            <a:off x="1032417" y="3344301"/>
            <a:ext cx="22609008" cy="8601107"/>
          </a:xfrm>
          <a:prstGeom prst="rect">
            <a:avLst/>
          </a:prstGeom>
        </p:spPr>
        <p:txBody>
          <a:bodyPr lIns="50800" tIns="50800" rIns="50800" bIns="50800" numCol="2" spcCol="1130449"/>
          <a:lstStyle/>
          <a:p>
            <a:pPr algn="just" defTabSz="449580">
              <a:spcBef>
                <a:spcPts val="500"/>
              </a:spcBef>
              <a:defRPr sz="3500" b="0">
                <a:uFill>
                  <a:solidFill>
                    <a:srgbClr val="000000"/>
                  </a:solidFill>
                </a:uFill>
                <a:latin typeface="Sora Regular Regular"/>
                <a:ea typeface="Sora Regular Regular"/>
                <a:cs typeface="Sora Regular Regular"/>
                <a:sym typeface="Sora Regular Regular"/>
              </a:defRPr>
            </a:pPr>
            <a:r>
              <a:rPr dirty="0"/>
              <a:t>Na </a:t>
            </a:r>
            <a:r>
              <a:rPr dirty="0" err="1"/>
              <a:t>pytania</a:t>
            </a:r>
            <a:r>
              <a:rPr dirty="0"/>
              <a:t> o </a:t>
            </a:r>
            <a:r>
              <a:rPr dirty="0" err="1"/>
              <a:t>funkcjonowanie</a:t>
            </a:r>
            <a:r>
              <a:rPr dirty="0"/>
              <a:t> </a:t>
            </a:r>
            <a:r>
              <a:rPr dirty="0" err="1"/>
              <a:t>komunikacji</a:t>
            </a:r>
            <a:r>
              <a:rPr dirty="0"/>
              <a:t> </a:t>
            </a:r>
            <a:r>
              <a:rPr dirty="0" err="1"/>
              <a:t>autobusowej</a:t>
            </a:r>
            <a:r>
              <a:rPr dirty="0"/>
              <a:t>, </a:t>
            </a:r>
            <a:r>
              <a:rPr dirty="0" err="1"/>
              <a:t>Zastępca</a:t>
            </a:r>
            <a:r>
              <a:rPr dirty="0"/>
              <a:t> Prezydenta Barbara Michalska </a:t>
            </a:r>
            <a:r>
              <a:rPr dirty="0" err="1"/>
              <a:t>udzieliła</a:t>
            </a:r>
            <a:r>
              <a:rPr dirty="0"/>
              <a:t> </a:t>
            </a:r>
            <a:r>
              <a:rPr dirty="0" err="1"/>
              <a:t>odpowiedzi</a:t>
            </a:r>
            <a:r>
              <a:rPr dirty="0"/>
              <a:t> na temat </a:t>
            </a:r>
            <a:r>
              <a:rPr dirty="0" err="1"/>
              <a:t>kosztów</a:t>
            </a:r>
            <a:r>
              <a:rPr dirty="0"/>
              <a:t> </a:t>
            </a:r>
            <a:r>
              <a:rPr dirty="0" err="1"/>
              <a:t>utrzymania</a:t>
            </a:r>
            <a:r>
              <a:rPr dirty="0"/>
              <a:t> </a:t>
            </a:r>
            <a:r>
              <a:rPr dirty="0" err="1"/>
              <a:t>całej</a:t>
            </a:r>
            <a:r>
              <a:rPr dirty="0"/>
              <a:t> </a:t>
            </a:r>
            <a:r>
              <a:rPr dirty="0" err="1"/>
              <a:t>komunikacji</a:t>
            </a:r>
            <a:r>
              <a:rPr dirty="0"/>
              <a:t> w </a:t>
            </a:r>
            <a:r>
              <a:rPr dirty="0" err="1"/>
              <a:t>mieście</a:t>
            </a:r>
            <a:r>
              <a:rPr dirty="0"/>
              <a:t> </a:t>
            </a:r>
            <a:r>
              <a:rPr dirty="0" err="1"/>
              <a:t>także</a:t>
            </a:r>
            <a:r>
              <a:rPr dirty="0"/>
              <a:t> </a:t>
            </a:r>
            <a:r>
              <a:rPr dirty="0" err="1"/>
              <a:t>tej</a:t>
            </a:r>
            <a:r>
              <a:rPr dirty="0"/>
              <a:t> </a:t>
            </a:r>
            <a:r>
              <a:rPr dirty="0" err="1"/>
              <a:t>związanej</a:t>
            </a:r>
            <a:r>
              <a:rPr dirty="0"/>
              <a:t> z </a:t>
            </a:r>
            <a:r>
              <a:rPr dirty="0" err="1"/>
              <a:t>zakupem</a:t>
            </a:r>
            <a:r>
              <a:rPr dirty="0"/>
              <a:t> </a:t>
            </a:r>
            <a:r>
              <a:rPr dirty="0" err="1"/>
              <a:t>nowych</a:t>
            </a:r>
            <a:r>
              <a:rPr dirty="0"/>
              <a:t> </a:t>
            </a:r>
            <a:r>
              <a:rPr dirty="0" err="1"/>
              <a:t>autobusów</a:t>
            </a:r>
            <a:r>
              <a:rPr dirty="0"/>
              <a:t>. </a:t>
            </a:r>
            <a:r>
              <a:rPr dirty="0" err="1"/>
              <a:t>Zarządcy</a:t>
            </a:r>
            <a:r>
              <a:rPr dirty="0"/>
              <a:t> </a:t>
            </a:r>
            <a:r>
              <a:rPr dirty="0" err="1"/>
              <a:t>Nieruchomości</a:t>
            </a:r>
            <a:r>
              <a:rPr dirty="0"/>
              <a:t> </a:t>
            </a:r>
            <a:r>
              <a:rPr dirty="0" err="1"/>
              <a:t>otrzymali</a:t>
            </a:r>
            <a:r>
              <a:rPr dirty="0"/>
              <a:t> </a:t>
            </a:r>
            <a:r>
              <a:rPr dirty="0" err="1"/>
              <a:t>informację</a:t>
            </a:r>
            <a:r>
              <a:rPr dirty="0"/>
              <a:t>, że </a:t>
            </a:r>
            <a:r>
              <a:rPr dirty="0" err="1"/>
              <a:t>spotkanie</a:t>
            </a:r>
            <a:r>
              <a:rPr dirty="0"/>
              <a:t> z </a:t>
            </a:r>
            <a:r>
              <a:rPr dirty="0" err="1"/>
              <a:t>mieszkańcami</a:t>
            </a:r>
            <a:r>
              <a:rPr dirty="0"/>
              <a:t> w </a:t>
            </a:r>
            <a:r>
              <a:rPr dirty="0" err="1"/>
              <a:t>sprawie</a:t>
            </a:r>
            <a:r>
              <a:rPr dirty="0"/>
              <a:t> </a:t>
            </a:r>
            <a:r>
              <a:rPr dirty="0" err="1"/>
              <a:t>komunikacji</a:t>
            </a:r>
            <a:r>
              <a:rPr dirty="0"/>
              <a:t> </a:t>
            </a:r>
            <a:r>
              <a:rPr dirty="0" err="1"/>
              <a:t>miejskiej</a:t>
            </a:r>
            <a:r>
              <a:rPr dirty="0"/>
              <a:t> </a:t>
            </a:r>
            <a:r>
              <a:rPr dirty="0" err="1"/>
              <a:t>będzie</a:t>
            </a:r>
            <a:r>
              <a:rPr dirty="0"/>
              <a:t> </a:t>
            </a:r>
            <a:r>
              <a:rPr dirty="0" err="1"/>
              <a:t>odrębnym</a:t>
            </a:r>
            <a:r>
              <a:rPr dirty="0"/>
              <a:t> </a:t>
            </a:r>
            <a:r>
              <a:rPr dirty="0" err="1"/>
              <a:t>spotkaniem</a:t>
            </a:r>
            <a:r>
              <a:rPr dirty="0"/>
              <a:t> </a:t>
            </a:r>
            <a:r>
              <a:rPr dirty="0" err="1"/>
              <a:t>i</a:t>
            </a:r>
            <a:r>
              <a:rPr dirty="0"/>
              <a:t> </a:t>
            </a:r>
            <a:r>
              <a:rPr dirty="0" err="1"/>
              <a:t>odbędzie</a:t>
            </a:r>
            <a:r>
              <a:rPr dirty="0"/>
              <a:t> </a:t>
            </a:r>
            <a:r>
              <a:rPr dirty="0" err="1"/>
              <a:t>się</a:t>
            </a:r>
            <a:r>
              <a:rPr dirty="0"/>
              <a:t> w  </a:t>
            </a:r>
            <a:r>
              <a:rPr dirty="0" err="1"/>
              <a:t>najbliższej</a:t>
            </a:r>
            <a:r>
              <a:rPr dirty="0"/>
              <a:t> </a:t>
            </a:r>
            <a:r>
              <a:rPr dirty="0" err="1"/>
              <a:t>przyszłości</a:t>
            </a:r>
            <a:r>
              <a:rPr dirty="0"/>
              <a:t>.</a:t>
            </a:r>
          </a:p>
          <a:p>
            <a:pPr algn="just" defTabSz="449580">
              <a:spcBef>
                <a:spcPts val="500"/>
              </a:spcBef>
              <a:defRPr sz="3500" b="0">
                <a:uFill>
                  <a:solidFill>
                    <a:srgbClr val="000000"/>
                  </a:solidFill>
                </a:uFill>
                <a:latin typeface="Sora Regular Regular"/>
                <a:ea typeface="Sora Regular Regular"/>
                <a:cs typeface="Sora Regular Regular"/>
                <a:sym typeface="Sora Regular Regular"/>
              </a:defRPr>
            </a:pPr>
            <a:r>
              <a:rPr dirty="0" err="1"/>
              <a:t>Zarządcy</a:t>
            </a:r>
            <a:r>
              <a:rPr dirty="0"/>
              <a:t> </a:t>
            </a:r>
            <a:r>
              <a:rPr dirty="0" err="1"/>
              <a:t>Nieruchomości</a:t>
            </a:r>
            <a:r>
              <a:rPr dirty="0"/>
              <a:t> </a:t>
            </a:r>
            <a:r>
              <a:rPr dirty="0" err="1"/>
              <a:t>wyraźnie</a:t>
            </a:r>
            <a:r>
              <a:rPr dirty="0"/>
              <a:t> </a:t>
            </a:r>
            <a:r>
              <a:rPr dirty="0" err="1"/>
              <a:t>opowiedzieli</a:t>
            </a:r>
            <a:r>
              <a:rPr dirty="0"/>
              <a:t> </a:t>
            </a:r>
            <a:r>
              <a:rPr dirty="0" err="1"/>
              <a:t>się</a:t>
            </a:r>
            <a:r>
              <a:rPr dirty="0"/>
              <a:t> </a:t>
            </a:r>
            <a:r>
              <a:rPr dirty="0" err="1"/>
              <a:t>za</a:t>
            </a:r>
            <a:r>
              <a:rPr dirty="0"/>
              <a:t> </a:t>
            </a:r>
            <a:r>
              <a:rPr dirty="0" err="1"/>
              <a:t>przyjęciem</a:t>
            </a:r>
            <a:r>
              <a:rPr dirty="0"/>
              <a:t> </a:t>
            </a:r>
            <a:r>
              <a:rPr dirty="0" err="1"/>
              <a:t>scenariusza</a:t>
            </a:r>
            <a:r>
              <a:rPr dirty="0"/>
              <a:t> </a:t>
            </a:r>
            <a:r>
              <a:rPr dirty="0" err="1"/>
              <a:t>zrównoważonego</a:t>
            </a:r>
            <a:r>
              <a:rPr dirty="0"/>
              <a:t>. </a:t>
            </a:r>
            <a:r>
              <a:rPr dirty="0" err="1"/>
              <a:t>Kilka</a:t>
            </a:r>
            <a:r>
              <a:rPr dirty="0"/>
              <a:t> </a:t>
            </a:r>
            <a:r>
              <a:rPr dirty="0" err="1"/>
              <a:t>głosów</a:t>
            </a:r>
            <a:r>
              <a:rPr dirty="0"/>
              <a:t> było </a:t>
            </a:r>
            <a:r>
              <a:rPr dirty="0" err="1"/>
              <a:t>za</a:t>
            </a:r>
            <a:r>
              <a:rPr dirty="0"/>
              <a:t> </a:t>
            </a:r>
            <a:r>
              <a:rPr dirty="0" err="1"/>
              <a:t>przyjęciem</a:t>
            </a:r>
            <a:r>
              <a:rPr dirty="0"/>
              <a:t> </a:t>
            </a:r>
            <a:r>
              <a:rPr dirty="0" err="1"/>
              <a:t>scenariusza</a:t>
            </a:r>
            <a:r>
              <a:rPr dirty="0"/>
              <a:t> </a:t>
            </a:r>
            <a:r>
              <a:rPr dirty="0" err="1"/>
              <a:t>radykalnego</a:t>
            </a:r>
            <a:r>
              <a:rPr dirty="0"/>
              <a:t>, </a:t>
            </a:r>
            <a:r>
              <a:rPr dirty="0" err="1"/>
              <a:t>zorientowanego</a:t>
            </a:r>
            <a:r>
              <a:rPr dirty="0"/>
              <a:t> na </a:t>
            </a:r>
            <a:r>
              <a:rPr dirty="0" err="1"/>
              <a:t>mieszkańców</a:t>
            </a:r>
            <a:r>
              <a:rPr dirty="0"/>
              <a:t>. Ten </a:t>
            </a:r>
            <a:r>
              <a:rPr dirty="0" err="1"/>
              <a:t>najbardziej</a:t>
            </a:r>
            <a:r>
              <a:rPr dirty="0"/>
              <a:t> </a:t>
            </a:r>
            <a:r>
              <a:rPr dirty="0" err="1"/>
              <a:t>restrykcyjny</a:t>
            </a:r>
            <a:r>
              <a:rPr dirty="0"/>
              <a:t> model </a:t>
            </a:r>
            <a:r>
              <a:rPr dirty="0" err="1"/>
              <a:t>zakłada</a:t>
            </a:r>
            <a:r>
              <a:rPr dirty="0"/>
              <a:t> </a:t>
            </a:r>
            <a:r>
              <a:rPr dirty="0" err="1"/>
              <a:t>bardzo</a:t>
            </a:r>
            <a:r>
              <a:rPr dirty="0"/>
              <a:t> </a:t>
            </a:r>
            <a:r>
              <a:rPr dirty="0" err="1"/>
              <a:t>duże</a:t>
            </a:r>
            <a:r>
              <a:rPr dirty="0"/>
              <a:t> </a:t>
            </a:r>
            <a:r>
              <a:rPr dirty="0" err="1"/>
              <a:t>ograniczenia</a:t>
            </a:r>
            <a:r>
              <a:rPr dirty="0"/>
              <a:t> </a:t>
            </a:r>
            <a:r>
              <a:rPr dirty="0" err="1"/>
              <a:t>ruchu</a:t>
            </a:r>
            <a:r>
              <a:rPr dirty="0"/>
              <a:t> </a:t>
            </a:r>
            <a:r>
              <a:rPr dirty="0" err="1"/>
              <a:t>samochodowego</a:t>
            </a:r>
            <a:r>
              <a:rPr dirty="0"/>
              <a:t> w </a:t>
            </a:r>
            <a:r>
              <a:rPr dirty="0" err="1"/>
              <a:t>mieście</a:t>
            </a:r>
            <a:r>
              <a:rPr dirty="0"/>
              <a:t> </a:t>
            </a:r>
            <a:r>
              <a:rPr dirty="0" err="1"/>
              <a:t>i</a:t>
            </a:r>
            <a:r>
              <a:rPr dirty="0"/>
              <a:t> </a:t>
            </a:r>
            <a:r>
              <a:rPr dirty="0" err="1"/>
              <a:t>tym</a:t>
            </a:r>
            <a:r>
              <a:rPr dirty="0"/>
              <a:t> </a:t>
            </a:r>
            <a:r>
              <a:rPr dirty="0" err="1"/>
              <a:t>samym</a:t>
            </a:r>
            <a:r>
              <a:rPr dirty="0"/>
              <a:t> </a:t>
            </a:r>
            <a:r>
              <a:rPr dirty="0" err="1"/>
              <a:t>zmiany</a:t>
            </a:r>
            <a:r>
              <a:rPr dirty="0"/>
              <a:t> </a:t>
            </a:r>
            <a:r>
              <a:rPr dirty="0" err="1"/>
              <a:t>korzystne</a:t>
            </a:r>
            <a:r>
              <a:rPr dirty="0"/>
              <a:t> dla </a:t>
            </a:r>
            <a:r>
              <a:rPr dirty="0" err="1"/>
              <a:t>mieszkańców</a:t>
            </a:r>
            <a:r>
              <a:rPr dirty="0"/>
              <a:t>. </a:t>
            </a:r>
            <a:r>
              <a:rPr dirty="0" err="1"/>
              <a:t>Pojawiła</a:t>
            </a:r>
            <a:r>
              <a:rPr dirty="0"/>
              <a:t> </a:t>
            </a:r>
            <a:r>
              <a:rPr dirty="0" err="1"/>
              <a:t>się</a:t>
            </a:r>
            <a:r>
              <a:rPr dirty="0"/>
              <a:t> </a:t>
            </a:r>
            <a:r>
              <a:rPr dirty="0" err="1"/>
              <a:t>zatem</a:t>
            </a:r>
            <a:r>
              <a:rPr dirty="0"/>
              <a:t> </a:t>
            </a:r>
            <a:r>
              <a:rPr dirty="0" err="1"/>
              <a:t>propozycja</a:t>
            </a:r>
            <a:r>
              <a:rPr dirty="0"/>
              <a:t> </a:t>
            </a:r>
            <a:r>
              <a:rPr dirty="0" err="1"/>
              <a:t>żeby</a:t>
            </a:r>
            <a:r>
              <a:rPr dirty="0"/>
              <a:t> </a:t>
            </a:r>
            <a:r>
              <a:rPr dirty="0" err="1"/>
              <a:t>hotele</a:t>
            </a:r>
            <a:r>
              <a:rPr dirty="0"/>
              <a:t> </a:t>
            </a:r>
            <a:r>
              <a:rPr dirty="0" err="1"/>
              <a:t>i</a:t>
            </a:r>
            <a:r>
              <a:rPr dirty="0"/>
              <a:t> </a:t>
            </a:r>
            <a:r>
              <a:rPr dirty="0" err="1"/>
              <a:t>pensjonaty</a:t>
            </a:r>
            <a:r>
              <a:rPr dirty="0"/>
              <a:t> </a:t>
            </a:r>
            <a:r>
              <a:rPr dirty="0" err="1"/>
              <a:t>odbierały</a:t>
            </a:r>
            <a:r>
              <a:rPr dirty="0"/>
              <a:t> </a:t>
            </a:r>
            <a:r>
              <a:rPr dirty="0" err="1"/>
              <a:t>gości</a:t>
            </a:r>
            <a:r>
              <a:rPr dirty="0"/>
              <a:t> </a:t>
            </a:r>
            <a:r>
              <a:rPr dirty="0" err="1"/>
              <a:t>spod</a:t>
            </a:r>
            <a:r>
              <a:rPr dirty="0"/>
              <a:t> </a:t>
            </a:r>
            <a:r>
              <a:rPr dirty="0" err="1"/>
              <a:t>dworców</a:t>
            </a:r>
            <a:r>
              <a:rPr dirty="0"/>
              <a:t> </a:t>
            </a:r>
            <a:r>
              <a:rPr dirty="0" err="1"/>
              <a:t>i</a:t>
            </a:r>
            <a:r>
              <a:rPr dirty="0"/>
              <a:t> </a:t>
            </a:r>
            <a:r>
              <a:rPr dirty="0" err="1"/>
              <a:t>parkingów</a:t>
            </a:r>
            <a:r>
              <a:rPr dirty="0"/>
              <a:t> </a:t>
            </a:r>
            <a:r>
              <a:rPr dirty="0" err="1"/>
              <a:t>nie</a:t>
            </a:r>
            <a:r>
              <a:rPr dirty="0"/>
              <a:t> </a:t>
            </a:r>
            <a:r>
              <a:rPr dirty="0" err="1"/>
              <a:t>pozwalając</a:t>
            </a:r>
            <a:r>
              <a:rPr dirty="0"/>
              <a:t> na </a:t>
            </a:r>
            <a:r>
              <a:rPr dirty="0" err="1"/>
              <a:t>wjazd</a:t>
            </a:r>
            <a:r>
              <a:rPr dirty="0"/>
              <a:t> </a:t>
            </a:r>
            <a:r>
              <a:rPr dirty="0" err="1"/>
              <a:t>samochodów</a:t>
            </a:r>
            <a:r>
              <a:rPr dirty="0"/>
              <a:t> </a:t>
            </a:r>
            <a:r>
              <a:rPr dirty="0" err="1"/>
              <a:t>turystów</a:t>
            </a:r>
            <a:r>
              <a:rPr dirty="0"/>
              <a:t>. </a:t>
            </a:r>
            <a:r>
              <a:rPr dirty="0" err="1"/>
              <a:t>Powoływano</a:t>
            </a:r>
            <a:r>
              <a:rPr dirty="0"/>
              <a:t> </a:t>
            </a:r>
            <a:r>
              <a:rPr dirty="0" err="1"/>
              <a:t>się</a:t>
            </a:r>
            <a:r>
              <a:rPr dirty="0"/>
              <a:t> na </a:t>
            </a:r>
            <a:r>
              <a:rPr dirty="0" err="1"/>
              <a:t>przykłady</a:t>
            </a:r>
            <a:r>
              <a:rPr dirty="0"/>
              <a:t> </a:t>
            </a:r>
            <a:r>
              <a:rPr dirty="0" err="1"/>
              <a:t>wielu</a:t>
            </a:r>
            <a:r>
              <a:rPr dirty="0"/>
              <a:t> </a:t>
            </a:r>
            <a:r>
              <a:rPr dirty="0" err="1"/>
              <a:t>miejsc</a:t>
            </a:r>
            <a:r>
              <a:rPr dirty="0"/>
              <a:t> </a:t>
            </a:r>
            <a:r>
              <a:rPr dirty="0" err="1"/>
              <a:t>turystycznych</a:t>
            </a:r>
            <a:r>
              <a:rPr dirty="0"/>
              <a:t> (np. Austria, </a:t>
            </a:r>
            <a:r>
              <a:rPr dirty="0" err="1"/>
              <a:t>Sycylia</a:t>
            </a:r>
            <a:r>
              <a:rPr dirty="0"/>
              <a:t>), </a:t>
            </a:r>
            <a:r>
              <a:rPr dirty="0" err="1"/>
              <a:t>które</a:t>
            </a:r>
            <a:r>
              <a:rPr dirty="0"/>
              <a:t> </a:t>
            </a:r>
            <a:r>
              <a:rPr dirty="0" err="1"/>
              <a:t>wprowadziły</a:t>
            </a:r>
            <a:r>
              <a:rPr dirty="0"/>
              <a:t> </a:t>
            </a:r>
            <a:r>
              <a:rPr dirty="0" err="1"/>
              <a:t>zakaż</a:t>
            </a:r>
            <a:r>
              <a:rPr dirty="0"/>
              <a:t> </a:t>
            </a:r>
            <a:r>
              <a:rPr dirty="0" err="1"/>
              <a:t>wjazdu</a:t>
            </a:r>
            <a:r>
              <a:rPr dirty="0"/>
              <a:t> do miasta </a:t>
            </a:r>
            <a:br>
              <a:rPr dirty="0"/>
            </a:br>
            <a:r>
              <a:rPr dirty="0" err="1"/>
              <a:t>i</a:t>
            </a:r>
            <a:r>
              <a:rPr dirty="0"/>
              <a:t> </a:t>
            </a:r>
            <a:r>
              <a:rPr dirty="0" err="1"/>
              <a:t>konieczność</a:t>
            </a:r>
            <a:r>
              <a:rPr dirty="0"/>
              <a:t> </a:t>
            </a:r>
            <a:r>
              <a:rPr dirty="0" err="1"/>
              <a:t>pozostawiania</a:t>
            </a:r>
            <a:r>
              <a:rPr dirty="0"/>
              <a:t> </a:t>
            </a:r>
            <a:r>
              <a:rPr dirty="0" err="1"/>
              <a:t>samochodów</a:t>
            </a:r>
            <a:r>
              <a:rPr dirty="0"/>
              <a:t> na </a:t>
            </a:r>
            <a:r>
              <a:rPr dirty="0" err="1"/>
              <a:t>obrzeżach</a:t>
            </a:r>
            <a:r>
              <a:rPr dirty="0"/>
              <a:t> </a:t>
            </a:r>
            <a:r>
              <a:rPr dirty="0" err="1"/>
              <a:t>miast</a:t>
            </a:r>
            <a:r>
              <a:rPr dirty="0"/>
              <a:t>.</a:t>
            </a:r>
          </a:p>
        </p:txBody>
      </p:sp>
    </p:spTree>
  </p:cSld>
  <p:clrMapOvr>
    <a:masterClrMapping/>
  </p:clrMapOvr>
  <p:transition spd="med"/>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1"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532" name="64"/>
          <p:cNvSpPr txBox="1"/>
          <p:nvPr/>
        </p:nvSpPr>
        <p:spPr>
          <a:xfrm>
            <a:off x="23355915" y="12729956"/>
            <a:ext cx="576937"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64</a:t>
            </a:r>
          </a:p>
        </p:txBody>
      </p:sp>
      <p:sp>
        <p:nvSpPr>
          <p:cNvPr id="533" name="Spotkanie z przedstawicielami Uniwersytetu Trzeciego Wieku, Stowarzyszeniem Pomocy Osobom Niepełnosprawnym, Polskim Stowarzyszeniem Na Rzecz Osób z Niepełnosprawnością Intelektualną  oraz Polskim Związkiem Niewidomych…"/>
          <p:cNvSpPr txBox="1">
            <a:spLocks noGrp="1"/>
          </p:cNvSpPr>
          <p:nvPr>
            <p:ph type="title"/>
          </p:nvPr>
        </p:nvSpPr>
        <p:spPr>
          <a:xfrm>
            <a:off x="942081" y="1077359"/>
            <a:ext cx="22382052" cy="3589554"/>
          </a:xfrm>
          <a:prstGeom prst="rect">
            <a:avLst/>
          </a:prstGeom>
        </p:spPr>
        <p:txBody>
          <a:bodyPr/>
          <a:lstStyle/>
          <a:p>
            <a:pPr>
              <a:defRPr sz="5000" b="0" spc="-100">
                <a:solidFill>
                  <a:srgbClr val="ED7052"/>
                </a:solidFill>
                <a:uFill>
                  <a:solidFill>
                    <a:srgbClr val="0D0D0D"/>
                  </a:solidFill>
                </a:uFill>
                <a:latin typeface="Sora Regular Bold"/>
                <a:ea typeface="Sora Regular Bold"/>
                <a:cs typeface="Sora Regular Bold"/>
                <a:sym typeface="Sora Regular Bold"/>
              </a:defRPr>
            </a:pPr>
            <a:r>
              <a:t>Spotkanie z przedstawicielami Uniwersytetu Trzeciego Wieku, Stowarzyszeniem Pomocy Osobom Niepełnosprawnym, Polskim Stowarzyszeniem Na Rzecz Osób z Niepełnosprawnością Intelektualną  oraz Polskim Związkiem Niewidomych</a:t>
            </a:r>
          </a:p>
          <a:p>
            <a:pPr>
              <a:defRPr sz="4500" b="0" spc="-100">
                <a:solidFill>
                  <a:srgbClr val="ED7052"/>
                </a:solidFill>
                <a:uFill>
                  <a:solidFill>
                    <a:srgbClr val="0D0D0D"/>
                  </a:solidFill>
                </a:uFill>
                <a:latin typeface="Sora Regular Bold"/>
                <a:ea typeface="Sora Regular Bold"/>
                <a:cs typeface="Sora Regular Bold"/>
                <a:sym typeface="Sora Regular Bold"/>
              </a:defRPr>
            </a:pPr>
            <a:r>
              <a:t>17.09.2021 r.</a:t>
            </a:r>
          </a:p>
        </p:txBody>
      </p:sp>
      <p:sp>
        <p:nvSpPr>
          <p:cNvPr id="534" name="W spotkaniu wzięły udział osoby z niepełnosprawnościami oraz seniorzy. Z tymi grupami mieszkańców rozmawiali Barbara Michalska Zastępca Prezydenta Miasta Świnoujścia, Rafał Łysiak Naczelnik Wydziału Inwestycji Miejskich oraz p.o. Naczelnika Wydziału Infr"/>
          <p:cNvSpPr txBox="1">
            <a:spLocks noGrp="1"/>
          </p:cNvSpPr>
          <p:nvPr>
            <p:ph type="body" idx="1"/>
          </p:nvPr>
        </p:nvSpPr>
        <p:spPr>
          <a:xfrm>
            <a:off x="1032417" y="4807610"/>
            <a:ext cx="22609008" cy="7137798"/>
          </a:xfrm>
          <a:prstGeom prst="rect">
            <a:avLst/>
          </a:prstGeom>
        </p:spPr>
        <p:txBody>
          <a:bodyPr lIns="50800" tIns="50800" rIns="50800" bIns="50800" numCol="2" spcCol="1130449"/>
          <a:lstStyle/>
          <a:p>
            <a:pPr algn="just" defTabSz="449580">
              <a:spcBef>
                <a:spcPts val="500"/>
              </a:spcBef>
              <a:defRPr sz="3500" b="0">
                <a:uFill>
                  <a:solidFill>
                    <a:srgbClr val="000000"/>
                  </a:solidFill>
                </a:uFill>
                <a:latin typeface="Sora Regular Regular"/>
                <a:ea typeface="Sora Regular Regular"/>
                <a:cs typeface="Sora Regular Regular"/>
                <a:sym typeface="Sora Regular Regular"/>
              </a:defRPr>
            </a:pPr>
            <a:r>
              <a:rPr dirty="0"/>
              <a:t>W </a:t>
            </a:r>
            <a:r>
              <a:rPr dirty="0" err="1"/>
              <a:t>spotkaniu</a:t>
            </a:r>
            <a:r>
              <a:rPr dirty="0"/>
              <a:t> </a:t>
            </a:r>
            <a:r>
              <a:rPr dirty="0" err="1"/>
              <a:t>wzięły</a:t>
            </a:r>
            <a:r>
              <a:rPr dirty="0"/>
              <a:t> </a:t>
            </a:r>
            <a:r>
              <a:rPr dirty="0" err="1"/>
              <a:t>udział</a:t>
            </a:r>
            <a:r>
              <a:rPr dirty="0"/>
              <a:t> </a:t>
            </a:r>
            <a:r>
              <a:rPr dirty="0" err="1"/>
              <a:t>osoby</a:t>
            </a:r>
            <a:r>
              <a:rPr dirty="0"/>
              <a:t> </a:t>
            </a:r>
            <a:r>
              <a:rPr dirty="0" smtClean="0"/>
              <a:t>z</a:t>
            </a:r>
            <a:r>
              <a:rPr lang="pl-PL" dirty="0" smtClean="0"/>
              <a:t> </a:t>
            </a:r>
            <a:r>
              <a:rPr dirty="0" err="1" smtClean="0"/>
              <a:t>niepełnosprawności</a:t>
            </a:r>
            <a:r>
              <a:rPr lang="pl-PL" dirty="0" smtClean="0"/>
              <a:t>ą</a:t>
            </a:r>
            <a:r>
              <a:rPr dirty="0" smtClean="0"/>
              <a:t> </a:t>
            </a:r>
            <a:r>
              <a:rPr dirty="0" err="1"/>
              <a:t>oraz</a:t>
            </a:r>
            <a:r>
              <a:rPr dirty="0"/>
              <a:t> </a:t>
            </a:r>
            <a:r>
              <a:rPr dirty="0" err="1"/>
              <a:t>seniorzy</a:t>
            </a:r>
            <a:r>
              <a:rPr dirty="0"/>
              <a:t>. Z </a:t>
            </a:r>
            <a:r>
              <a:rPr dirty="0" err="1"/>
              <a:t>tymi</a:t>
            </a:r>
            <a:r>
              <a:rPr dirty="0"/>
              <a:t> </a:t>
            </a:r>
            <a:r>
              <a:rPr dirty="0" err="1"/>
              <a:t>grupami</a:t>
            </a:r>
            <a:r>
              <a:rPr dirty="0"/>
              <a:t> </a:t>
            </a:r>
            <a:r>
              <a:rPr dirty="0" err="1"/>
              <a:t>mieszkańców</a:t>
            </a:r>
            <a:r>
              <a:rPr dirty="0"/>
              <a:t> </a:t>
            </a:r>
            <a:r>
              <a:rPr dirty="0" err="1"/>
              <a:t>rozmawiali</a:t>
            </a:r>
            <a:r>
              <a:rPr dirty="0"/>
              <a:t> Barbara Michalska </a:t>
            </a:r>
            <a:r>
              <a:rPr dirty="0" err="1"/>
              <a:t>Zastępca</a:t>
            </a:r>
            <a:r>
              <a:rPr dirty="0"/>
              <a:t> Prezydenta Miasta </a:t>
            </a:r>
            <a:r>
              <a:rPr dirty="0" err="1"/>
              <a:t>Świnoujścia</a:t>
            </a:r>
            <a:r>
              <a:rPr dirty="0"/>
              <a:t>, </a:t>
            </a:r>
            <a:r>
              <a:rPr dirty="0" err="1"/>
              <a:t>Rafał</a:t>
            </a:r>
            <a:r>
              <a:rPr dirty="0"/>
              <a:t> </a:t>
            </a:r>
            <a:r>
              <a:rPr dirty="0" err="1"/>
              <a:t>Łysiak</a:t>
            </a:r>
            <a:r>
              <a:rPr dirty="0"/>
              <a:t> </a:t>
            </a:r>
            <a:r>
              <a:rPr dirty="0" err="1"/>
              <a:t>Naczelnik</a:t>
            </a:r>
            <a:r>
              <a:rPr dirty="0"/>
              <a:t> </a:t>
            </a:r>
            <a:r>
              <a:rPr dirty="0" err="1"/>
              <a:t>Wydziału</a:t>
            </a:r>
            <a:r>
              <a:rPr dirty="0"/>
              <a:t> </a:t>
            </a:r>
            <a:r>
              <a:rPr dirty="0" err="1"/>
              <a:t>Inwestycji</a:t>
            </a:r>
            <a:r>
              <a:rPr dirty="0"/>
              <a:t> </a:t>
            </a:r>
            <a:r>
              <a:rPr dirty="0" err="1"/>
              <a:t>Miejskich</a:t>
            </a:r>
            <a:r>
              <a:rPr dirty="0"/>
              <a:t> </a:t>
            </a:r>
            <a:r>
              <a:rPr dirty="0" err="1"/>
              <a:t>oraz</a:t>
            </a:r>
            <a:r>
              <a:rPr dirty="0"/>
              <a:t> </a:t>
            </a:r>
            <a:r>
              <a:rPr dirty="0" err="1"/>
              <a:t>p.o.</a:t>
            </a:r>
            <a:r>
              <a:rPr dirty="0"/>
              <a:t> </a:t>
            </a:r>
            <a:r>
              <a:rPr dirty="0" err="1"/>
              <a:t>Naczelnika</a:t>
            </a:r>
            <a:r>
              <a:rPr dirty="0"/>
              <a:t> </a:t>
            </a:r>
            <a:r>
              <a:rPr dirty="0" err="1"/>
              <a:t>Wydziału</a:t>
            </a:r>
            <a:r>
              <a:rPr dirty="0"/>
              <a:t> </a:t>
            </a:r>
            <a:r>
              <a:rPr dirty="0" err="1"/>
              <a:t>Infrastruktury</a:t>
            </a:r>
            <a:r>
              <a:rPr dirty="0"/>
              <a:t> </a:t>
            </a:r>
            <a:r>
              <a:rPr dirty="0" err="1"/>
              <a:t>i</a:t>
            </a:r>
            <a:r>
              <a:rPr dirty="0"/>
              <a:t> </a:t>
            </a:r>
            <a:r>
              <a:rPr dirty="0" err="1"/>
              <a:t>Zieleni</a:t>
            </a:r>
            <a:r>
              <a:rPr dirty="0"/>
              <a:t> </a:t>
            </a:r>
            <a:r>
              <a:rPr dirty="0" err="1"/>
              <a:t>Miejskiej</a:t>
            </a:r>
            <a:r>
              <a:rPr dirty="0"/>
              <a:t> Jacek Antczak.</a:t>
            </a:r>
          </a:p>
          <a:p>
            <a:pPr algn="just" defTabSz="449580">
              <a:spcBef>
                <a:spcPts val="500"/>
              </a:spcBef>
              <a:defRPr sz="3500" b="0">
                <a:uFill>
                  <a:solidFill>
                    <a:srgbClr val="000000"/>
                  </a:solidFill>
                </a:uFill>
                <a:latin typeface="Sora Regular Regular"/>
                <a:ea typeface="Sora Regular Regular"/>
                <a:cs typeface="Sora Regular Regular"/>
                <a:sym typeface="Sora Regular Regular"/>
              </a:defRPr>
            </a:pPr>
            <a:r>
              <a:rPr dirty="0"/>
              <a:t> </a:t>
            </a:r>
            <a:r>
              <a:rPr dirty="0" err="1"/>
              <a:t>Pracownicy</a:t>
            </a:r>
            <a:r>
              <a:rPr dirty="0"/>
              <a:t> </a:t>
            </a:r>
            <a:r>
              <a:rPr dirty="0" err="1"/>
              <a:t>urzędu</a:t>
            </a:r>
            <a:r>
              <a:rPr dirty="0"/>
              <a:t> </a:t>
            </a:r>
            <a:r>
              <a:rPr dirty="0" err="1"/>
              <a:t>przybliżyli</a:t>
            </a:r>
            <a:r>
              <a:rPr dirty="0"/>
              <a:t> </a:t>
            </a:r>
            <a:r>
              <a:rPr dirty="0" err="1"/>
              <a:t>gościom</a:t>
            </a:r>
            <a:r>
              <a:rPr dirty="0"/>
              <a:t> </a:t>
            </a:r>
            <a:r>
              <a:rPr dirty="0" err="1"/>
              <a:t>cel</a:t>
            </a:r>
            <a:r>
              <a:rPr dirty="0"/>
              <a:t> </a:t>
            </a:r>
            <a:r>
              <a:rPr dirty="0" err="1"/>
              <a:t>i</a:t>
            </a:r>
            <a:r>
              <a:rPr dirty="0"/>
              <a:t> </a:t>
            </a:r>
            <a:r>
              <a:rPr dirty="0" err="1"/>
              <a:t>powód</a:t>
            </a:r>
            <a:r>
              <a:rPr dirty="0"/>
              <a:t> konsultacji społecznych </a:t>
            </a:r>
            <a:r>
              <a:rPr dirty="0" err="1"/>
              <a:t>oraz</a:t>
            </a:r>
            <a:r>
              <a:rPr dirty="0"/>
              <a:t> </a:t>
            </a:r>
            <a:r>
              <a:rPr dirty="0" err="1"/>
              <a:t>proponowane</a:t>
            </a:r>
            <a:r>
              <a:rPr dirty="0"/>
              <a:t> </a:t>
            </a:r>
            <a:r>
              <a:rPr dirty="0" err="1"/>
              <a:t>scenariusze</a:t>
            </a:r>
            <a:r>
              <a:rPr dirty="0"/>
              <a:t>, </a:t>
            </a:r>
            <a:r>
              <a:rPr dirty="0" err="1"/>
              <a:t>według</a:t>
            </a:r>
            <a:r>
              <a:rPr dirty="0"/>
              <a:t> </a:t>
            </a:r>
            <a:r>
              <a:rPr dirty="0" err="1"/>
              <a:t>których</a:t>
            </a:r>
            <a:r>
              <a:rPr dirty="0"/>
              <a:t> </a:t>
            </a:r>
            <a:r>
              <a:rPr dirty="0" err="1"/>
              <a:t>może</a:t>
            </a:r>
            <a:r>
              <a:rPr dirty="0"/>
              <a:t> </a:t>
            </a:r>
            <a:r>
              <a:rPr dirty="0" err="1"/>
              <a:t>rozwijać</a:t>
            </a:r>
            <a:r>
              <a:rPr dirty="0"/>
              <a:t> </a:t>
            </a:r>
            <a:r>
              <a:rPr dirty="0" err="1"/>
              <a:t>się</a:t>
            </a:r>
            <a:r>
              <a:rPr dirty="0"/>
              <a:t> </a:t>
            </a:r>
            <a:r>
              <a:rPr dirty="0" err="1"/>
              <a:t>komunikacja</a:t>
            </a:r>
            <a:r>
              <a:rPr dirty="0"/>
              <a:t> w Świnoujściu. </a:t>
            </a:r>
            <a:r>
              <a:rPr dirty="0" err="1"/>
              <a:t>Wskazali</a:t>
            </a:r>
            <a:r>
              <a:rPr dirty="0"/>
              <a:t> </a:t>
            </a:r>
            <a:r>
              <a:rPr dirty="0" err="1"/>
              <a:t>jakie</a:t>
            </a:r>
            <a:r>
              <a:rPr dirty="0"/>
              <a:t> </a:t>
            </a:r>
            <a:r>
              <a:rPr dirty="0" err="1"/>
              <a:t>są</a:t>
            </a:r>
            <a:r>
              <a:rPr dirty="0"/>
              <a:t> </a:t>
            </a:r>
            <a:r>
              <a:rPr dirty="0" err="1"/>
              <a:t>zagrożenia</a:t>
            </a:r>
            <a:r>
              <a:rPr dirty="0"/>
              <a:t>, a </a:t>
            </a:r>
            <a:r>
              <a:rPr dirty="0" err="1"/>
              <a:t>jakie</a:t>
            </a:r>
            <a:r>
              <a:rPr dirty="0"/>
              <a:t> </a:t>
            </a:r>
            <a:r>
              <a:rPr dirty="0" err="1"/>
              <a:t>zalety</a:t>
            </a:r>
            <a:r>
              <a:rPr dirty="0"/>
              <a:t> </a:t>
            </a:r>
            <a:r>
              <a:rPr dirty="0" err="1"/>
              <a:t>każdej</a:t>
            </a:r>
            <a:r>
              <a:rPr dirty="0"/>
              <a:t> z </a:t>
            </a:r>
            <a:r>
              <a:rPr dirty="0" err="1"/>
              <a:t>propozycji</a:t>
            </a:r>
            <a:r>
              <a:rPr dirty="0"/>
              <a:t>.</a:t>
            </a:r>
          </a:p>
          <a:p>
            <a:pPr algn="just" defTabSz="449580">
              <a:spcBef>
                <a:spcPts val="500"/>
              </a:spcBef>
              <a:defRPr sz="3500" b="0">
                <a:uFill>
                  <a:solidFill>
                    <a:srgbClr val="000000"/>
                  </a:solidFill>
                </a:uFill>
                <a:latin typeface="Sora Regular Regular"/>
                <a:ea typeface="Sora Regular Regular"/>
                <a:cs typeface="Sora Regular Regular"/>
                <a:sym typeface="Sora Regular Regular"/>
              </a:defRPr>
            </a:pPr>
            <a:r>
              <a:rPr dirty="0" err="1"/>
              <a:t>Podczas</a:t>
            </a:r>
            <a:r>
              <a:rPr dirty="0"/>
              <a:t> </a:t>
            </a:r>
            <a:r>
              <a:rPr dirty="0" err="1"/>
              <a:t>spotkania</a:t>
            </a:r>
            <a:r>
              <a:rPr dirty="0"/>
              <a:t> </a:t>
            </a:r>
            <a:r>
              <a:rPr dirty="0" err="1"/>
              <a:t>osoby</a:t>
            </a:r>
            <a:r>
              <a:rPr dirty="0"/>
              <a:t> z </a:t>
            </a:r>
            <a:r>
              <a:rPr dirty="0" err="1"/>
              <a:t>niepełnosprawnościami</a:t>
            </a:r>
            <a:r>
              <a:rPr dirty="0"/>
              <a:t> </a:t>
            </a:r>
            <a:r>
              <a:rPr dirty="0" err="1"/>
              <a:t>oraz</a:t>
            </a:r>
            <a:r>
              <a:rPr dirty="0"/>
              <a:t> </a:t>
            </a:r>
            <a:r>
              <a:rPr dirty="0" err="1"/>
              <a:t>seniorzy</a:t>
            </a:r>
            <a:r>
              <a:rPr dirty="0"/>
              <a:t> </a:t>
            </a:r>
            <a:r>
              <a:rPr dirty="0" err="1"/>
              <a:t>zaznaczyli</a:t>
            </a:r>
            <a:r>
              <a:rPr dirty="0"/>
              <a:t> </a:t>
            </a:r>
            <a:r>
              <a:rPr dirty="0" err="1"/>
              <a:t>swoją</a:t>
            </a:r>
            <a:r>
              <a:rPr dirty="0"/>
              <a:t> </a:t>
            </a:r>
            <a:r>
              <a:rPr dirty="0" err="1"/>
              <a:t>obawę</a:t>
            </a:r>
            <a:r>
              <a:rPr dirty="0"/>
              <a:t> </a:t>
            </a:r>
            <a:r>
              <a:rPr dirty="0" err="1"/>
              <a:t>przed</a:t>
            </a:r>
            <a:r>
              <a:rPr dirty="0"/>
              <a:t> </a:t>
            </a:r>
            <a:r>
              <a:rPr dirty="0" err="1"/>
              <a:t>znacznym</a:t>
            </a:r>
            <a:r>
              <a:rPr dirty="0"/>
              <a:t> </a:t>
            </a:r>
            <a:r>
              <a:rPr dirty="0" err="1"/>
              <a:t>wzrostem</a:t>
            </a:r>
            <a:r>
              <a:rPr dirty="0"/>
              <a:t> </a:t>
            </a:r>
            <a:r>
              <a:rPr dirty="0" err="1"/>
              <a:t>liczby</a:t>
            </a:r>
            <a:r>
              <a:rPr dirty="0"/>
              <a:t> </a:t>
            </a:r>
            <a:r>
              <a:rPr dirty="0" err="1"/>
              <a:t>samochodów</a:t>
            </a:r>
            <a:r>
              <a:rPr dirty="0"/>
              <a:t> w Świnoujściu </a:t>
            </a:r>
            <a:r>
              <a:rPr dirty="0" err="1"/>
              <a:t>i</a:t>
            </a:r>
            <a:r>
              <a:rPr dirty="0"/>
              <a:t> </a:t>
            </a:r>
            <a:r>
              <a:rPr dirty="0" err="1"/>
              <a:t>pogorszeniem</a:t>
            </a:r>
            <a:r>
              <a:rPr dirty="0"/>
              <a:t> </a:t>
            </a:r>
            <a:r>
              <a:rPr dirty="0" err="1"/>
              <a:t>się</a:t>
            </a:r>
            <a:r>
              <a:rPr dirty="0"/>
              <a:t> </a:t>
            </a:r>
            <a:r>
              <a:rPr dirty="0" err="1"/>
              <a:t>bezpieczeństwa</a:t>
            </a:r>
            <a:r>
              <a:rPr dirty="0"/>
              <a:t> na </a:t>
            </a:r>
            <a:r>
              <a:rPr dirty="0" err="1"/>
              <a:t>ulicach</a:t>
            </a:r>
            <a:r>
              <a:rPr dirty="0"/>
              <a:t>. </a:t>
            </a:r>
            <a:r>
              <a:rPr dirty="0" err="1"/>
              <a:t>Wskazali</a:t>
            </a:r>
            <a:r>
              <a:rPr dirty="0"/>
              <a:t> </a:t>
            </a:r>
            <a:r>
              <a:rPr dirty="0" err="1"/>
              <a:t>jednak</a:t>
            </a:r>
            <a:r>
              <a:rPr dirty="0"/>
              <a:t>, że </a:t>
            </a:r>
            <a:r>
              <a:rPr dirty="0" err="1"/>
              <a:t>wprowadzenie</a:t>
            </a:r>
            <a:r>
              <a:rPr dirty="0"/>
              <a:t> </a:t>
            </a:r>
            <a:r>
              <a:rPr dirty="0" err="1"/>
              <a:t>wielu</a:t>
            </a:r>
            <a:r>
              <a:rPr dirty="0"/>
              <a:t> </a:t>
            </a:r>
            <a:r>
              <a:rPr dirty="0" err="1"/>
              <a:t>ograniczeń</a:t>
            </a:r>
            <a:r>
              <a:rPr dirty="0"/>
              <a:t> dla </a:t>
            </a:r>
            <a:r>
              <a:rPr dirty="0" err="1"/>
              <a:t>aut</a:t>
            </a:r>
            <a:r>
              <a:rPr dirty="0"/>
              <a:t> </a:t>
            </a:r>
            <a:r>
              <a:rPr dirty="0" err="1"/>
              <a:t>utrudniłoby</a:t>
            </a:r>
            <a:r>
              <a:rPr dirty="0"/>
              <a:t> </a:t>
            </a:r>
            <a:r>
              <a:rPr dirty="0" err="1"/>
              <a:t>im</a:t>
            </a:r>
            <a:r>
              <a:rPr dirty="0"/>
              <a:t> </a:t>
            </a:r>
            <a:r>
              <a:rPr dirty="0" err="1"/>
              <a:t>podróżowanie</a:t>
            </a:r>
            <a:r>
              <a:rPr dirty="0"/>
              <a:t> po </a:t>
            </a:r>
            <a:r>
              <a:rPr dirty="0" err="1"/>
              <a:t>mieście</a:t>
            </a:r>
            <a:r>
              <a:rPr dirty="0"/>
              <a:t>.</a:t>
            </a:r>
          </a:p>
          <a:p>
            <a:pPr defTabSz="449580">
              <a:spcBef>
                <a:spcPts val="500"/>
              </a:spcBef>
              <a:defRPr sz="2500" b="0">
                <a:uFill>
                  <a:solidFill>
                    <a:srgbClr val="000000"/>
                  </a:solidFill>
                </a:uFill>
                <a:latin typeface="Sora Regular ExtraLight"/>
                <a:ea typeface="Sora Regular ExtraLight"/>
                <a:cs typeface="Sora Regular ExtraLight"/>
                <a:sym typeface="Sora Regular ExtraLight"/>
              </a:defRPr>
            </a:pPr>
            <a:r>
              <a:rPr dirty="0"/>
              <a:t>cd. na </a:t>
            </a:r>
            <a:r>
              <a:rPr dirty="0" err="1"/>
              <a:t>następnej</a:t>
            </a:r>
            <a:r>
              <a:rPr dirty="0"/>
              <a:t> </a:t>
            </a:r>
            <a:r>
              <a:rPr dirty="0" err="1"/>
              <a:t>stronie</a:t>
            </a:r>
            <a:endParaRPr dirty="0"/>
          </a:p>
        </p:txBody>
      </p:sp>
    </p:spTree>
  </p:cSld>
  <p:clrMapOvr>
    <a:masterClrMapping/>
  </p:clrMapOvr>
  <p:transition spd="med"/>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6"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537" name="65"/>
          <p:cNvSpPr txBox="1"/>
          <p:nvPr/>
        </p:nvSpPr>
        <p:spPr>
          <a:xfrm>
            <a:off x="23359293" y="12729956"/>
            <a:ext cx="570180"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65</a:t>
            </a:r>
          </a:p>
        </p:txBody>
      </p:sp>
      <p:sp>
        <p:nvSpPr>
          <p:cNvPr id="538" name="Spotkanie z przedstawicielami Uniwersytetu Trzeciego Wieku, Stowarzyszeniem Pomocy Osobom Niepełnosprawnym, Polskim Stowarzyszeniem Na Rzecz Osób z Niepełnosprawnością Intelektualną  oraz Polskim Związkiem Niewidomych…"/>
          <p:cNvSpPr txBox="1">
            <a:spLocks noGrp="1"/>
          </p:cNvSpPr>
          <p:nvPr>
            <p:ph type="title"/>
          </p:nvPr>
        </p:nvSpPr>
        <p:spPr>
          <a:xfrm>
            <a:off x="942081" y="1077359"/>
            <a:ext cx="22382052" cy="3589554"/>
          </a:xfrm>
          <a:prstGeom prst="rect">
            <a:avLst/>
          </a:prstGeom>
        </p:spPr>
        <p:txBody>
          <a:bodyPr/>
          <a:lstStyle/>
          <a:p>
            <a:pPr>
              <a:defRPr sz="5000" b="0" spc="-100">
                <a:solidFill>
                  <a:srgbClr val="ED7052"/>
                </a:solidFill>
                <a:uFill>
                  <a:solidFill>
                    <a:srgbClr val="0D0D0D"/>
                  </a:solidFill>
                </a:uFill>
                <a:latin typeface="Sora Regular Bold"/>
                <a:ea typeface="Sora Regular Bold"/>
                <a:cs typeface="Sora Regular Bold"/>
                <a:sym typeface="Sora Regular Bold"/>
              </a:defRPr>
            </a:pPr>
            <a:r>
              <a:t>Spotkanie z przedstawicielami Uniwersytetu Trzeciego Wieku, Stowarzyszeniem Pomocy Osobom Niepełnosprawnym, Polskim Stowarzyszeniem Na Rzecz Osób z Niepełnosprawnością Intelektualną  oraz Polskim Związkiem Niewidomych</a:t>
            </a:r>
          </a:p>
          <a:p>
            <a:pPr>
              <a:defRPr sz="4500" b="0" spc="-100">
                <a:solidFill>
                  <a:srgbClr val="ED7052"/>
                </a:solidFill>
                <a:uFill>
                  <a:solidFill>
                    <a:srgbClr val="0D0D0D"/>
                  </a:solidFill>
                </a:uFill>
                <a:latin typeface="Sora Regular Bold"/>
                <a:ea typeface="Sora Regular Bold"/>
                <a:cs typeface="Sora Regular Bold"/>
                <a:sym typeface="Sora Regular Bold"/>
              </a:defRPr>
            </a:pPr>
            <a:r>
              <a:t>17.09.2021 r.</a:t>
            </a:r>
          </a:p>
        </p:txBody>
      </p:sp>
      <p:sp>
        <p:nvSpPr>
          <p:cNvPr id="539" name="Uczestnicy spotkania zgodzili się, że scenariusz II, czyli “zrównoważony”, byłby najlepszym rozwiązaniem dla osób niepełnosprawnych oraz seniorów. Chcieli oni także, by miasto promowało rozwiązania dla postaw i podróży ekologicznych oraz było przyjazne d"/>
          <p:cNvSpPr txBox="1">
            <a:spLocks noGrp="1"/>
          </p:cNvSpPr>
          <p:nvPr>
            <p:ph type="body" idx="1"/>
          </p:nvPr>
        </p:nvSpPr>
        <p:spPr>
          <a:xfrm>
            <a:off x="1032417" y="4807610"/>
            <a:ext cx="22609008" cy="7137798"/>
          </a:xfrm>
          <a:prstGeom prst="rect">
            <a:avLst/>
          </a:prstGeom>
        </p:spPr>
        <p:txBody>
          <a:bodyPr lIns="50800" tIns="50800" rIns="50800" bIns="50800" numCol="2" spcCol="1130449"/>
          <a:lstStyle/>
          <a:p>
            <a:pPr algn="just" defTabSz="449580">
              <a:spcBef>
                <a:spcPts val="500"/>
              </a:spcBef>
              <a:defRPr sz="3500" b="0">
                <a:uFill>
                  <a:solidFill>
                    <a:srgbClr val="000000"/>
                  </a:solidFill>
                </a:uFill>
                <a:latin typeface="Sora Regular Regular"/>
                <a:ea typeface="Sora Regular Regular"/>
                <a:cs typeface="Sora Regular Regular"/>
                <a:sym typeface="Sora Regular Regular"/>
              </a:defRPr>
            </a:pPr>
            <a:r>
              <a:rPr dirty="0" err="1"/>
              <a:t>Uczestnicy</a:t>
            </a:r>
            <a:r>
              <a:rPr dirty="0"/>
              <a:t> </a:t>
            </a:r>
            <a:r>
              <a:rPr dirty="0" err="1"/>
              <a:t>spotkania</a:t>
            </a:r>
            <a:r>
              <a:rPr dirty="0"/>
              <a:t> </a:t>
            </a:r>
            <a:r>
              <a:rPr dirty="0" err="1"/>
              <a:t>zgodzili</a:t>
            </a:r>
            <a:r>
              <a:rPr dirty="0"/>
              <a:t> </a:t>
            </a:r>
            <a:r>
              <a:rPr dirty="0" err="1"/>
              <a:t>się</a:t>
            </a:r>
            <a:r>
              <a:rPr dirty="0"/>
              <a:t>, że </a:t>
            </a:r>
            <a:r>
              <a:rPr dirty="0" err="1"/>
              <a:t>scenariusz</a:t>
            </a:r>
            <a:r>
              <a:rPr dirty="0"/>
              <a:t> II, </a:t>
            </a:r>
            <a:r>
              <a:rPr dirty="0" err="1"/>
              <a:t>czyli</a:t>
            </a:r>
            <a:r>
              <a:rPr dirty="0"/>
              <a:t> “</a:t>
            </a:r>
            <a:r>
              <a:rPr dirty="0" err="1"/>
              <a:t>zrównoważony</a:t>
            </a:r>
            <a:r>
              <a:rPr dirty="0"/>
              <a:t>”, </a:t>
            </a:r>
            <a:r>
              <a:rPr dirty="0" err="1"/>
              <a:t>byłby</a:t>
            </a:r>
            <a:r>
              <a:rPr dirty="0"/>
              <a:t> </a:t>
            </a:r>
            <a:r>
              <a:rPr dirty="0" err="1"/>
              <a:t>najlepszym</a:t>
            </a:r>
            <a:r>
              <a:rPr dirty="0"/>
              <a:t> </a:t>
            </a:r>
            <a:r>
              <a:rPr dirty="0" err="1"/>
              <a:t>rozwiązaniem</a:t>
            </a:r>
            <a:r>
              <a:rPr dirty="0"/>
              <a:t> dla </a:t>
            </a:r>
            <a:r>
              <a:rPr dirty="0" err="1"/>
              <a:t>osób</a:t>
            </a:r>
            <a:r>
              <a:rPr dirty="0"/>
              <a:t> </a:t>
            </a:r>
            <a:r>
              <a:rPr dirty="0" err="1"/>
              <a:t>niepełnosprawnych</a:t>
            </a:r>
            <a:r>
              <a:rPr dirty="0"/>
              <a:t> </a:t>
            </a:r>
            <a:r>
              <a:rPr dirty="0" err="1"/>
              <a:t>oraz</a:t>
            </a:r>
            <a:r>
              <a:rPr dirty="0"/>
              <a:t> </a:t>
            </a:r>
            <a:r>
              <a:rPr dirty="0" err="1"/>
              <a:t>seniorów</a:t>
            </a:r>
            <a:r>
              <a:rPr dirty="0"/>
              <a:t>. </a:t>
            </a:r>
            <a:r>
              <a:rPr dirty="0" err="1"/>
              <a:t>Chcieli</a:t>
            </a:r>
            <a:r>
              <a:rPr dirty="0"/>
              <a:t> </a:t>
            </a:r>
            <a:r>
              <a:rPr dirty="0" err="1"/>
              <a:t>oni</a:t>
            </a:r>
            <a:r>
              <a:rPr dirty="0"/>
              <a:t> </a:t>
            </a:r>
            <a:r>
              <a:rPr dirty="0" err="1"/>
              <a:t>także</a:t>
            </a:r>
            <a:r>
              <a:rPr dirty="0"/>
              <a:t>, by </a:t>
            </a:r>
            <a:r>
              <a:rPr dirty="0" err="1"/>
              <a:t>miasto</a:t>
            </a:r>
            <a:r>
              <a:rPr dirty="0"/>
              <a:t> </a:t>
            </a:r>
            <a:r>
              <a:rPr dirty="0" err="1"/>
              <a:t>promowało</a:t>
            </a:r>
            <a:r>
              <a:rPr dirty="0"/>
              <a:t> </a:t>
            </a:r>
            <a:r>
              <a:rPr dirty="0" err="1"/>
              <a:t>rozwiązania</a:t>
            </a:r>
            <a:r>
              <a:rPr dirty="0"/>
              <a:t> dla </a:t>
            </a:r>
            <a:r>
              <a:rPr dirty="0" err="1"/>
              <a:t>postaw</a:t>
            </a:r>
            <a:r>
              <a:rPr dirty="0"/>
              <a:t> </a:t>
            </a:r>
            <a:r>
              <a:rPr dirty="0" err="1"/>
              <a:t>i</a:t>
            </a:r>
            <a:r>
              <a:rPr dirty="0"/>
              <a:t> podróży </a:t>
            </a:r>
            <a:r>
              <a:rPr dirty="0" err="1"/>
              <a:t>ekologicznych</a:t>
            </a:r>
            <a:r>
              <a:rPr dirty="0"/>
              <a:t> </a:t>
            </a:r>
            <a:r>
              <a:rPr dirty="0" err="1"/>
              <a:t>oraz</a:t>
            </a:r>
            <a:r>
              <a:rPr dirty="0"/>
              <a:t> było </a:t>
            </a:r>
            <a:r>
              <a:rPr dirty="0" err="1"/>
              <a:t>przyjazne</a:t>
            </a:r>
            <a:r>
              <a:rPr dirty="0"/>
              <a:t> dla </a:t>
            </a:r>
            <a:r>
              <a:rPr dirty="0" err="1"/>
              <a:t>mieszkańców</a:t>
            </a:r>
            <a:r>
              <a:rPr dirty="0"/>
              <a:t>. </a:t>
            </a:r>
            <a:r>
              <a:rPr dirty="0" err="1"/>
              <a:t>Seniorzy</a:t>
            </a:r>
            <a:r>
              <a:rPr dirty="0"/>
              <a:t> </a:t>
            </a:r>
            <a:r>
              <a:rPr dirty="0" err="1"/>
              <a:t>i</a:t>
            </a:r>
            <a:r>
              <a:rPr dirty="0"/>
              <a:t> </a:t>
            </a:r>
            <a:r>
              <a:rPr dirty="0" err="1"/>
              <a:t>osoby</a:t>
            </a:r>
            <a:r>
              <a:rPr dirty="0"/>
              <a:t> z </a:t>
            </a:r>
            <a:r>
              <a:rPr dirty="0" err="1"/>
              <a:t>niepełnosprawnościami</a:t>
            </a:r>
            <a:r>
              <a:rPr dirty="0"/>
              <a:t> </a:t>
            </a:r>
            <a:r>
              <a:rPr dirty="0" err="1"/>
              <a:t>opowiedzieli</a:t>
            </a:r>
            <a:r>
              <a:rPr dirty="0"/>
              <a:t> </a:t>
            </a:r>
            <a:r>
              <a:rPr dirty="0" err="1"/>
              <a:t>się</a:t>
            </a:r>
            <a:r>
              <a:rPr dirty="0"/>
              <a:t> </a:t>
            </a:r>
            <a:r>
              <a:rPr dirty="0" err="1"/>
              <a:t>też</a:t>
            </a:r>
            <a:r>
              <a:rPr dirty="0"/>
              <a:t> </a:t>
            </a:r>
            <a:r>
              <a:rPr dirty="0" err="1"/>
              <a:t>za</a:t>
            </a:r>
            <a:r>
              <a:rPr dirty="0"/>
              <a:t> </a:t>
            </a:r>
            <a:r>
              <a:rPr dirty="0" err="1"/>
              <a:t>niektórymi</a:t>
            </a:r>
            <a:r>
              <a:rPr dirty="0"/>
              <a:t> </a:t>
            </a:r>
            <a:r>
              <a:rPr dirty="0" err="1"/>
              <a:t>rozwiązaniami</a:t>
            </a:r>
            <a:r>
              <a:rPr dirty="0"/>
              <a:t> </a:t>
            </a:r>
            <a:r>
              <a:rPr dirty="0" err="1"/>
              <a:t>ze</a:t>
            </a:r>
            <a:r>
              <a:rPr dirty="0"/>
              <a:t> </a:t>
            </a:r>
            <a:r>
              <a:rPr dirty="0" err="1"/>
              <a:t>scenariusza</a:t>
            </a:r>
            <a:r>
              <a:rPr dirty="0"/>
              <a:t> III m.in. </a:t>
            </a:r>
            <a:r>
              <a:rPr dirty="0" err="1"/>
              <a:t>ograniczeniami</a:t>
            </a:r>
            <a:r>
              <a:rPr dirty="0"/>
              <a:t> dla </a:t>
            </a:r>
            <a:r>
              <a:rPr dirty="0" err="1"/>
              <a:t>turystów</a:t>
            </a:r>
            <a:r>
              <a:rPr dirty="0"/>
              <a:t> </a:t>
            </a:r>
            <a:r>
              <a:rPr dirty="0" err="1"/>
              <a:t>tj</a:t>
            </a:r>
            <a:r>
              <a:rPr dirty="0"/>
              <a:t>. </a:t>
            </a:r>
            <a:r>
              <a:rPr dirty="0" err="1"/>
              <a:t>zakazu</a:t>
            </a:r>
            <a:r>
              <a:rPr dirty="0"/>
              <a:t> </a:t>
            </a:r>
            <a:r>
              <a:rPr dirty="0" err="1"/>
              <a:t>wjazdu</a:t>
            </a:r>
            <a:r>
              <a:rPr dirty="0"/>
              <a:t> samochodem do </a:t>
            </a:r>
            <a:r>
              <a:rPr dirty="0" err="1"/>
              <a:t>Dzielnicy</a:t>
            </a:r>
            <a:r>
              <a:rPr dirty="0"/>
              <a:t> </a:t>
            </a:r>
            <a:r>
              <a:rPr dirty="0" err="1"/>
              <a:t>Nadmorskiej</a:t>
            </a:r>
            <a:r>
              <a:rPr dirty="0"/>
              <a:t> </a:t>
            </a:r>
            <a:r>
              <a:rPr dirty="0" err="1"/>
              <a:t>i</a:t>
            </a:r>
            <a:r>
              <a:rPr dirty="0"/>
              <a:t> </a:t>
            </a:r>
            <a:r>
              <a:rPr dirty="0" err="1"/>
              <a:t>Śródmieścia</a:t>
            </a:r>
            <a:r>
              <a:rPr dirty="0"/>
              <a:t>.</a:t>
            </a:r>
          </a:p>
          <a:p>
            <a:pPr algn="just" defTabSz="449580">
              <a:spcBef>
                <a:spcPts val="500"/>
              </a:spcBef>
              <a:defRPr sz="3500" b="0">
                <a:uFill>
                  <a:solidFill>
                    <a:srgbClr val="000000"/>
                  </a:solidFill>
                </a:uFill>
                <a:latin typeface="Sora Regular Regular"/>
                <a:ea typeface="Sora Regular Regular"/>
                <a:cs typeface="Sora Regular Regular"/>
                <a:sym typeface="Sora Regular Regular"/>
              </a:defRPr>
            </a:pPr>
            <a:r>
              <a:rPr dirty="0" err="1"/>
              <a:t>Wskazali</a:t>
            </a:r>
            <a:r>
              <a:rPr dirty="0"/>
              <a:t> </a:t>
            </a:r>
            <a:r>
              <a:rPr dirty="0" err="1"/>
              <a:t>także</a:t>
            </a:r>
            <a:r>
              <a:rPr dirty="0"/>
              <a:t>  </a:t>
            </a:r>
            <a:r>
              <a:rPr dirty="0" err="1"/>
              <a:t>potrzebę</a:t>
            </a:r>
            <a:r>
              <a:rPr dirty="0"/>
              <a:t> </a:t>
            </a:r>
            <a:r>
              <a:rPr dirty="0" err="1"/>
              <a:t>usprawnienia</a:t>
            </a:r>
            <a:r>
              <a:rPr dirty="0"/>
              <a:t> </a:t>
            </a:r>
            <a:r>
              <a:rPr dirty="0" err="1" smtClean="0"/>
              <a:t>komunikacji</a:t>
            </a:r>
            <a:r>
              <a:rPr dirty="0" smtClean="0"/>
              <a:t> </a:t>
            </a:r>
            <a:r>
              <a:rPr dirty="0" err="1"/>
              <a:t>miejskiej</a:t>
            </a:r>
            <a:r>
              <a:rPr dirty="0"/>
              <a:t> </a:t>
            </a:r>
            <a:r>
              <a:rPr dirty="0" err="1"/>
              <a:t>oraz</a:t>
            </a:r>
            <a:r>
              <a:rPr dirty="0"/>
              <a:t> </a:t>
            </a:r>
            <a:r>
              <a:rPr dirty="0" err="1"/>
              <a:t>inwestycji</a:t>
            </a:r>
            <a:r>
              <a:rPr dirty="0"/>
              <a:t> w </a:t>
            </a:r>
            <a:r>
              <a:rPr dirty="0" err="1"/>
              <a:t>infrastrukturę</a:t>
            </a:r>
            <a:r>
              <a:rPr dirty="0"/>
              <a:t> </a:t>
            </a:r>
            <a:r>
              <a:rPr dirty="0" err="1" smtClean="0"/>
              <a:t>pieszo-rowerową</a:t>
            </a:r>
            <a:r>
              <a:rPr dirty="0"/>
              <a:t>. </a:t>
            </a:r>
            <a:r>
              <a:rPr dirty="0" err="1"/>
              <a:t>Pani</a:t>
            </a:r>
            <a:r>
              <a:rPr dirty="0"/>
              <a:t> </a:t>
            </a:r>
            <a:r>
              <a:rPr dirty="0" err="1"/>
              <a:t>Prezydent</a:t>
            </a:r>
            <a:r>
              <a:rPr dirty="0"/>
              <a:t> </a:t>
            </a:r>
            <a:r>
              <a:rPr dirty="0" err="1"/>
              <a:t>zaznaczyła</a:t>
            </a:r>
            <a:r>
              <a:rPr dirty="0"/>
              <a:t>, że </a:t>
            </a:r>
            <a:r>
              <a:rPr dirty="0" err="1"/>
              <a:t>drogi</a:t>
            </a:r>
            <a:r>
              <a:rPr dirty="0"/>
              <a:t> w </a:t>
            </a:r>
            <a:r>
              <a:rPr dirty="0" err="1"/>
              <a:t>mieście</a:t>
            </a:r>
            <a:r>
              <a:rPr dirty="0"/>
              <a:t> </a:t>
            </a:r>
            <a:r>
              <a:rPr dirty="0" err="1"/>
              <a:t>muszą</a:t>
            </a:r>
            <a:r>
              <a:rPr dirty="0"/>
              <a:t> </a:t>
            </a:r>
            <a:r>
              <a:rPr dirty="0" err="1"/>
              <a:t>być</a:t>
            </a:r>
            <a:r>
              <a:rPr dirty="0"/>
              <a:t> </a:t>
            </a:r>
            <a:r>
              <a:rPr dirty="0" err="1"/>
              <a:t>przede</a:t>
            </a:r>
            <a:r>
              <a:rPr dirty="0"/>
              <a:t> </a:t>
            </a:r>
            <a:r>
              <a:rPr dirty="0" err="1"/>
              <a:t>wszystkim</a:t>
            </a:r>
            <a:r>
              <a:rPr dirty="0"/>
              <a:t> </a:t>
            </a:r>
            <a:r>
              <a:rPr dirty="0" err="1"/>
              <a:t>bezpieczne</a:t>
            </a:r>
            <a:r>
              <a:rPr dirty="0"/>
              <a:t> dla </a:t>
            </a:r>
            <a:r>
              <a:rPr dirty="0" err="1"/>
              <a:t>mieszkańców</a:t>
            </a:r>
            <a:r>
              <a:rPr dirty="0"/>
              <a:t>.</a:t>
            </a:r>
          </a:p>
        </p:txBody>
      </p:sp>
    </p:spTree>
  </p:cSld>
  <p:clrMapOvr>
    <a:masterClrMapping/>
  </p:clrMapOvr>
  <p:transition spd="med"/>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1"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542" name="66"/>
          <p:cNvSpPr txBox="1"/>
          <p:nvPr/>
        </p:nvSpPr>
        <p:spPr>
          <a:xfrm>
            <a:off x="23352892" y="12729956"/>
            <a:ext cx="582982"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66</a:t>
            </a:r>
          </a:p>
        </p:txBody>
      </p:sp>
      <p:sp>
        <p:nvSpPr>
          <p:cNvPr id="543" name="Spotkanie przedstawicielami przewoźników…"/>
          <p:cNvSpPr txBox="1">
            <a:spLocks noGrp="1"/>
          </p:cNvSpPr>
          <p:nvPr>
            <p:ph type="title"/>
          </p:nvPr>
        </p:nvSpPr>
        <p:spPr>
          <a:xfrm>
            <a:off x="942081" y="1077359"/>
            <a:ext cx="22382052" cy="2398132"/>
          </a:xfrm>
          <a:prstGeom prst="rect">
            <a:avLst/>
          </a:prstGeom>
        </p:spPr>
        <p:txBody>
          <a:bodyPr/>
          <a:lstStyle/>
          <a:p>
            <a:pPr>
              <a:defRPr sz="7500" b="0" spc="-200">
                <a:solidFill>
                  <a:srgbClr val="ED7052"/>
                </a:solidFill>
                <a:latin typeface="Sora Regular Bold"/>
                <a:ea typeface="Sora Regular Bold"/>
                <a:cs typeface="Sora Regular Bold"/>
                <a:sym typeface="Sora Regular Bold"/>
              </a:defRPr>
            </a:pPr>
            <a:r>
              <a:rPr dirty="0" err="1"/>
              <a:t>Spotkanie</a:t>
            </a:r>
            <a:r>
              <a:rPr dirty="0"/>
              <a:t> </a:t>
            </a:r>
            <a:r>
              <a:rPr lang="pl-PL" dirty="0" smtClean="0"/>
              <a:t>z </a:t>
            </a:r>
            <a:r>
              <a:rPr dirty="0" err="1" smtClean="0"/>
              <a:t>przedstawicielami</a:t>
            </a:r>
            <a:r>
              <a:rPr dirty="0" smtClean="0"/>
              <a:t> </a:t>
            </a:r>
            <a:r>
              <a:rPr dirty="0" err="1"/>
              <a:t>przewoźników</a:t>
            </a:r>
            <a:r>
              <a:rPr dirty="0"/>
              <a:t> </a:t>
            </a:r>
            <a:endParaRPr spc="-150" dirty="0"/>
          </a:p>
          <a:p>
            <a:pPr>
              <a:defRPr sz="5000" b="0" spc="-100">
                <a:solidFill>
                  <a:srgbClr val="ED7052"/>
                </a:solidFill>
                <a:latin typeface="Sora Regular Bold"/>
                <a:ea typeface="Sora Regular Bold"/>
                <a:cs typeface="Sora Regular Bold"/>
                <a:sym typeface="Sora Regular Bold"/>
              </a:defRPr>
            </a:pPr>
            <a:r>
              <a:rPr dirty="0"/>
              <a:t>22 </a:t>
            </a:r>
            <a:r>
              <a:rPr dirty="0" err="1"/>
              <a:t>września</a:t>
            </a:r>
            <a:r>
              <a:rPr dirty="0"/>
              <a:t> 2021 r.</a:t>
            </a:r>
          </a:p>
        </p:txBody>
      </p:sp>
      <p:sp>
        <p:nvSpPr>
          <p:cNvPr id="544" name="W spotkaniu udział wzięli przedstawiciele taksówkarzy oraz pozostałych przewoźników…"/>
          <p:cNvSpPr txBox="1">
            <a:spLocks noGrp="1"/>
          </p:cNvSpPr>
          <p:nvPr>
            <p:ph type="body" idx="1"/>
          </p:nvPr>
        </p:nvSpPr>
        <p:spPr>
          <a:xfrm>
            <a:off x="1081283" y="2922695"/>
            <a:ext cx="22609008" cy="9199772"/>
          </a:xfrm>
          <a:prstGeom prst="rect">
            <a:avLst/>
          </a:prstGeom>
        </p:spPr>
        <p:txBody>
          <a:bodyPr lIns="50800" tIns="50800" rIns="50800" bIns="50800" numCol="2" spcCol="1130449"/>
          <a:lstStyle/>
          <a:p>
            <a:pPr defTabSz="449580">
              <a:spcBef>
                <a:spcPts val="500"/>
              </a:spcBef>
              <a:defRPr sz="3500" b="0">
                <a:uFill>
                  <a:solidFill>
                    <a:srgbClr val="000000"/>
                  </a:solidFill>
                </a:uFill>
                <a:latin typeface="Sora Regular Regular"/>
                <a:ea typeface="Sora Regular Regular"/>
                <a:cs typeface="Sora Regular Regular"/>
                <a:sym typeface="Sora Regular Regular"/>
              </a:defRPr>
            </a:pPr>
            <a:endParaRPr dirty="0"/>
          </a:p>
          <a:p>
            <a:pPr defTabSz="449580">
              <a:spcBef>
                <a:spcPts val="500"/>
              </a:spcBef>
              <a:defRPr sz="3500" b="0">
                <a:uFill>
                  <a:solidFill>
                    <a:srgbClr val="000000"/>
                  </a:solidFill>
                </a:uFill>
                <a:latin typeface="Sora Regular Regular"/>
                <a:ea typeface="Sora Regular Regular"/>
                <a:cs typeface="Sora Regular Regular"/>
                <a:sym typeface="Sora Regular Regular"/>
              </a:defRPr>
            </a:pPr>
            <a:endParaRPr dirty="0"/>
          </a:p>
          <a:p>
            <a:pPr defTabSz="449580">
              <a:spcBef>
                <a:spcPts val="500"/>
              </a:spcBef>
              <a:defRPr sz="3500" b="0">
                <a:uFill>
                  <a:solidFill>
                    <a:srgbClr val="000000"/>
                  </a:solidFill>
                </a:uFill>
                <a:latin typeface="Sora Regular Regular"/>
                <a:ea typeface="Sora Regular Regular"/>
                <a:cs typeface="Sora Regular Regular"/>
                <a:sym typeface="Sora Regular Regular"/>
              </a:defRPr>
            </a:pPr>
            <a:endParaRPr dirty="0"/>
          </a:p>
          <a:p>
            <a:pPr defTabSz="449580">
              <a:spcBef>
                <a:spcPts val="500"/>
              </a:spcBef>
              <a:defRPr sz="3500" b="0">
                <a:uFill>
                  <a:solidFill>
                    <a:srgbClr val="000000"/>
                  </a:solidFill>
                </a:uFill>
                <a:latin typeface="Sora Regular Regular"/>
                <a:ea typeface="Sora Regular Regular"/>
                <a:cs typeface="Sora Regular Regular"/>
                <a:sym typeface="Sora Regular Regular"/>
              </a:defRPr>
            </a:pPr>
            <a:endParaRPr dirty="0"/>
          </a:p>
          <a:p>
            <a:pPr defTabSz="449580">
              <a:spcBef>
                <a:spcPts val="500"/>
              </a:spcBef>
              <a:defRPr sz="3500" b="0">
                <a:uFill>
                  <a:solidFill>
                    <a:srgbClr val="000000"/>
                  </a:solidFill>
                </a:uFill>
                <a:latin typeface="Sora Regular Regular"/>
                <a:ea typeface="Sora Regular Regular"/>
                <a:cs typeface="Sora Regular Regular"/>
                <a:sym typeface="Sora Regular Regular"/>
              </a:defRPr>
            </a:pPr>
            <a:endParaRPr dirty="0"/>
          </a:p>
          <a:p>
            <a:pPr defTabSz="449580">
              <a:spcBef>
                <a:spcPts val="500"/>
              </a:spcBef>
              <a:defRPr sz="3500" b="0">
                <a:uFill>
                  <a:solidFill>
                    <a:srgbClr val="000000"/>
                  </a:solidFill>
                </a:uFill>
                <a:latin typeface="Sora Regular Regular"/>
                <a:ea typeface="Sora Regular Regular"/>
                <a:cs typeface="Sora Regular Regular"/>
                <a:sym typeface="Sora Regular Regular"/>
              </a:defRPr>
            </a:pPr>
            <a:endParaRPr dirty="0"/>
          </a:p>
          <a:p>
            <a:pPr algn="just" defTabSz="449580">
              <a:spcBef>
                <a:spcPts val="500"/>
              </a:spcBef>
              <a:defRPr sz="3500" b="0">
                <a:uFill>
                  <a:solidFill>
                    <a:srgbClr val="000000"/>
                  </a:solidFill>
                </a:uFill>
                <a:latin typeface="Sora Regular Regular"/>
                <a:ea typeface="Sora Regular Regular"/>
                <a:cs typeface="Sora Regular Regular"/>
                <a:sym typeface="Sora Regular Regular"/>
              </a:defRPr>
            </a:pPr>
            <a:r>
              <a:rPr dirty="0"/>
              <a:t>W </a:t>
            </a:r>
            <a:r>
              <a:rPr dirty="0" err="1"/>
              <a:t>spotkaniu</a:t>
            </a:r>
            <a:r>
              <a:rPr dirty="0"/>
              <a:t> </a:t>
            </a:r>
            <a:r>
              <a:rPr dirty="0" err="1"/>
              <a:t>udział</a:t>
            </a:r>
            <a:r>
              <a:rPr dirty="0"/>
              <a:t> </a:t>
            </a:r>
            <a:r>
              <a:rPr dirty="0" err="1"/>
              <a:t>wzięli</a:t>
            </a:r>
            <a:r>
              <a:rPr dirty="0"/>
              <a:t> </a:t>
            </a:r>
            <a:r>
              <a:rPr dirty="0" err="1"/>
              <a:t>przedstawiciele</a:t>
            </a:r>
            <a:r>
              <a:rPr dirty="0"/>
              <a:t> </a:t>
            </a:r>
            <a:r>
              <a:rPr dirty="0" err="1"/>
              <a:t>taksówkarzy</a:t>
            </a:r>
            <a:r>
              <a:rPr dirty="0"/>
              <a:t> </a:t>
            </a:r>
            <a:r>
              <a:rPr dirty="0" err="1"/>
              <a:t>oraz</a:t>
            </a:r>
            <a:r>
              <a:rPr dirty="0"/>
              <a:t> </a:t>
            </a:r>
            <a:r>
              <a:rPr dirty="0" err="1"/>
              <a:t>pozostałych</a:t>
            </a:r>
            <a:r>
              <a:rPr dirty="0"/>
              <a:t> </a:t>
            </a:r>
            <a:r>
              <a:rPr dirty="0" err="1"/>
              <a:t>przewoźników</a:t>
            </a:r>
            <a:r>
              <a:rPr dirty="0"/>
              <a:t> </a:t>
            </a:r>
            <a:r>
              <a:rPr dirty="0" smtClean="0"/>
              <a:t>w  </a:t>
            </a:r>
            <a:r>
              <a:rPr dirty="0" err="1"/>
              <a:t>mieście</a:t>
            </a:r>
            <a:r>
              <a:rPr dirty="0"/>
              <a:t>. </a:t>
            </a:r>
            <a:r>
              <a:rPr dirty="0" err="1"/>
              <a:t>Pytania</a:t>
            </a:r>
            <a:r>
              <a:rPr dirty="0"/>
              <a:t> </a:t>
            </a:r>
            <a:r>
              <a:rPr dirty="0" err="1"/>
              <a:t>uczestników</a:t>
            </a:r>
            <a:r>
              <a:rPr dirty="0"/>
              <a:t> </a:t>
            </a:r>
            <a:r>
              <a:rPr dirty="0" err="1"/>
              <a:t>dotyczyły</a:t>
            </a:r>
            <a:r>
              <a:rPr dirty="0"/>
              <a:t> </a:t>
            </a:r>
            <a:r>
              <a:rPr dirty="0" err="1"/>
              <a:t>między</a:t>
            </a:r>
            <a:r>
              <a:rPr dirty="0"/>
              <a:t> </a:t>
            </a:r>
            <a:r>
              <a:rPr dirty="0" err="1"/>
              <a:t>innymi</a:t>
            </a:r>
            <a:r>
              <a:rPr dirty="0"/>
              <a:t> </a:t>
            </a:r>
            <a:r>
              <a:rPr dirty="0" err="1"/>
              <a:t>tego</a:t>
            </a:r>
            <a:r>
              <a:rPr dirty="0"/>
              <a:t> </a:t>
            </a:r>
            <a:r>
              <a:rPr dirty="0" err="1"/>
              <a:t>kto</a:t>
            </a:r>
            <a:r>
              <a:rPr dirty="0"/>
              <a:t> jest </a:t>
            </a:r>
            <a:r>
              <a:rPr dirty="0" err="1"/>
              <a:t>autorem</a:t>
            </a:r>
            <a:r>
              <a:rPr dirty="0"/>
              <a:t> Koncepcji Systemu Zarządzania Ruchem w Świnoujściu </a:t>
            </a:r>
            <a:r>
              <a:rPr dirty="0" err="1"/>
              <a:t>i</a:t>
            </a:r>
            <a:r>
              <a:rPr dirty="0"/>
              <a:t> </a:t>
            </a:r>
            <a:r>
              <a:rPr dirty="0" err="1"/>
              <a:t>jaka</a:t>
            </a:r>
            <a:r>
              <a:rPr dirty="0"/>
              <a:t> jest </a:t>
            </a:r>
            <a:r>
              <a:rPr dirty="0" err="1"/>
              <a:t>procedura</a:t>
            </a:r>
            <a:r>
              <a:rPr dirty="0"/>
              <a:t> </a:t>
            </a:r>
            <a:r>
              <a:rPr dirty="0" err="1"/>
              <a:t>zatwierdzenia</a:t>
            </a:r>
            <a:r>
              <a:rPr dirty="0"/>
              <a:t> </a:t>
            </a:r>
            <a:r>
              <a:rPr dirty="0" err="1"/>
              <a:t>wyboru</a:t>
            </a:r>
            <a:r>
              <a:rPr dirty="0"/>
              <a:t> </a:t>
            </a:r>
            <a:r>
              <a:rPr dirty="0" err="1"/>
              <a:t>konkretnego</a:t>
            </a:r>
            <a:r>
              <a:rPr dirty="0"/>
              <a:t> </a:t>
            </a:r>
            <a:r>
              <a:rPr dirty="0" err="1"/>
              <a:t>scenariusza</a:t>
            </a:r>
            <a:r>
              <a:rPr dirty="0"/>
              <a:t>. </a:t>
            </a:r>
          </a:p>
          <a:p>
            <a:pPr algn="just" defTabSz="449580">
              <a:spcBef>
                <a:spcPts val="500"/>
              </a:spcBef>
              <a:defRPr sz="3500" b="0">
                <a:uFill>
                  <a:solidFill>
                    <a:srgbClr val="000000"/>
                  </a:solidFill>
                </a:uFill>
                <a:latin typeface="Sora Regular Regular"/>
                <a:ea typeface="Sora Regular Regular"/>
                <a:cs typeface="Sora Regular Regular"/>
                <a:sym typeface="Sora Regular Regular"/>
              </a:defRPr>
            </a:pPr>
            <a:r>
              <a:rPr dirty="0" err="1"/>
              <a:t>Uczestnicy</a:t>
            </a:r>
            <a:r>
              <a:rPr dirty="0"/>
              <a:t> </a:t>
            </a:r>
            <a:r>
              <a:rPr dirty="0" err="1"/>
              <a:t>spotkania</a:t>
            </a:r>
            <a:r>
              <a:rPr dirty="0"/>
              <a:t> </a:t>
            </a:r>
            <a:r>
              <a:rPr dirty="0" err="1"/>
              <a:t>zaproponowali</a:t>
            </a:r>
            <a:r>
              <a:rPr dirty="0"/>
              <a:t> </a:t>
            </a:r>
            <a:r>
              <a:rPr dirty="0" err="1"/>
              <a:t>żeby</a:t>
            </a:r>
            <a:r>
              <a:rPr dirty="0"/>
              <a:t> </a:t>
            </a:r>
            <a:r>
              <a:rPr dirty="0" err="1"/>
              <a:t>indywidualny</a:t>
            </a:r>
            <a:r>
              <a:rPr dirty="0"/>
              <a:t> </a:t>
            </a:r>
            <a:r>
              <a:rPr dirty="0" err="1"/>
              <a:t>ruch</a:t>
            </a:r>
            <a:r>
              <a:rPr dirty="0"/>
              <a:t> </a:t>
            </a:r>
            <a:r>
              <a:rPr dirty="0" err="1"/>
              <a:t>samochodowy</a:t>
            </a:r>
            <a:r>
              <a:rPr dirty="0"/>
              <a:t> </a:t>
            </a:r>
            <a:r>
              <a:rPr dirty="0" err="1"/>
              <a:t>został</a:t>
            </a:r>
            <a:r>
              <a:rPr dirty="0"/>
              <a:t> </a:t>
            </a:r>
            <a:r>
              <a:rPr dirty="0" err="1"/>
              <a:t>ograniczony</a:t>
            </a:r>
            <a:r>
              <a:rPr dirty="0"/>
              <a:t> na </a:t>
            </a:r>
            <a:r>
              <a:rPr dirty="0" err="1"/>
              <a:t>rzecz</a:t>
            </a:r>
            <a:r>
              <a:rPr dirty="0"/>
              <a:t> </a:t>
            </a:r>
            <a:r>
              <a:rPr dirty="0" err="1"/>
              <a:t>komunikacji</a:t>
            </a:r>
            <a:r>
              <a:rPr dirty="0"/>
              <a:t> </a:t>
            </a:r>
            <a:r>
              <a:rPr dirty="0" err="1"/>
              <a:t>zbiorowej</a:t>
            </a:r>
            <a:r>
              <a:rPr dirty="0"/>
              <a:t>. </a:t>
            </a:r>
            <a:r>
              <a:rPr dirty="0" err="1"/>
              <a:t>Dodatkowo</a:t>
            </a:r>
            <a:r>
              <a:rPr dirty="0"/>
              <a:t> </a:t>
            </a:r>
            <a:r>
              <a:rPr dirty="0" err="1"/>
              <a:t>pojawiła</a:t>
            </a:r>
            <a:r>
              <a:rPr dirty="0"/>
              <a:t> </a:t>
            </a:r>
            <a:r>
              <a:rPr dirty="0" err="1"/>
              <a:t>się</a:t>
            </a:r>
            <a:r>
              <a:rPr dirty="0"/>
              <a:t> </a:t>
            </a:r>
            <a:r>
              <a:rPr dirty="0" err="1"/>
              <a:t>sugestia</a:t>
            </a:r>
            <a:r>
              <a:rPr dirty="0"/>
              <a:t>, że </a:t>
            </a:r>
            <a:r>
              <a:rPr dirty="0" err="1"/>
              <a:t>dopiero</a:t>
            </a:r>
            <a:r>
              <a:rPr dirty="0"/>
              <a:t> </a:t>
            </a:r>
            <a:r>
              <a:rPr dirty="0" err="1"/>
              <a:t>kiedy</a:t>
            </a:r>
            <a:r>
              <a:rPr dirty="0"/>
              <a:t> </a:t>
            </a:r>
            <a:r>
              <a:rPr dirty="0" err="1"/>
              <a:t>dokładnie</a:t>
            </a:r>
            <a:r>
              <a:rPr dirty="0"/>
              <a:t> </a:t>
            </a:r>
            <a:r>
              <a:rPr dirty="0" err="1"/>
              <a:t>określimy</a:t>
            </a:r>
            <a:r>
              <a:rPr dirty="0"/>
              <a:t> </a:t>
            </a:r>
            <a:r>
              <a:rPr dirty="0" err="1"/>
              <a:t>jakim</a:t>
            </a:r>
            <a:r>
              <a:rPr dirty="0"/>
              <a:t> </a:t>
            </a:r>
            <a:r>
              <a:rPr dirty="0" err="1"/>
              <a:t>miastem</a:t>
            </a:r>
            <a:r>
              <a:rPr dirty="0"/>
              <a:t> ma </a:t>
            </a:r>
            <a:r>
              <a:rPr dirty="0" err="1"/>
              <a:t>być</a:t>
            </a:r>
            <a:r>
              <a:rPr dirty="0"/>
              <a:t> Świnoujście, </a:t>
            </a:r>
            <a:r>
              <a:rPr dirty="0" err="1"/>
              <a:t>turystycznym</a:t>
            </a:r>
            <a:r>
              <a:rPr dirty="0"/>
              <a:t>, </a:t>
            </a:r>
            <a:r>
              <a:rPr dirty="0" err="1"/>
              <a:t>uzdrowiskowym</a:t>
            </a:r>
            <a:r>
              <a:rPr dirty="0"/>
              <a:t>, </a:t>
            </a:r>
            <a:r>
              <a:rPr dirty="0" err="1"/>
              <a:t>czy</a:t>
            </a:r>
            <a:r>
              <a:rPr dirty="0"/>
              <a:t> </a:t>
            </a:r>
            <a:r>
              <a:rPr dirty="0" err="1"/>
              <a:t>przemysłowym</a:t>
            </a:r>
            <a:r>
              <a:rPr dirty="0"/>
              <a:t>, to </a:t>
            </a:r>
            <a:r>
              <a:rPr dirty="0" err="1"/>
              <a:t>wtedy</a:t>
            </a:r>
            <a:r>
              <a:rPr dirty="0"/>
              <a:t> </a:t>
            </a:r>
            <a:r>
              <a:rPr dirty="0" err="1"/>
              <a:t>będzie</a:t>
            </a:r>
            <a:r>
              <a:rPr dirty="0"/>
              <a:t> </a:t>
            </a:r>
            <a:r>
              <a:rPr dirty="0" err="1"/>
              <a:t>możliwy</a:t>
            </a:r>
            <a:r>
              <a:rPr dirty="0"/>
              <a:t> </a:t>
            </a:r>
            <a:r>
              <a:rPr dirty="0" err="1"/>
              <a:t>wybór</a:t>
            </a:r>
            <a:r>
              <a:rPr dirty="0"/>
              <a:t> </a:t>
            </a:r>
            <a:r>
              <a:rPr dirty="0" err="1"/>
              <a:t>danego</a:t>
            </a:r>
            <a:r>
              <a:rPr dirty="0"/>
              <a:t> </a:t>
            </a:r>
            <a:r>
              <a:rPr dirty="0" err="1"/>
              <a:t>modelu</a:t>
            </a:r>
            <a:r>
              <a:rPr dirty="0"/>
              <a:t> </a:t>
            </a:r>
            <a:r>
              <a:rPr dirty="0" err="1"/>
              <a:t>sposobu</a:t>
            </a:r>
            <a:r>
              <a:rPr dirty="0"/>
              <a:t> </a:t>
            </a:r>
            <a:r>
              <a:rPr dirty="0" err="1"/>
              <a:t>poruszania</a:t>
            </a:r>
            <a:r>
              <a:rPr dirty="0"/>
              <a:t> </a:t>
            </a:r>
            <a:r>
              <a:rPr dirty="0" err="1"/>
              <a:t>się</a:t>
            </a:r>
            <a:r>
              <a:rPr dirty="0"/>
              <a:t> po </a:t>
            </a:r>
            <a:r>
              <a:rPr dirty="0" err="1"/>
              <a:t>mieście</a:t>
            </a:r>
            <a:r>
              <a:rPr dirty="0"/>
              <a:t>. </a:t>
            </a:r>
            <a:r>
              <a:rPr dirty="0" err="1"/>
              <a:t>Według</a:t>
            </a:r>
            <a:r>
              <a:rPr dirty="0"/>
              <a:t> </a:t>
            </a:r>
            <a:r>
              <a:rPr dirty="0" err="1"/>
              <a:t>przedstawicieli</a:t>
            </a:r>
            <a:r>
              <a:rPr dirty="0"/>
              <a:t> </a:t>
            </a:r>
            <a:r>
              <a:rPr dirty="0" err="1"/>
              <a:t>przewoźników</a:t>
            </a:r>
            <a:r>
              <a:rPr dirty="0"/>
              <a:t> w </a:t>
            </a:r>
            <a:r>
              <a:rPr dirty="0" err="1"/>
              <a:t>przypadku</a:t>
            </a:r>
            <a:r>
              <a:rPr dirty="0"/>
              <a:t> miasta </a:t>
            </a:r>
            <a:r>
              <a:rPr dirty="0" err="1"/>
              <a:t>turystycznego</a:t>
            </a:r>
            <a:r>
              <a:rPr dirty="0"/>
              <a:t> </a:t>
            </a:r>
            <a:r>
              <a:rPr dirty="0" err="1"/>
              <a:t>uzasadnionym</a:t>
            </a:r>
            <a:r>
              <a:rPr dirty="0"/>
              <a:t> </a:t>
            </a:r>
            <a:r>
              <a:rPr dirty="0" err="1"/>
              <a:t>wydaje</a:t>
            </a:r>
            <a:r>
              <a:rPr dirty="0"/>
              <a:t> </a:t>
            </a:r>
            <a:r>
              <a:rPr dirty="0" err="1"/>
              <a:t>się</a:t>
            </a:r>
            <a:r>
              <a:rPr dirty="0"/>
              <a:t> </a:t>
            </a:r>
            <a:r>
              <a:rPr dirty="0" err="1"/>
              <a:t>zwiększenie</a:t>
            </a:r>
            <a:r>
              <a:rPr dirty="0"/>
              <a:t> </a:t>
            </a:r>
            <a:r>
              <a:rPr dirty="0" err="1"/>
              <a:t>ilości</a:t>
            </a:r>
            <a:r>
              <a:rPr dirty="0"/>
              <a:t> </a:t>
            </a:r>
            <a:r>
              <a:rPr dirty="0" err="1"/>
              <a:t>samochodów</a:t>
            </a:r>
            <a:r>
              <a:rPr dirty="0"/>
              <a:t>, ale </a:t>
            </a:r>
            <a:br>
              <a:rPr dirty="0"/>
            </a:br>
            <a:r>
              <a:rPr dirty="0"/>
              <a:t>w </a:t>
            </a:r>
            <a:r>
              <a:rPr dirty="0" err="1"/>
              <a:t>przypadku</a:t>
            </a:r>
            <a:r>
              <a:rPr dirty="0"/>
              <a:t> miasta </a:t>
            </a:r>
            <a:r>
              <a:rPr dirty="0" err="1"/>
              <a:t>uzdrowiskowego</a:t>
            </a:r>
            <a:r>
              <a:rPr dirty="0"/>
              <a:t> </a:t>
            </a:r>
            <a:r>
              <a:rPr dirty="0" err="1"/>
              <a:t>należy</a:t>
            </a:r>
            <a:r>
              <a:rPr dirty="0"/>
              <a:t> </a:t>
            </a:r>
            <a:r>
              <a:rPr dirty="0" err="1"/>
              <a:t>ograniczyć</a:t>
            </a:r>
            <a:r>
              <a:rPr dirty="0"/>
              <a:t> </a:t>
            </a:r>
            <a:r>
              <a:rPr dirty="0" err="1"/>
              <a:t>liczbę</a:t>
            </a:r>
            <a:r>
              <a:rPr dirty="0"/>
              <a:t> </a:t>
            </a:r>
            <a:r>
              <a:rPr dirty="0" err="1"/>
              <a:t>samochodów</a:t>
            </a:r>
            <a:r>
              <a:rPr dirty="0"/>
              <a:t> na </a:t>
            </a:r>
            <a:r>
              <a:rPr dirty="0" err="1"/>
              <a:t>rzecz</a:t>
            </a:r>
            <a:r>
              <a:rPr dirty="0"/>
              <a:t> </a:t>
            </a:r>
            <a:r>
              <a:rPr dirty="0" err="1"/>
              <a:t>ciszy</a:t>
            </a:r>
            <a:r>
              <a:rPr dirty="0"/>
              <a:t> </a:t>
            </a:r>
            <a:br>
              <a:rPr dirty="0"/>
            </a:br>
            <a:r>
              <a:rPr dirty="0" err="1"/>
              <a:t>i</a:t>
            </a:r>
            <a:r>
              <a:rPr dirty="0"/>
              <a:t> </a:t>
            </a:r>
            <a:r>
              <a:rPr dirty="0" err="1"/>
              <a:t>spokoju</a:t>
            </a:r>
            <a:r>
              <a:rPr dirty="0"/>
              <a:t>.  </a:t>
            </a:r>
            <a:r>
              <a:rPr dirty="0" err="1"/>
              <a:t>Kolejną</a:t>
            </a:r>
            <a:r>
              <a:rPr dirty="0"/>
              <a:t> </a:t>
            </a:r>
            <a:r>
              <a:rPr dirty="0" err="1"/>
              <a:t>propozycją</a:t>
            </a:r>
            <a:r>
              <a:rPr dirty="0"/>
              <a:t> </a:t>
            </a:r>
            <a:r>
              <a:rPr dirty="0" err="1"/>
              <a:t>uczestników</a:t>
            </a:r>
            <a:r>
              <a:rPr dirty="0"/>
              <a:t> </a:t>
            </a:r>
            <a:r>
              <a:rPr dirty="0" err="1"/>
              <a:t>spotkania</a:t>
            </a:r>
            <a:r>
              <a:rPr dirty="0"/>
              <a:t> było </a:t>
            </a:r>
            <a:r>
              <a:rPr dirty="0" err="1"/>
              <a:t>zamknięcie</a:t>
            </a:r>
            <a:r>
              <a:rPr dirty="0"/>
              <a:t> </a:t>
            </a:r>
            <a:r>
              <a:rPr dirty="0" err="1"/>
              <a:t>sezonowe</a:t>
            </a:r>
            <a:r>
              <a:rPr dirty="0"/>
              <a:t> ( od </a:t>
            </a:r>
            <a:r>
              <a:rPr dirty="0" err="1"/>
              <a:t>maja</a:t>
            </a:r>
            <a:r>
              <a:rPr dirty="0"/>
              <a:t> do </a:t>
            </a:r>
            <a:r>
              <a:rPr dirty="0" err="1"/>
              <a:t>końca</a:t>
            </a:r>
            <a:r>
              <a:rPr dirty="0"/>
              <a:t> </a:t>
            </a:r>
            <a:r>
              <a:rPr dirty="0" err="1"/>
              <a:t>września</a:t>
            </a:r>
            <a:r>
              <a:rPr dirty="0"/>
              <a:t>) </a:t>
            </a:r>
            <a:r>
              <a:rPr dirty="0" err="1"/>
              <a:t>całej</a:t>
            </a:r>
            <a:r>
              <a:rPr dirty="0"/>
              <a:t> </a:t>
            </a:r>
            <a:r>
              <a:rPr dirty="0" err="1"/>
              <a:t>Dzielnicy</a:t>
            </a:r>
            <a:r>
              <a:rPr dirty="0"/>
              <a:t> </a:t>
            </a:r>
            <a:r>
              <a:rPr dirty="0" err="1"/>
              <a:t>Nadmorskiej</a:t>
            </a:r>
            <a:r>
              <a:rPr dirty="0"/>
              <a:t> dla </a:t>
            </a:r>
            <a:r>
              <a:rPr dirty="0" err="1"/>
              <a:t>samochodów</a:t>
            </a:r>
            <a:r>
              <a:rPr dirty="0"/>
              <a:t> </a:t>
            </a:r>
            <a:r>
              <a:rPr dirty="0" err="1"/>
              <a:t>turystów</a:t>
            </a:r>
            <a:r>
              <a:rPr dirty="0"/>
              <a:t>. </a:t>
            </a:r>
            <a:endParaRPr lang="pl-PL" dirty="0" smtClean="0"/>
          </a:p>
          <a:p>
            <a:pPr algn="just" defTabSz="449580">
              <a:spcBef>
                <a:spcPts val="500"/>
              </a:spcBef>
              <a:defRPr sz="3500" b="0">
                <a:uFill>
                  <a:solidFill>
                    <a:srgbClr val="000000"/>
                  </a:solidFill>
                </a:uFill>
                <a:latin typeface="Sora Regular Regular"/>
                <a:ea typeface="Sora Regular Regular"/>
                <a:cs typeface="Sora Regular Regular"/>
                <a:sym typeface="Sora Regular Regular"/>
              </a:defRPr>
            </a:pPr>
            <a:r>
              <a:rPr sz="2500" dirty="0" smtClean="0">
                <a:latin typeface="Sora Regular ExtraLight"/>
                <a:ea typeface="Sora Regular ExtraLight"/>
                <a:cs typeface="Sora Regular ExtraLight"/>
                <a:sym typeface="Sora Regular ExtraLight"/>
              </a:rPr>
              <a:t>cd</a:t>
            </a:r>
            <a:r>
              <a:rPr sz="2500" dirty="0">
                <a:latin typeface="Sora Regular ExtraLight"/>
                <a:ea typeface="Sora Regular ExtraLight"/>
                <a:cs typeface="Sora Regular ExtraLight"/>
                <a:sym typeface="Sora Regular ExtraLight"/>
              </a:rPr>
              <a:t>. na </a:t>
            </a:r>
            <a:r>
              <a:rPr sz="2500" dirty="0" err="1">
                <a:latin typeface="Sora Regular ExtraLight"/>
                <a:ea typeface="Sora Regular ExtraLight"/>
                <a:cs typeface="Sora Regular ExtraLight"/>
                <a:sym typeface="Sora Regular ExtraLight"/>
              </a:rPr>
              <a:t>następnej</a:t>
            </a:r>
            <a:r>
              <a:rPr sz="2500" dirty="0">
                <a:latin typeface="Sora Regular ExtraLight"/>
                <a:ea typeface="Sora Regular ExtraLight"/>
                <a:cs typeface="Sora Regular ExtraLight"/>
                <a:sym typeface="Sora Regular ExtraLight"/>
              </a:rPr>
              <a:t> </a:t>
            </a:r>
            <a:r>
              <a:rPr sz="2500" dirty="0" err="1">
                <a:latin typeface="Sora Regular ExtraLight"/>
                <a:ea typeface="Sora Regular ExtraLight"/>
                <a:cs typeface="Sora Regular ExtraLight"/>
                <a:sym typeface="Sora Regular ExtraLight"/>
              </a:rPr>
              <a:t>stronie</a:t>
            </a:r>
            <a:endParaRPr sz="2500" dirty="0">
              <a:latin typeface="Sora Regular ExtraLight"/>
              <a:ea typeface="Sora Regular ExtraLight"/>
              <a:cs typeface="Sora Regular ExtraLight"/>
              <a:sym typeface="Sora Regular ExtraLight"/>
            </a:endParaRPr>
          </a:p>
        </p:txBody>
      </p:sp>
      <p:pic>
        <p:nvPicPr>
          <p:cNvPr id="545" name="https://www.swinoujscie.pl/uploads/files/2_116.jpg" descr="https://www.swinoujscie.pl/uploads/files/2_116.jpg"/>
          <p:cNvPicPr>
            <a:picLocks noChangeAspect="1"/>
          </p:cNvPicPr>
          <p:nvPr/>
        </p:nvPicPr>
        <p:blipFill>
          <a:blip r:embed="rId3">
            <a:extLst/>
          </a:blip>
          <a:stretch>
            <a:fillRect/>
          </a:stretch>
        </p:blipFill>
        <p:spPr>
          <a:xfrm>
            <a:off x="1081283" y="3059284"/>
            <a:ext cx="8718714" cy="3200839"/>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7"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548" name="67"/>
          <p:cNvSpPr txBox="1"/>
          <p:nvPr/>
        </p:nvSpPr>
        <p:spPr>
          <a:xfrm>
            <a:off x="23368004" y="12729956"/>
            <a:ext cx="552756"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67</a:t>
            </a:r>
          </a:p>
        </p:txBody>
      </p:sp>
      <p:sp>
        <p:nvSpPr>
          <p:cNvPr id="549" name="Sugerowano żeby turyści zostawiali samochody na parkingach zbudowanych w innych miejscach miasta.  Zwrócono także uwagę na to, że taksówkarze wykonują pomocnicze usługi dla osób chorych i z niepełnosprawnościami dlatego powinni być zaliczani do tzw. pomo"/>
          <p:cNvSpPr txBox="1">
            <a:spLocks noGrp="1"/>
          </p:cNvSpPr>
          <p:nvPr>
            <p:ph type="body" idx="1"/>
          </p:nvPr>
        </p:nvSpPr>
        <p:spPr>
          <a:xfrm>
            <a:off x="1032417" y="3120753"/>
            <a:ext cx="22609008" cy="9591310"/>
          </a:xfrm>
          <a:prstGeom prst="rect">
            <a:avLst/>
          </a:prstGeom>
        </p:spPr>
        <p:txBody>
          <a:bodyPr lIns="50800" tIns="50800" rIns="50800" bIns="50800" numCol="2" spcCol="1130449"/>
          <a:lstStyle/>
          <a:p>
            <a:pPr algn="just" defTabSz="449580">
              <a:spcBef>
                <a:spcPts val="500"/>
              </a:spcBef>
              <a:defRPr sz="3500" b="0">
                <a:uFill>
                  <a:solidFill>
                    <a:srgbClr val="000000"/>
                  </a:solidFill>
                </a:uFill>
                <a:latin typeface="Sora Regular Regular"/>
                <a:ea typeface="Sora Regular Regular"/>
                <a:cs typeface="Sora Regular Regular"/>
                <a:sym typeface="Sora Regular Regular"/>
              </a:defRPr>
            </a:pPr>
            <a:r>
              <a:rPr dirty="0" err="1"/>
              <a:t>Sugerowano</a:t>
            </a:r>
            <a:r>
              <a:rPr dirty="0"/>
              <a:t> </a:t>
            </a:r>
            <a:r>
              <a:rPr dirty="0" err="1"/>
              <a:t>żeby</a:t>
            </a:r>
            <a:r>
              <a:rPr dirty="0"/>
              <a:t> </a:t>
            </a:r>
            <a:r>
              <a:rPr dirty="0" err="1"/>
              <a:t>turyści</a:t>
            </a:r>
            <a:r>
              <a:rPr dirty="0"/>
              <a:t> </a:t>
            </a:r>
            <a:r>
              <a:rPr dirty="0" err="1"/>
              <a:t>zostawiali</a:t>
            </a:r>
            <a:r>
              <a:rPr dirty="0"/>
              <a:t> </a:t>
            </a:r>
            <a:r>
              <a:rPr dirty="0" err="1"/>
              <a:t>samochody</a:t>
            </a:r>
            <a:r>
              <a:rPr dirty="0"/>
              <a:t> na </a:t>
            </a:r>
            <a:r>
              <a:rPr dirty="0" err="1"/>
              <a:t>parkingach</a:t>
            </a:r>
            <a:r>
              <a:rPr dirty="0"/>
              <a:t> </a:t>
            </a:r>
            <a:r>
              <a:rPr dirty="0" err="1"/>
              <a:t>zbudowanych</a:t>
            </a:r>
            <a:r>
              <a:rPr dirty="0"/>
              <a:t> w </a:t>
            </a:r>
            <a:r>
              <a:rPr dirty="0" err="1"/>
              <a:t>innych</a:t>
            </a:r>
            <a:r>
              <a:rPr dirty="0"/>
              <a:t> </a:t>
            </a:r>
            <a:r>
              <a:rPr dirty="0" err="1"/>
              <a:t>miejscach</a:t>
            </a:r>
            <a:r>
              <a:rPr dirty="0"/>
              <a:t> miasta.  </a:t>
            </a:r>
            <a:r>
              <a:rPr dirty="0" err="1"/>
              <a:t>Zwrócono</a:t>
            </a:r>
            <a:r>
              <a:rPr dirty="0"/>
              <a:t> </a:t>
            </a:r>
            <a:r>
              <a:rPr dirty="0" err="1"/>
              <a:t>także</a:t>
            </a:r>
            <a:r>
              <a:rPr dirty="0"/>
              <a:t> </a:t>
            </a:r>
            <a:r>
              <a:rPr dirty="0" err="1"/>
              <a:t>uwagę</a:t>
            </a:r>
            <a:r>
              <a:rPr dirty="0"/>
              <a:t> na to, że </a:t>
            </a:r>
            <a:r>
              <a:rPr dirty="0" err="1"/>
              <a:t>taksówkarze</a:t>
            </a:r>
            <a:r>
              <a:rPr dirty="0"/>
              <a:t> </a:t>
            </a:r>
            <a:r>
              <a:rPr dirty="0" err="1"/>
              <a:t>wykonują</a:t>
            </a:r>
            <a:r>
              <a:rPr dirty="0"/>
              <a:t> </a:t>
            </a:r>
            <a:r>
              <a:rPr dirty="0" err="1"/>
              <a:t>pomocnicze</a:t>
            </a:r>
            <a:r>
              <a:rPr dirty="0"/>
              <a:t> </a:t>
            </a:r>
            <a:r>
              <a:rPr dirty="0" err="1"/>
              <a:t>usługi</a:t>
            </a:r>
            <a:r>
              <a:rPr dirty="0"/>
              <a:t> dla </a:t>
            </a:r>
            <a:r>
              <a:rPr dirty="0" err="1"/>
              <a:t>osób</a:t>
            </a:r>
            <a:r>
              <a:rPr dirty="0"/>
              <a:t> </a:t>
            </a:r>
            <a:r>
              <a:rPr dirty="0" err="1"/>
              <a:t>chorych</a:t>
            </a:r>
            <a:r>
              <a:rPr dirty="0"/>
              <a:t> </a:t>
            </a:r>
            <a:r>
              <a:rPr dirty="0" err="1"/>
              <a:t>i</a:t>
            </a:r>
            <a:r>
              <a:rPr dirty="0"/>
              <a:t> z </a:t>
            </a:r>
            <a:r>
              <a:rPr dirty="0" err="1"/>
              <a:t>niepełnosprawnościami</a:t>
            </a:r>
            <a:r>
              <a:rPr dirty="0"/>
              <a:t> </a:t>
            </a:r>
            <a:r>
              <a:rPr dirty="0" err="1"/>
              <a:t>dlatego</a:t>
            </a:r>
            <a:r>
              <a:rPr dirty="0"/>
              <a:t> </a:t>
            </a:r>
            <a:r>
              <a:rPr dirty="0" err="1"/>
              <a:t>powinni</a:t>
            </a:r>
            <a:r>
              <a:rPr dirty="0"/>
              <a:t> </a:t>
            </a:r>
            <a:r>
              <a:rPr dirty="0" err="1"/>
              <a:t>być</a:t>
            </a:r>
            <a:r>
              <a:rPr dirty="0"/>
              <a:t> </a:t>
            </a:r>
            <a:r>
              <a:rPr dirty="0" err="1"/>
              <a:t>zaliczani</a:t>
            </a:r>
            <a:r>
              <a:rPr dirty="0"/>
              <a:t> do </a:t>
            </a:r>
            <a:r>
              <a:rPr dirty="0" err="1"/>
              <a:t>tzw</a:t>
            </a:r>
            <a:r>
              <a:rPr dirty="0"/>
              <a:t>. </a:t>
            </a:r>
            <a:r>
              <a:rPr dirty="0" err="1"/>
              <a:t>pomocniczej</a:t>
            </a:r>
            <a:r>
              <a:rPr dirty="0"/>
              <a:t> </a:t>
            </a:r>
            <a:r>
              <a:rPr dirty="0" err="1"/>
              <a:t>roli</a:t>
            </a:r>
            <a:r>
              <a:rPr dirty="0"/>
              <a:t>. </a:t>
            </a:r>
            <a:r>
              <a:rPr dirty="0" err="1"/>
              <a:t>Jeden</a:t>
            </a:r>
            <a:r>
              <a:rPr dirty="0"/>
              <a:t> z </a:t>
            </a:r>
            <a:r>
              <a:rPr dirty="0" err="1"/>
              <a:t>uczestników</a:t>
            </a:r>
            <a:r>
              <a:rPr dirty="0"/>
              <a:t> </a:t>
            </a:r>
            <a:r>
              <a:rPr dirty="0" err="1"/>
              <a:t>zaproponował</a:t>
            </a:r>
            <a:r>
              <a:rPr dirty="0"/>
              <a:t>, </a:t>
            </a:r>
            <a:r>
              <a:rPr dirty="0" err="1"/>
              <a:t>ze</a:t>
            </a:r>
            <a:r>
              <a:rPr dirty="0"/>
              <a:t> </a:t>
            </a:r>
            <a:r>
              <a:rPr dirty="0" err="1"/>
              <a:t>pojazdy</a:t>
            </a:r>
            <a:r>
              <a:rPr dirty="0"/>
              <a:t> </a:t>
            </a:r>
            <a:r>
              <a:rPr dirty="0" err="1"/>
              <a:t>turystyczne</a:t>
            </a:r>
            <a:r>
              <a:rPr dirty="0"/>
              <a:t> </a:t>
            </a:r>
            <a:r>
              <a:rPr dirty="0" err="1"/>
              <a:t>typu</a:t>
            </a:r>
            <a:r>
              <a:rPr dirty="0"/>
              <a:t> </a:t>
            </a:r>
            <a:r>
              <a:rPr dirty="0" err="1"/>
              <a:t>dorożki</a:t>
            </a:r>
            <a:r>
              <a:rPr dirty="0"/>
              <a:t> </a:t>
            </a:r>
            <a:r>
              <a:rPr dirty="0" err="1"/>
              <a:t>i</a:t>
            </a:r>
            <a:r>
              <a:rPr dirty="0"/>
              <a:t> </a:t>
            </a:r>
            <a:r>
              <a:rPr dirty="0" err="1"/>
              <a:t>ciuchcie</a:t>
            </a:r>
            <a:r>
              <a:rPr dirty="0"/>
              <a:t> </a:t>
            </a:r>
            <a:r>
              <a:rPr dirty="0" err="1"/>
              <a:t>powinny</a:t>
            </a:r>
            <a:r>
              <a:rPr dirty="0"/>
              <a:t> </a:t>
            </a:r>
            <a:r>
              <a:rPr dirty="0" err="1"/>
              <a:t>jeździć</a:t>
            </a:r>
            <a:r>
              <a:rPr dirty="0"/>
              <a:t> </a:t>
            </a:r>
            <a:r>
              <a:rPr dirty="0" err="1"/>
              <a:t>wyłącznie</a:t>
            </a:r>
            <a:r>
              <a:rPr dirty="0"/>
              <a:t> w </a:t>
            </a:r>
            <a:r>
              <a:rPr dirty="0" err="1"/>
              <a:t>dzielnicy</a:t>
            </a:r>
            <a:r>
              <a:rPr dirty="0"/>
              <a:t> </a:t>
            </a:r>
            <a:r>
              <a:rPr dirty="0" err="1"/>
              <a:t>nadmorskiej</a:t>
            </a:r>
            <a:r>
              <a:rPr dirty="0"/>
              <a:t> </a:t>
            </a:r>
            <a:r>
              <a:rPr dirty="0" err="1"/>
              <a:t>ponieważ</a:t>
            </a:r>
            <a:r>
              <a:rPr dirty="0"/>
              <a:t> centrum miasta </a:t>
            </a:r>
            <a:r>
              <a:rPr dirty="0" err="1"/>
              <a:t>nie</a:t>
            </a:r>
            <a:r>
              <a:rPr dirty="0"/>
              <a:t> jest </a:t>
            </a:r>
            <a:r>
              <a:rPr dirty="0" err="1"/>
              <a:t>miejscem</a:t>
            </a:r>
            <a:r>
              <a:rPr dirty="0"/>
              <a:t> dla </a:t>
            </a:r>
            <a:r>
              <a:rPr dirty="0" err="1"/>
              <a:t>transportu</a:t>
            </a:r>
            <a:r>
              <a:rPr dirty="0"/>
              <a:t> </a:t>
            </a:r>
            <a:r>
              <a:rPr dirty="0" err="1"/>
              <a:t>turystycznego</a:t>
            </a:r>
            <a:r>
              <a:rPr dirty="0"/>
              <a:t>. </a:t>
            </a:r>
            <a:r>
              <a:rPr dirty="0" err="1"/>
              <a:t>Nie</a:t>
            </a:r>
            <a:r>
              <a:rPr dirty="0"/>
              <a:t> </a:t>
            </a:r>
            <a:r>
              <a:rPr dirty="0" err="1"/>
              <a:t>wszyscy</a:t>
            </a:r>
            <a:r>
              <a:rPr dirty="0"/>
              <a:t> </a:t>
            </a:r>
            <a:r>
              <a:rPr dirty="0" err="1"/>
              <a:t>jednak</a:t>
            </a:r>
            <a:r>
              <a:rPr dirty="0"/>
              <a:t> </a:t>
            </a:r>
            <a:r>
              <a:rPr dirty="0" err="1"/>
              <a:t>zgodzili</a:t>
            </a:r>
            <a:r>
              <a:rPr dirty="0"/>
              <a:t> </a:t>
            </a:r>
            <a:r>
              <a:rPr dirty="0" err="1"/>
              <a:t>się</a:t>
            </a:r>
            <a:r>
              <a:rPr dirty="0"/>
              <a:t> z </a:t>
            </a:r>
            <a:r>
              <a:rPr dirty="0" err="1"/>
              <a:t>takim</a:t>
            </a:r>
            <a:r>
              <a:rPr dirty="0"/>
              <a:t> </a:t>
            </a:r>
            <a:r>
              <a:rPr dirty="0" err="1"/>
              <a:t>rozwiązaniem</a:t>
            </a:r>
            <a:r>
              <a:rPr dirty="0"/>
              <a:t>.</a:t>
            </a:r>
          </a:p>
          <a:p>
            <a:pPr algn="just" defTabSz="449580">
              <a:spcBef>
                <a:spcPts val="500"/>
              </a:spcBef>
              <a:defRPr sz="3500" b="0">
                <a:uFill>
                  <a:solidFill>
                    <a:srgbClr val="000000"/>
                  </a:solidFill>
                </a:uFill>
                <a:latin typeface="Sora Regular Regular"/>
                <a:ea typeface="Sora Regular Regular"/>
                <a:cs typeface="Sora Regular Regular"/>
                <a:sym typeface="Sora Regular Regular"/>
              </a:defRPr>
            </a:pPr>
            <a:r>
              <a:rPr dirty="0" err="1"/>
              <a:t>Problemem</a:t>
            </a:r>
            <a:r>
              <a:rPr dirty="0"/>
              <a:t> </a:t>
            </a:r>
            <a:r>
              <a:rPr dirty="0" err="1"/>
              <a:t>okazują</a:t>
            </a:r>
            <a:r>
              <a:rPr dirty="0"/>
              <a:t> </a:t>
            </a:r>
            <a:r>
              <a:rPr dirty="0" err="1"/>
              <a:t>się</a:t>
            </a:r>
            <a:r>
              <a:rPr dirty="0"/>
              <a:t> </a:t>
            </a:r>
            <a:r>
              <a:rPr dirty="0" err="1"/>
              <a:t>także</a:t>
            </a:r>
            <a:r>
              <a:rPr dirty="0"/>
              <a:t> </a:t>
            </a:r>
            <a:r>
              <a:rPr dirty="0" err="1"/>
              <a:t>nowe</a:t>
            </a:r>
            <a:r>
              <a:rPr dirty="0"/>
              <a:t> </a:t>
            </a:r>
            <a:r>
              <a:rPr dirty="0" err="1"/>
              <a:t>budynki</a:t>
            </a:r>
            <a:r>
              <a:rPr dirty="0"/>
              <a:t>, </a:t>
            </a:r>
            <a:r>
              <a:rPr dirty="0" err="1"/>
              <a:t>ze</a:t>
            </a:r>
            <a:r>
              <a:rPr dirty="0"/>
              <a:t> </a:t>
            </a:r>
            <a:r>
              <a:rPr dirty="0" err="1"/>
              <a:t>strefą</a:t>
            </a:r>
            <a:r>
              <a:rPr dirty="0"/>
              <a:t> </a:t>
            </a:r>
            <a:r>
              <a:rPr dirty="0" err="1"/>
              <a:t>usługową</a:t>
            </a:r>
            <a:r>
              <a:rPr dirty="0"/>
              <a:t> na </a:t>
            </a:r>
            <a:r>
              <a:rPr dirty="0" err="1"/>
              <a:t>parterze</a:t>
            </a:r>
            <a:r>
              <a:rPr dirty="0"/>
              <a:t>. </a:t>
            </a:r>
            <a:r>
              <a:rPr dirty="0" err="1"/>
              <a:t>Przewoźnicy</a:t>
            </a:r>
            <a:r>
              <a:rPr dirty="0"/>
              <a:t> </a:t>
            </a:r>
            <a:r>
              <a:rPr dirty="0" err="1"/>
              <a:t>uznali</a:t>
            </a:r>
            <a:r>
              <a:rPr dirty="0"/>
              <a:t>, że </a:t>
            </a:r>
            <a:r>
              <a:rPr dirty="0" err="1"/>
              <a:t>samochody</a:t>
            </a:r>
            <a:r>
              <a:rPr dirty="0"/>
              <a:t> </a:t>
            </a:r>
            <a:r>
              <a:rPr dirty="0" err="1"/>
              <a:t>dostawcze</a:t>
            </a:r>
            <a:r>
              <a:rPr dirty="0"/>
              <a:t> </a:t>
            </a:r>
            <a:r>
              <a:rPr dirty="0" err="1"/>
              <a:t>bardzo</a:t>
            </a:r>
            <a:r>
              <a:rPr dirty="0"/>
              <a:t> </a:t>
            </a:r>
            <a:r>
              <a:rPr dirty="0" err="1"/>
              <a:t>często</a:t>
            </a:r>
            <a:r>
              <a:rPr dirty="0"/>
              <a:t> </a:t>
            </a:r>
            <a:r>
              <a:rPr dirty="0" err="1"/>
              <a:t>blokują</a:t>
            </a:r>
            <a:r>
              <a:rPr dirty="0"/>
              <a:t> </a:t>
            </a:r>
            <a:r>
              <a:rPr dirty="0" err="1"/>
              <a:t>i</a:t>
            </a:r>
            <a:r>
              <a:rPr dirty="0"/>
              <a:t> </a:t>
            </a:r>
            <a:r>
              <a:rPr dirty="0" err="1"/>
              <a:t>utrudniają</a:t>
            </a:r>
            <a:r>
              <a:rPr dirty="0"/>
              <a:t> </a:t>
            </a:r>
            <a:r>
              <a:rPr dirty="0" err="1"/>
              <a:t>ruch</a:t>
            </a:r>
            <a:r>
              <a:rPr dirty="0"/>
              <a:t> w </a:t>
            </a:r>
            <a:r>
              <a:rPr dirty="0" err="1"/>
              <a:t>mieście</a:t>
            </a:r>
            <a:r>
              <a:rPr dirty="0"/>
              <a:t>.</a:t>
            </a:r>
          </a:p>
          <a:p>
            <a:pPr algn="just" defTabSz="449580">
              <a:spcBef>
                <a:spcPts val="500"/>
              </a:spcBef>
              <a:defRPr sz="3500" b="0">
                <a:uFill>
                  <a:solidFill>
                    <a:srgbClr val="000000"/>
                  </a:solidFill>
                </a:uFill>
                <a:latin typeface="Sora Regular Regular"/>
                <a:ea typeface="Sora Regular Regular"/>
                <a:cs typeface="Sora Regular Regular"/>
                <a:sym typeface="Sora Regular Regular"/>
              </a:defRPr>
            </a:pPr>
            <a:r>
              <a:rPr dirty="0" err="1"/>
              <a:t>Uczestników</a:t>
            </a:r>
            <a:r>
              <a:rPr dirty="0"/>
              <a:t> </a:t>
            </a:r>
            <a:r>
              <a:rPr dirty="0" err="1"/>
              <a:t>spotkania</a:t>
            </a:r>
            <a:r>
              <a:rPr dirty="0"/>
              <a:t> </a:t>
            </a:r>
            <a:r>
              <a:rPr dirty="0" err="1"/>
              <a:t>podzieliła</a:t>
            </a:r>
            <a:r>
              <a:rPr dirty="0"/>
              <a:t> </a:t>
            </a:r>
            <a:r>
              <a:rPr dirty="0" err="1"/>
              <a:t>sprawa</a:t>
            </a:r>
            <a:r>
              <a:rPr dirty="0"/>
              <a:t> </a:t>
            </a:r>
            <a:r>
              <a:rPr dirty="0" err="1"/>
              <a:t>tras</a:t>
            </a:r>
            <a:r>
              <a:rPr dirty="0"/>
              <a:t> </a:t>
            </a:r>
            <a:r>
              <a:rPr dirty="0" err="1"/>
              <a:t>współdzielonych</a:t>
            </a:r>
            <a:r>
              <a:rPr dirty="0"/>
              <a:t>. </a:t>
            </a:r>
            <a:r>
              <a:rPr dirty="0" err="1"/>
              <a:t>Niektórzy</a:t>
            </a:r>
            <a:r>
              <a:rPr dirty="0"/>
              <a:t> z </a:t>
            </a:r>
            <a:r>
              <a:rPr dirty="0" err="1"/>
              <a:t>nich</a:t>
            </a:r>
            <a:r>
              <a:rPr dirty="0"/>
              <a:t> </a:t>
            </a:r>
            <a:r>
              <a:rPr dirty="0" err="1"/>
              <a:t>są</a:t>
            </a:r>
            <a:r>
              <a:rPr dirty="0"/>
              <a:t> </a:t>
            </a:r>
            <a:r>
              <a:rPr dirty="0" err="1"/>
              <a:t>ich</a:t>
            </a:r>
            <a:r>
              <a:rPr dirty="0"/>
              <a:t> </a:t>
            </a:r>
            <a:r>
              <a:rPr dirty="0" err="1"/>
              <a:t>przeciwnikami</a:t>
            </a:r>
            <a:r>
              <a:rPr dirty="0"/>
              <a:t>, </a:t>
            </a:r>
            <a:r>
              <a:rPr dirty="0" err="1"/>
              <a:t>inni</a:t>
            </a:r>
            <a:r>
              <a:rPr dirty="0"/>
              <a:t> </a:t>
            </a:r>
            <a:r>
              <a:rPr dirty="0" err="1"/>
              <a:t>natomiast</a:t>
            </a:r>
            <a:r>
              <a:rPr dirty="0"/>
              <a:t> </a:t>
            </a:r>
            <a:r>
              <a:rPr dirty="0" err="1"/>
              <a:t>akceptowali</a:t>
            </a:r>
            <a:r>
              <a:rPr dirty="0"/>
              <a:t> </a:t>
            </a:r>
            <a:r>
              <a:rPr dirty="0" err="1"/>
              <a:t>takie</a:t>
            </a:r>
            <a:r>
              <a:rPr dirty="0"/>
              <a:t> </a:t>
            </a:r>
            <a:r>
              <a:rPr dirty="0" err="1"/>
              <a:t>rozwiązanie</a:t>
            </a:r>
            <a:r>
              <a:rPr dirty="0"/>
              <a:t>.</a:t>
            </a:r>
          </a:p>
          <a:p>
            <a:pPr algn="just" defTabSz="449580">
              <a:spcBef>
                <a:spcPts val="500"/>
              </a:spcBef>
              <a:defRPr sz="3500" b="0">
                <a:uFill>
                  <a:solidFill>
                    <a:srgbClr val="000000"/>
                  </a:solidFill>
                </a:uFill>
                <a:latin typeface="Sora Regular Regular"/>
                <a:ea typeface="Sora Regular Regular"/>
                <a:cs typeface="Sora Regular Regular"/>
                <a:sym typeface="Sora Regular Regular"/>
              </a:defRPr>
            </a:pPr>
            <a:r>
              <a:rPr dirty="0" err="1"/>
              <a:t>Podsumowując</a:t>
            </a:r>
            <a:r>
              <a:rPr dirty="0"/>
              <a:t> </a:t>
            </a:r>
            <a:r>
              <a:rPr dirty="0" err="1"/>
              <a:t>branża</a:t>
            </a:r>
            <a:r>
              <a:rPr dirty="0"/>
              <a:t> </a:t>
            </a:r>
            <a:r>
              <a:rPr dirty="0" err="1"/>
              <a:t>przewoźników</a:t>
            </a:r>
            <a:r>
              <a:rPr dirty="0"/>
              <a:t> </a:t>
            </a:r>
            <a:r>
              <a:rPr dirty="0" err="1"/>
              <a:t>nie</a:t>
            </a:r>
            <a:r>
              <a:rPr dirty="0"/>
              <a:t> </a:t>
            </a:r>
            <a:r>
              <a:rPr dirty="0" err="1"/>
              <a:t>wybrała</a:t>
            </a:r>
            <a:r>
              <a:rPr dirty="0"/>
              <a:t> </a:t>
            </a:r>
            <a:r>
              <a:rPr dirty="0" err="1"/>
              <a:t>jednoznacznie</a:t>
            </a:r>
            <a:r>
              <a:rPr dirty="0"/>
              <a:t> </a:t>
            </a:r>
            <a:r>
              <a:rPr dirty="0" err="1"/>
              <a:t>żadnego</a:t>
            </a:r>
            <a:r>
              <a:rPr dirty="0"/>
              <a:t> </a:t>
            </a:r>
            <a:r>
              <a:rPr dirty="0" err="1"/>
              <a:t>scenariusza</a:t>
            </a:r>
            <a:r>
              <a:rPr dirty="0"/>
              <a:t> ale </a:t>
            </a:r>
            <a:r>
              <a:rPr dirty="0" err="1"/>
              <a:t>uznała</a:t>
            </a:r>
            <a:r>
              <a:rPr dirty="0"/>
              <a:t>, że </a:t>
            </a:r>
            <a:r>
              <a:rPr dirty="0" err="1"/>
              <a:t>wzrost</a:t>
            </a:r>
            <a:r>
              <a:rPr dirty="0"/>
              <a:t> </a:t>
            </a:r>
            <a:r>
              <a:rPr dirty="0" err="1"/>
              <a:t>liczby</a:t>
            </a:r>
            <a:r>
              <a:rPr dirty="0"/>
              <a:t> </a:t>
            </a:r>
            <a:r>
              <a:rPr dirty="0" err="1"/>
              <a:t>samochodów</a:t>
            </a:r>
            <a:r>
              <a:rPr dirty="0"/>
              <a:t> na </a:t>
            </a:r>
            <a:r>
              <a:rPr dirty="0" err="1"/>
              <a:t>pewno</a:t>
            </a:r>
            <a:r>
              <a:rPr dirty="0"/>
              <a:t> </a:t>
            </a:r>
            <a:r>
              <a:rPr dirty="0" err="1"/>
              <a:t>nastąpi</a:t>
            </a:r>
            <a:r>
              <a:rPr dirty="0"/>
              <a:t> </a:t>
            </a:r>
            <a:r>
              <a:rPr dirty="0" err="1"/>
              <a:t>i</a:t>
            </a:r>
            <a:r>
              <a:rPr dirty="0"/>
              <a:t> </a:t>
            </a:r>
            <a:r>
              <a:rPr dirty="0" err="1"/>
              <a:t>należy</a:t>
            </a:r>
            <a:r>
              <a:rPr dirty="0"/>
              <a:t> </a:t>
            </a:r>
            <a:r>
              <a:rPr dirty="0" err="1"/>
              <a:t>podjąć</a:t>
            </a:r>
            <a:r>
              <a:rPr dirty="0"/>
              <a:t> </a:t>
            </a:r>
            <a:r>
              <a:rPr dirty="0" err="1"/>
              <a:t>kroki</a:t>
            </a:r>
            <a:r>
              <a:rPr dirty="0"/>
              <a:t> </a:t>
            </a:r>
            <a:r>
              <a:rPr dirty="0" err="1"/>
              <a:t>ograniczające</a:t>
            </a:r>
            <a:r>
              <a:rPr dirty="0"/>
              <a:t> </a:t>
            </a:r>
            <a:r>
              <a:rPr dirty="0" err="1"/>
              <a:t>ich</a:t>
            </a:r>
            <a:r>
              <a:rPr dirty="0"/>
              <a:t> </a:t>
            </a:r>
            <a:r>
              <a:rPr dirty="0" err="1"/>
              <a:t>liczbę</a:t>
            </a:r>
            <a:r>
              <a:rPr dirty="0"/>
              <a:t>. </a:t>
            </a:r>
            <a:r>
              <a:rPr dirty="0" err="1"/>
              <a:t>Wśród</a:t>
            </a:r>
            <a:r>
              <a:rPr dirty="0"/>
              <a:t> </a:t>
            </a:r>
            <a:r>
              <a:rPr dirty="0" err="1"/>
              <a:t>uczestników</a:t>
            </a:r>
            <a:r>
              <a:rPr dirty="0"/>
              <a:t> </a:t>
            </a:r>
            <a:r>
              <a:rPr dirty="0" err="1"/>
              <a:t>spotkania</a:t>
            </a:r>
            <a:r>
              <a:rPr dirty="0"/>
              <a:t> z </a:t>
            </a:r>
            <a:r>
              <a:rPr dirty="0" err="1"/>
              <a:t>największą</a:t>
            </a:r>
            <a:r>
              <a:rPr dirty="0"/>
              <a:t> </a:t>
            </a:r>
            <a:r>
              <a:rPr dirty="0" err="1"/>
              <a:t>akceptacją</a:t>
            </a:r>
            <a:r>
              <a:rPr dirty="0"/>
              <a:t> </a:t>
            </a:r>
            <a:r>
              <a:rPr dirty="0" err="1"/>
              <a:t>spotkał</a:t>
            </a:r>
            <a:r>
              <a:rPr dirty="0"/>
              <a:t> </a:t>
            </a:r>
            <a:r>
              <a:rPr dirty="0" err="1"/>
              <a:t>się</a:t>
            </a:r>
            <a:r>
              <a:rPr dirty="0"/>
              <a:t> </a:t>
            </a:r>
            <a:r>
              <a:rPr dirty="0" err="1"/>
              <a:t>wariant</a:t>
            </a:r>
            <a:r>
              <a:rPr dirty="0"/>
              <a:t> </a:t>
            </a:r>
            <a:r>
              <a:rPr dirty="0" err="1"/>
              <a:t>zorientowany</a:t>
            </a:r>
            <a:r>
              <a:rPr dirty="0"/>
              <a:t> na </a:t>
            </a:r>
            <a:r>
              <a:rPr dirty="0" err="1"/>
              <a:t>mieszkańców</a:t>
            </a:r>
            <a:r>
              <a:rPr dirty="0"/>
              <a:t>.</a:t>
            </a:r>
          </a:p>
          <a:p>
            <a:pPr algn="just" defTabSz="449580">
              <a:lnSpc>
                <a:spcPct val="107916"/>
              </a:lnSpc>
              <a:spcBef>
                <a:spcPts val="800"/>
              </a:spcBef>
              <a:defRPr sz="3500" b="0">
                <a:solidFill>
                  <a:srgbClr val="0D0D0D"/>
                </a:solidFill>
                <a:uFill>
                  <a:solidFill>
                    <a:srgbClr val="0D0D0D"/>
                  </a:solidFill>
                </a:uFill>
                <a:latin typeface="Sora Regular Regular"/>
                <a:ea typeface="Sora Regular Regular"/>
                <a:cs typeface="Sora Regular Regular"/>
                <a:sym typeface="Sora Regular Regular"/>
              </a:defRPr>
            </a:pPr>
            <a:r>
              <a:rPr dirty="0"/>
              <a:t>W </a:t>
            </a:r>
            <a:r>
              <a:rPr dirty="0" err="1"/>
              <a:t>listopadzie</a:t>
            </a:r>
            <a:r>
              <a:rPr dirty="0"/>
              <a:t> </a:t>
            </a:r>
            <a:r>
              <a:rPr dirty="0" err="1"/>
              <a:t>branża</a:t>
            </a:r>
            <a:r>
              <a:rPr dirty="0"/>
              <a:t> </a:t>
            </a:r>
            <a:r>
              <a:rPr dirty="0" err="1"/>
              <a:t>przewoźników</a:t>
            </a:r>
            <a:r>
              <a:rPr dirty="0"/>
              <a:t> </a:t>
            </a:r>
            <a:r>
              <a:rPr dirty="0" err="1"/>
              <a:t>przysłała</a:t>
            </a:r>
            <a:r>
              <a:rPr dirty="0"/>
              <a:t> </a:t>
            </a:r>
            <a:r>
              <a:rPr dirty="0" err="1"/>
              <a:t>pismo</a:t>
            </a:r>
            <a:r>
              <a:rPr dirty="0"/>
              <a:t> </a:t>
            </a:r>
            <a:r>
              <a:rPr dirty="0" err="1"/>
              <a:t>ze</a:t>
            </a:r>
            <a:r>
              <a:rPr dirty="0"/>
              <a:t> </a:t>
            </a:r>
            <a:r>
              <a:rPr dirty="0" err="1"/>
              <a:t>swoimi</a:t>
            </a:r>
            <a:r>
              <a:rPr dirty="0"/>
              <a:t> </a:t>
            </a:r>
            <a:r>
              <a:rPr dirty="0" err="1"/>
              <a:t>uwagami</a:t>
            </a:r>
            <a:r>
              <a:rPr dirty="0"/>
              <a:t> </a:t>
            </a:r>
            <a:r>
              <a:rPr dirty="0" err="1"/>
              <a:t>i</a:t>
            </a:r>
            <a:r>
              <a:rPr dirty="0"/>
              <a:t> </a:t>
            </a:r>
            <a:r>
              <a:rPr dirty="0" err="1"/>
              <a:t>wnioskami</a:t>
            </a:r>
            <a:r>
              <a:rPr dirty="0"/>
              <a:t>. </a:t>
            </a:r>
            <a:r>
              <a:rPr dirty="0">
                <a:latin typeface="Sora Regular Bold"/>
                <a:ea typeface="Sora Regular Bold"/>
                <a:cs typeface="Sora Regular Bold"/>
                <a:sym typeface="Sora Regular Bold"/>
              </a:rPr>
              <a:t>Pismo jest </a:t>
            </a:r>
            <a:r>
              <a:rPr dirty="0" err="1">
                <a:latin typeface="Sora Regular Bold"/>
                <a:ea typeface="Sora Regular Bold"/>
                <a:cs typeface="Sora Regular Bold"/>
                <a:sym typeface="Sora Regular Bold"/>
              </a:rPr>
              <a:t>załącznikiem</a:t>
            </a:r>
            <a:r>
              <a:rPr dirty="0">
                <a:latin typeface="Sora Regular Bold"/>
                <a:ea typeface="Sora Regular Bold"/>
                <a:cs typeface="Sora Regular Bold"/>
                <a:sym typeface="Sora Regular Bold"/>
              </a:rPr>
              <a:t> </a:t>
            </a:r>
            <a:r>
              <a:rPr lang="pl-PL" dirty="0" smtClean="0">
                <a:latin typeface="Sora Regular Bold"/>
                <a:ea typeface="Sora Regular Bold"/>
                <a:cs typeface="Sora Regular Bold"/>
                <a:sym typeface="Sora Regular Bold"/>
              </a:rPr>
              <a:t>nr 1 </a:t>
            </a:r>
            <a:r>
              <a:rPr dirty="0" smtClean="0">
                <a:latin typeface="Sora Regular Bold"/>
                <a:ea typeface="Sora Regular Bold"/>
                <a:cs typeface="Sora Regular Bold"/>
                <a:sym typeface="Sora Regular Bold"/>
              </a:rPr>
              <a:t>do </a:t>
            </a:r>
            <a:r>
              <a:rPr dirty="0" err="1">
                <a:latin typeface="Sora Regular Bold"/>
                <a:ea typeface="Sora Regular Bold"/>
                <a:cs typeface="Sora Regular Bold"/>
                <a:sym typeface="Sora Regular Bold"/>
              </a:rPr>
              <a:t>raportu</a:t>
            </a:r>
            <a:r>
              <a:rPr dirty="0">
                <a:latin typeface="Sora Regular Bold"/>
                <a:ea typeface="Sora Regular Bold"/>
                <a:cs typeface="Sora Regular Bold"/>
                <a:sym typeface="Sora Regular Bold"/>
              </a:rPr>
              <a:t>.</a:t>
            </a:r>
          </a:p>
        </p:txBody>
      </p:sp>
      <p:sp>
        <p:nvSpPr>
          <p:cNvPr id="550" name="Spotkanie przedstawicielami przewoźników…"/>
          <p:cNvSpPr txBox="1">
            <a:spLocks noGrp="1"/>
          </p:cNvSpPr>
          <p:nvPr>
            <p:ph type="title"/>
          </p:nvPr>
        </p:nvSpPr>
        <p:spPr>
          <a:xfrm>
            <a:off x="942081" y="1077359"/>
            <a:ext cx="22382052" cy="2398132"/>
          </a:xfrm>
          <a:prstGeom prst="rect">
            <a:avLst/>
          </a:prstGeom>
        </p:spPr>
        <p:txBody>
          <a:bodyPr/>
          <a:lstStyle/>
          <a:p>
            <a:pPr>
              <a:defRPr sz="7500" b="0" spc="-200">
                <a:solidFill>
                  <a:srgbClr val="ED7052"/>
                </a:solidFill>
                <a:latin typeface="Sora Regular Bold"/>
                <a:ea typeface="Sora Regular Bold"/>
                <a:cs typeface="Sora Regular Bold"/>
                <a:sym typeface="Sora Regular Bold"/>
              </a:defRPr>
            </a:pPr>
            <a:r>
              <a:rPr dirty="0" err="1"/>
              <a:t>Spotkanie</a:t>
            </a:r>
            <a:r>
              <a:rPr dirty="0"/>
              <a:t> </a:t>
            </a:r>
            <a:r>
              <a:rPr lang="pl-PL" dirty="0" smtClean="0"/>
              <a:t>z </a:t>
            </a:r>
            <a:r>
              <a:rPr dirty="0" err="1" smtClean="0"/>
              <a:t>przedstawicielami</a:t>
            </a:r>
            <a:r>
              <a:rPr dirty="0" smtClean="0"/>
              <a:t> </a:t>
            </a:r>
            <a:r>
              <a:rPr dirty="0" err="1"/>
              <a:t>przewoźników</a:t>
            </a:r>
            <a:r>
              <a:rPr dirty="0"/>
              <a:t> </a:t>
            </a:r>
            <a:endParaRPr spc="-150" dirty="0"/>
          </a:p>
          <a:p>
            <a:pPr>
              <a:defRPr sz="5000" b="0" spc="-100">
                <a:solidFill>
                  <a:srgbClr val="ED7052"/>
                </a:solidFill>
                <a:latin typeface="Sora Regular Bold"/>
                <a:ea typeface="Sora Regular Bold"/>
                <a:cs typeface="Sora Regular Bold"/>
                <a:sym typeface="Sora Regular Bold"/>
              </a:defRPr>
            </a:pPr>
            <a:r>
              <a:rPr dirty="0"/>
              <a:t>22 </a:t>
            </a:r>
            <a:r>
              <a:rPr dirty="0" err="1"/>
              <a:t>września</a:t>
            </a:r>
            <a:r>
              <a:rPr dirty="0"/>
              <a:t> 2021 r.</a:t>
            </a:r>
          </a:p>
        </p:txBody>
      </p:sp>
    </p:spTree>
  </p:cSld>
  <p:clrMapOvr>
    <a:masterClrMapping/>
  </p:clrMapOvr>
  <p:transition spd="med"/>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553" name="68"/>
          <p:cNvSpPr txBox="1"/>
          <p:nvPr/>
        </p:nvSpPr>
        <p:spPr>
          <a:xfrm>
            <a:off x="23356803" y="12729956"/>
            <a:ext cx="575159"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68</a:t>
            </a:r>
          </a:p>
        </p:txBody>
      </p:sp>
      <p:sp>
        <p:nvSpPr>
          <p:cNvPr id="554" name="Spotkanie z przedstawicielami Północnej Izby Gospodarczej i Świnoujskiej Organizacji Turystycznej…"/>
          <p:cNvSpPr txBox="1">
            <a:spLocks noGrp="1"/>
          </p:cNvSpPr>
          <p:nvPr>
            <p:ph type="title"/>
          </p:nvPr>
        </p:nvSpPr>
        <p:spPr>
          <a:xfrm>
            <a:off x="942081" y="751057"/>
            <a:ext cx="22382052" cy="2783026"/>
          </a:xfrm>
          <a:prstGeom prst="rect">
            <a:avLst/>
          </a:prstGeom>
        </p:spPr>
        <p:txBody>
          <a:bodyPr/>
          <a:lstStyle/>
          <a:p>
            <a:pPr defTabSz="2145738">
              <a:defRPr sz="6600" b="0" spc="-200">
                <a:solidFill>
                  <a:srgbClr val="ED7052"/>
                </a:solidFill>
                <a:latin typeface="Sora Regular Bold"/>
                <a:ea typeface="Sora Regular Bold"/>
                <a:cs typeface="Sora Regular Bold"/>
                <a:sym typeface="Sora Regular Bold"/>
              </a:defRPr>
            </a:pPr>
            <a:r>
              <a:t>Spotkanie z przedstawicielami Północnej Izby Gospodarczej i Świnoujskiej Organizacji Turystycznej</a:t>
            </a:r>
          </a:p>
          <a:p>
            <a:pPr defTabSz="2145738">
              <a:defRPr sz="4400" b="0" spc="-100">
                <a:solidFill>
                  <a:srgbClr val="ED7052"/>
                </a:solidFill>
                <a:latin typeface="Sora Regular Bold"/>
                <a:ea typeface="Sora Regular Bold"/>
                <a:cs typeface="Sora Regular Bold"/>
                <a:sym typeface="Sora Regular Bold"/>
              </a:defRPr>
            </a:pPr>
            <a:r>
              <a:t>20.09.2021 r.</a:t>
            </a:r>
          </a:p>
        </p:txBody>
      </p:sp>
      <p:sp>
        <p:nvSpPr>
          <p:cNvPr id="555" name="W spotkaniu uczestniczyli przedstawicieli branży hotelarskiej spotkało się z Barbarą Michalską Zastępcą Prezydenta Miasta Świnoujście oraz Rafałem Łysiakiem Naczelnikiem Wydziału Inwestycji Miejskich. Celem spotkania było wspólne przeanalizowanie trzech "/>
          <p:cNvSpPr txBox="1">
            <a:spLocks noGrp="1"/>
          </p:cNvSpPr>
          <p:nvPr>
            <p:ph type="body" idx="1"/>
          </p:nvPr>
        </p:nvSpPr>
        <p:spPr>
          <a:xfrm>
            <a:off x="1032417" y="3462904"/>
            <a:ext cx="22609008" cy="8482504"/>
          </a:xfrm>
          <a:prstGeom prst="rect">
            <a:avLst/>
          </a:prstGeom>
        </p:spPr>
        <p:txBody>
          <a:bodyPr lIns="50800" tIns="50800" rIns="50800" bIns="50800" numCol="2" spcCol="1130449"/>
          <a:lstStyle/>
          <a:p>
            <a:pPr defTabSz="2438337">
              <a:lnSpc>
                <a:spcPct val="90000"/>
              </a:lnSpc>
              <a:spcBef>
                <a:spcPts val="4500"/>
              </a:spcBef>
              <a:defRPr sz="3500" b="0">
                <a:latin typeface="Sora Regular Regular"/>
                <a:ea typeface="Sora Regular Regular"/>
                <a:cs typeface="Sora Regular Regular"/>
                <a:sym typeface="Sora Regular Regular"/>
              </a:defRPr>
            </a:pPr>
            <a:endParaRPr dirty="0"/>
          </a:p>
          <a:p>
            <a:pPr defTabSz="2438337">
              <a:lnSpc>
                <a:spcPct val="90000"/>
              </a:lnSpc>
              <a:spcBef>
                <a:spcPts val="4500"/>
              </a:spcBef>
              <a:defRPr sz="3500" b="0">
                <a:latin typeface="Sora Regular Regular"/>
                <a:ea typeface="Sora Regular Regular"/>
                <a:cs typeface="Sora Regular Regular"/>
                <a:sym typeface="Sora Regular Regular"/>
              </a:defRPr>
            </a:pPr>
            <a:endParaRPr dirty="0"/>
          </a:p>
          <a:p>
            <a:pPr defTabSz="2438337">
              <a:lnSpc>
                <a:spcPct val="90000"/>
              </a:lnSpc>
              <a:spcBef>
                <a:spcPts val="4500"/>
              </a:spcBef>
              <a:defRPr sz="3500" b="0">
                <a:latin typeface="Sora Regular Regular"/>
                <a:ea typeface="Sora Regular Regular"/>
                <a:cs typeface="Sora Regular Regular"/>
                <a:sym typeface="Sora Regular Regular"/>
              </a:defRPr>
            </a:pPr>
            <a:endParaRPr dirty="0"/>
          </a:p>
          <a:p>
            <a:pPr defTabSz="2438337">
              <a:lnSpc>
                <a:spcPct val="90000"/>
              </a:lnSpc>
              <a:spcBef>
                <a:spcPts val="4500"/>
              </a:spcBef>
              <a:defRPr sz="3500" b="0">
                <a:latin typeface="Sora Regular Regular"/>
                <a:ea typeface="Sora Regular Regular"/>
                <a:cs typeface="Sora Regular Regular"/>
                <a:sym typeface="Sora Regular Regular"/>
              </a:defRPr>
            </a:pPr>
            <a:endParaRPr dirty="0"/>
          </a:p>
          <a:p>
            <a:pPr defTabSz="2438337">
              <a:lnSpc>
                <a:spcPct val="90000"/>
              </a:lnSpc>
              <a:spcBef>
                <a:spcPts val="4500"/>
              </a:spcBef>
              <a:defRPr sz="3500" b="0">
                <a:latin typeface="Sora Regular Regular"/>
                <a:ea typeface="Sora Regular Regular"/>
                <a:cs typeface="Sora Regular Regular"/>
                <a:sym typeface="Sora Regular Regular"/>
              </a:defRPr>
            </a:pPr>
            <a:endParaRPr dirty="0"/>
          </a:p>
          <a:p>
            <a:pPr algn="just" defTabSz="2438337">
              <a:lnSpc>
                <a:spcPct val="90000"/>
              </a:lnSpc>
              <a:spcBef>
                <a:spcPts val="4500"/>
              </a:spcBef>
              <a:defRPr sz="3500" b="0">
                <a:latin typeface="Sora Regular Regular"/>
                <a:ea typeface="Sora Regular Regular"/>
                <a:cs typeface="Sora Regular Regular"/>
                <a:sym typeface="Sora Regular Regular"/>
              </a:defRPr>
            </a:pPr>
            <a:r>
              <a:rPr dirty="0"/>
              <a:t>W </a:t>
            </a:r>
            <a:r>
              <a:rPr dirty="0" err="1"/>
              <a:t>spotkaniu</a:t>
            </a:r>
            <a:r>
              <a:rPr dirty="0"/>
              <a:t> </a:t>
            </a:r>
            <a:r>
              <a:rPr dirty="0" err="1"/>
              <a:t>uczestniczyli</a:t>
            </a:r>
            <a:r>
              <a:rPr dirty="0"/>
              <a:t> </a:t>
            </a:r>
            <a:r>
              <a:rPr dirty="0" err="1"/>
              <a:t>przedstawicieli</a:t>
            </a:r>
            <a:r>
              <a:rPr dirty="0"/>
              <a:t> </a:t>
            </a:r>
            <a:r>
              <a:rPr dirty="0" err="1"/>
              <a:t>branży</a:t>
            </a:r>
            <a:r>
              <a:rPr dirty="0"/>
              <a:t> </a:t>
            </a:r>
            <a:r>
              <a:rPr dirty="0" err="1"/>
              <a:t>hotelarskiej</a:t>
            </a:r>
            <a:r>
              <a:rPr dirty="0"/>
              <a:t> </a:t>
            </a:r>
            <a:r>
              <a:rPr dirty="0" err="1"/>
              <a:t>spotkało</a:t>
            </a:r>
            <a:r>
              <a:rPr dirty="0"/>
              <a:t> </a:t>
            </a:r>
            <a:r>
              <a:rPr dirty="0" err="1"/>
              <a:t>się</a:t>
            </a:r>
            <a:r>
              <a:rPr dirty="0"/>
              <a:t> z </a:t>
            </a:r>
            <a:r>
              <a:rPr dirty="0" err="1"/>
              <a:t>Barbarą</a:t>
            </a:r>
            <a:r>
              <a:rPr dirty="0"/>
              <a:t> </a:t>
            </a:r>
            <a:r>
              <a:rPr dirty="0" err="1"/>
              <a:t>Michalską</a:t>
            </a:r>
            <a:r>
              <a:rPr dirty="0"/>
              <a:t> </a:t>
            </a:r>
            <a:r>
              <a:rPr dirty="0" err="1"/>
              <a:t>Zastępcą</a:t>
            </a:r>
            <a:r>
              <a:rPr dirty="0"/>
              <a:t> Prezydenta Miasta Świnoujście </a:t>
            </a:r>
            <a:r>
              <a:rPr dirty="0" err="1"/>
              <a:t>oraz</a:t>
            </a:r>
            <a:r>
              <a:rPr dirty="0"/>
              <a:t> </a:t>
            </a:r>
            <a:r>
              <a:rPr dirty="0" err="1"/>
              <a:t>Rafałem</a:t>
            </a:r>
            <a:r>
              <a:rPr dirty="0"/>
              <a:t> </a:t>
            </a:r>
            <a:r>
              <a:rPr dirty="0" err="1"/>
              <a:t>Łysiakiem</a:t>
            </a:r>
            <a:r>
              <a:rPr dirty="0"/>
              <a:t> </a:t>
            </a:r>
            <a:r>
              <a:rPr dirty="0" err="1"/>
              <a:t>Naczelnikiem</a:t>
            </a:r>
            <a:r>
              <a:rPr dirty="0"/>
              <a:t> </a:t>
            </a:r>
            <a:r>
              <a:rPr dirty="0" err="1"/>
              <a:t>Wydziału</a:t>
            </a:r>
            <a:r>
              <a:rPr dirty="0"/>
              <a:t> </a:t>
            </a:r>
            <a:r>
              <a:rPr dirty="0" err="1"/>
              <a:t>Inwestycji</a:t>
            </a:r>
            <a:r>
              <a:rPr dirty="0"/>
              <a:t> </a:t>
            </a:r>
            <a:r>
              <a:rPr dirty="0" err="1"/>
              <a:t>Miejskich</a:t>
            </a:r>
            <a:r>
              <a:rPr dirty="0"/>
              <a:t>. Celem </a:t>
            </a:r>
            <a:r>
              <a:rPr dirty="0" err="1"/>
              <a:t>spotkania</a:t>
            </a:r>
            <a:r>
              <a:rPr dirty="0"/>
              <a:t> było </a:t>
            </a:r>
            <a:r>
              <a:rPr dirty="0" err="1"/>
              <a:t>wspólne</a:t>
            </a:r>
            <a:r>
              <a:rPr dirty="0"/>
              <a:t> </a:t>
            </a:r>
            <a:r>
              <a:rPr dirty="0" err="1"/>
              <a:t>przeanalizowanie</a:t>
            </a:r>
            <a:r>
              <a:rPr dirty="0"/>
              <a:t> trzech scenariuszy komunikacyjnych, </a:t>
            </a:r>
            <a:r>
              <a:rPr dirty="0" err="1"/>
              <a:t>które</a:t>
            </a:r>
            <a:r>
              <a:rPr dirty="0"/>
              <a:t> </a:t>
            </a:r>
            <a:r>
              <a:rPr dirty="0" err="1"/>
              <a:t>mieszkańcy</a:t>
            </a:r>
            <a:r>
              <a:rPr dirty="0"/>
              <a:t> </a:t>
            </a:r>
            <a:r>
              <a:rPr dirty="0" err="1"/>
              <a:t>mogą</a:t>
            </a:r>
            <a:r>
              <a:rPr dirty="0"/>
              <a:t> </a:t>
            </a:r>
            <a:r>
              <a:rPr dirty="0" err="1"/>
              <a:t>wybrać</a:t>
            </a:r>
            <a:r>
              <a:rPr dirty="0"/>
              <a:t> w </a:t>
            </a:r>
            <a:r>
              <a:rPr dirty="0" err="1"/>
              <a:t>przyszłości</a:t>
            </a:r>
            <a:r>
              <a:rPr dirty="0"/>
              <a:t>.</a:t>
            </a:r>
          </a:p>
          <a:p>
            <a:pPr algn="just" defTabSz="449580">
              <a:spcBef>
                <a:spcPts val="500"/>
              </a:spcBef>
              <a:defRPr sz="3500" b="0">
                <a:uFill>
                  <a:solidFill>
                    <a:srgbClr val="000000"/>
                  </a:solidFill>
                </a:uFill>
                <a:latin typeface="Sora Regular Regular"/>
                <a:ea typeface="Sora Regular Regular"/>
                <a:cs typeface="Sora Regular Regular"/>
                <a:sym typeface="Sora Regular Regular"/>
              </a:defRPr>
            </a:pPr>
            <a:r>
              <a:rPr dirty="0" err="1"/>
              <a:t>Zaproszeni</a:t>
            </a:r>
            <a:r>
              <a:rPr dirty="0"/>
              <a:t> na </a:t>
            </a:r>
            <a:r>
              <a:rPr dirty="0" err="1"/>
              <a:t>spotkanie</a:t>
            </a:r>
            <a:r>
              <a:rPr dirty="0"/>
              <a:t> </a:t>
            </a:r>
            <a:r>
              <a:rPr dirty="0" err="1"/>
              <a:t>przedstawiciele</a:t>
            </a:r>
            <a:r>
              <a:rPr dirty="0"/>
              <a:t> </a:t>
            </a:r>
            <a:r>
              <a:rPr dirty="0" err="1"/>
              <a:t>branży</a:t>
            </a:r>
            <a:r>
              <a:rPr dirty="0"/>
              <a:t> </a:t>
            </a:r>
            <a:r>
              <a:rPr dirty="0" err="1"/>
              <a:t>turystycznej</a:t>
            </a:r>
            <a:r>
              <a:rPr dirty="0"/>
              <a:t> </a:t>
            </a:r>
            <a:r>
              <a:rPr dirty="0" err="1"/>
              <a:t>mieli</a:t>
            </a:r>
            <a:r>
              <a:rPr dirty="0"/>
              <a:t> </a:t>
            </a:r>
            <a:r>
              <a:rPr dirty="0" err="1"/>
              <a:t>podzielone</a:t>
            </a:r>
            <a:r>
              <a:rPr dirty="0"/>
              <a:t> </a:t>
            </a:r>
            <a:r>
              <a:rPr dirty="0" err="1"/>
              <a:t>zdania</a:t>
            </a:r>
            <a:r>
              <a:rPr dirty="0"/>
              <a:t> w </a:t>
            </a:r>
            <a:r>
              <a:rPr dirty="0" err="1"/>
              <a:t>stosunku</a:t>
            </a:r>
            <a:r>
              <a:rPr dirty="0"/>
              <a:t> do </a:t>
            </a:r>
            <a:r>
              <a:rPr dirty="0" err="1"/>
              <a:t>proponowanych</a:t>
            </a:r>
            <a:r>
              <a:rPr dirty="0"/>
              <a:t> scenariuszy. </a:t>
            </a:r>
            <a:r>
              <a:rPr dirty="0" err="1"/>
              <a:t>Niektórzy</a:t>
            </a:r>
            <a:r>
              <a:rPr dirty="0"/>
              <a:t> </a:t>
            </a:r>
            <a:r>
              <a:rPr dirty="0" err="1"/>
              <a:t>uważali</a:t>
            </a:r>
            <a:r>
              <a:rPr dirty="0"/>
              <a:t>, że </a:t>
            </a:r>
            <a:r>
              <a:rPr dirty="0" err="1"/>
              <a:t>budowa</a:t>
            </a:r>
            <a:r>
              <a:rPr dirty="0"/>
              <a:t> </a:t>
            </a:r>
            <a:r>
              <a:rPr dirty="0" err="1"/>
              <a:t>parkingów</a:t>
            </a:r>
            <a:r>
              <a:rPr dirty="0"/>
              <a:t> </a:t>
            </a:r>
            <a:r>
              <a:rPr dirty="0" err="1"/>
              <a:t>buforowych</a:t>
            </a:r>
            <a:r>
              <a:rPr dirty="0"/>
              <a:t> dla </a:t>
            </a:r>
            <a:r>
              <a:rPr dirty="0" err="1"/>
              <a:t>aut</a:t>
            </a:r>
            <a:r>
              <a:rPr dirty="0"/>
              <a:t> </a:t>
            </a:r>
            <a:r>
              <a:rPr dirty="0" err="1"/>
              <a:t>osobowych</a:t>
            </a:r>
            <a:r>
              <a:rPr dirty="0"/>
              <a:t> </a:t>
            </a:r>
            <a:r>
              <a:rPr dirty="0" err="1"/>
              <a:t>i</a:t>
            </a:r>
            <a:r>
              <a:rPr dirty="0"/>
              <a:t> </a:t>
            </a:r>
            <a:r>
              <a:rPr dirty="0" err="1"/>
              <a:t>autokarów</a:t>
            </a:r>
            <a:r>
              <a:rPr dirty="0"/>
              <a:t> </a:t>
            </a:r>
            <a:r>
              <a:rPr dirty="0" err="1"/>
              <a:t>ograniczyłaby</a:t>
            </a:r>
            <a:r>
              <a:rPr dirty="0"/>
              <a:t> </a:t>
            </a:r>
            <a:r>
              <a:rPr dirty="0" err="1"/>
              <a:t>ruch</a:t>
            </a:r>
            <a:r>
              <a:rPr dirty="0"/>
              <a:t> </a:t>
            </a:r>
            <a:r>
              <a:rPr dirty="0" err="1"/>
              <a:t>samochodowy</a:t>
            </a:r>
            <a:r>
              <a:rPr dirty="0"/>
              <a:t> w </a:t>
            </a:r>
            <a:r>
              <a:rPr dirty="0" err="1"/>
              <a:t>Dzielnicy</a:t>
            </a:r>
            <a:r>
              <a:rPr dirty="0"/>
              <a:t> </a:t>
            </a:r>
            <a:r>
              <a:rPr dirty="0" err="1"/>
              <a:t>Nadmorskiej</a:t>
            </a:r>
            <a:r>
              <a:rPr dirty="0"/>
              <a:t> </a:t>
            </a:r>
            <a:r>
              <a:rPr dirty="0" err="1"/>
              <a:t>i</a:t>
            </a:r>
            <a:r>
              <a:rPr dirty="0"/>
              <a:t> </a:t>
            </a:r>
            <a:r>
              <a:rPr dirty="0" err="1"/>
              <a:t>Śródmieściu</a:t>
            </a:r>
            <a:r>
              <a:rPr dirty="0"/>
              <a:t>. </a:t>
            </a:r>
            <a:r>
              <a:rPr dirty="0" err="1"/>
              <a:t>Takie</a:t>
            </a:r>
            <a:r>
              <a:rPr dirty="0"/>
              <a:t> </a:t>
            </a:r>
            <a:r>
              <a:rPr dirty="0" err="1"/>
              <a:t>rozwiązanie</a:t>
            </a:r>
            <a:r>
              <a:rPr dirty="0"/>
              <a:t> </a:t>
            </a:r>
            <a:r>
              <a:rPr dirty="0" err="1"/>
              <a:t>mogłoby</a:t>
            </a:r>
            <a:r>
              <a:rPr dirty="0"/>
              <a:t> </a:t>
            </a:r>
            <a:r>
              <a:rPr dirty="0" err="1"/>
              <a:t>nie</a:t>
            </a:r>
            <a:r>
              <a:rPr dirty="0"/>
              <a:t> </a:t>
            </a:r>
            <a:r>
              <a:rPr dirty="0" err="1"/>
              <a:t>tylko</a:t>
            </a:r>
            <a:r>
              <a:rPr dirty="0"/>
              <a:t> </a:t>
            </a:r>
            <a:r>
              <a:rPr dirty="0" err="1"/>
              <a:t>poprawić</a:t>
            </a:r>
            <a:r>
              <a:rPr dirty="0"/>
              <a:t> </a:t>
            </a:r>
            <a:r>
              <a:rPr dirty="0" err="1"/>
              <a:t>bezpieczeństwo</a:t>
            </a:r>
            <a:r>
              <a:rPr dirty="0"/>
              <a:t>, ale </a:t>
            </a:r>
            <a:r>
              <a:rPr dirty="0" err="1"/>
              <a:t>także</a:t>
            </a:r>
            <a:r>
              <a:rPr dirty="0"/>
              <a:t> </a:t>
            </a:r>
            <a:r>
              <a:rPr dirty="0" err="1"/>
              <a:t>zwiększyć</a:t>
            </a:r>
            <a:r>
              <a:rPr dirty="0"/>
              <a:t> </a:t>
            </a:r>
            <a:r>
              <a:rPr dirty="0" err="1"/>
              <a:t>atrakcyjność</a:t>
            </a:r>
            <a:r>
              <a:rPr dirty="0"/>
              <a:t> </a:t>
            </a:r>
            <a:r>
              <a:rPr dirty="0" err="1"/>
              <a:t>tych</a:t>
            </a:r>
            <a:r>
              <a:rPr dirty="0"/>
              <a:t> </a:t>
            </a:r>
            <a:r>
              <a:rPr dirty="0" err="1"/>
              <a:t>miejsc</a:t>
            </a:r>
            <a:r>
              <a:rPr dirty="0"/>
              <a:t>.</a:t>
            </a:r>
          </a:p>
          <a:p>
            <a:pPr defTabSz="449580">
              <a:spcBef>
                <a:spcPts val="500"/>
              </a:spcBef>
              <a:defRPr sz="2500" b="0">
                <a:uFill>
                  <a:solidFill>
                    <a:srgbClr val="000000"/>
                  </a:solidFill>
                </a:uFill>
                <a:latin typeface="Sora Regular ExtraLight"/>
                <a:ea typeface="Sora Regular ExtraLight"/>
                <a:cs typeface="Sora Regular ExtraLight"/>
                <a:sym typeface="Sora Regular ExtraLight"/>
              </a:defRPr>
            </a:pPr>
            <a:r>
              <a:rPr dirty="0"/>
              <a:t>cd. na </a:t>
            </a:r>
            <a:r>
              <a:rPr dirty="0" err="1"/>
              <a:t>następnej</a:t>
            </a:r>
            <a:r>
              <a:rPr dirty="0"/>
              <a:t> </a:t>
            </a:r>
            <a:r>
              <a:rPr dirty="0" err="1"/>
              <a:t>stronie</a:t>
            </a:r>
            <a:endParaRPr dirty="0"/>
          </a:p>
        </p:txBody>
      </p:sp>
      <p:pic>
        <p:nvPicPr>
          <p:cNvPr id="556" name="https://www.swinoujscie.pl/uploads/files/3_81.jpg" descr="https://www.swinoujscie.pl/uploads/files/3_81.jpg"/>
          <p:cNvPicPr>
            <a:picLocks noChangeAspect="1"/>
          </p:cNvPicPr>
          <p:nvPr/>
        </p:nvPicPr>
        <p:blipFill>
          <a:blip r:embed="rId3">
            <a:extLst/>
          </a:blip>
          <a:stretch>
            <a:fillRect/>
          </a:stretch>
        </p:blipFill>
        <p:spPr>
          <a:xfrm>
            <a:off x="1058578" y="3320481"/>
            <a:ext cx="8063698" cy="510255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8"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559" name="69"/>
          <p:cNvSpPr txBox="1"/>
          <p:nvPr/>
        </p:nvSpPr>
        <p:spPr>
          <a:xfrm>
            <a:off x="23352892" y="12729956"/>
            <a:ext cx="582982"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69</a:t>
            </a:r>
          </a:p>
        </p:txBody>
      </p:sp>
      <p:sp>
        <p:nvSpPr>
          <p:cNvPr id="560" name="Główną osią rozmowy było pogodzenie potrzeb mieszkańców i turystów. Część przedstawicieli branży była zdania, że nie każdy hotel musi gwarantować turystom miejsca parkingowe – rozwiązaniem byłyby tu parkingi buforowe, na których mogliby oni zostawić swój"/>
          <p:cNvSpPr txBox="1">
            <a:spLocks noGrp="1"/>
          </p:cNvSpPr>
          <p:nvPr>
            <p:ph type="body" idx="1"/>
          </p:nvPr>
        </p:nvSpPr>
        <p:spPr>
          <a:xfrm>
            <a:off x="1032417" y="3494705"/>
            <a:ext cx="22609008" cy="8450703"/>
          </a:xfrm>
          <a:prstGeom prst="rect">
            <a:avLst/>
          </a:prstGeom>
        </p:spPr>
        <p:txBody>
          <a:bodyPr lIns="50800" tIns="50800" rIns="50800" bIns="50800" numCol="2" spcCol="1130449"/>
          <a:lstStyle/>
          <a:p>
            <a:pPr algn="just" defTabSz="449580">
              <a:spcBef>
                <a:spcPts val="500"/>
              </a:spcBef>
              <a:defRPr sz="3500" b="0">
                <a:uFill>
                  <a:solidFill>
                    <a:srgbClr val="000000"/>
                  </a:solidFill>
                </a:uFill>
                <a:latin typeface="Sora Regular Regular"/>
                <a:ea typeface="Sora Regular Regular"/>
                <a:cs typeface="Sora Regular Regular"/>
                <a:sym typeface="Sora Regular Regular"/>
              </a:defRPr>
            </a:pPr>
            <a:r>
              <a:rPr dirty="0" err="1"/>
              <a:t>Główną</a:t>
            </a:r>
            <a:r>
              <a:rPr dirty="0"/>
              <a:t> </a:t>
            </a:r>
            <a:r>
              <a:rPr dirty="0" err="1"/>
              <a:t>osią</a:t>
            </a:r>
            <a:r>
              <a:rPr dirty="0"/>
              <a:t> </a:t>
            </a:r>
            <a:r>
              <a:rPr dirty="0" err="1"/>
              <a:t>rozmowy</a:t>
            </a:r>
            <a:r>
              <a:rPr dirty="0"/>
              <a:t> było </a:t>
            </a:r>
            <a:r>
              <a:rPr dirty="0" err="1"/>
              <a:t>pogodzenie</a:t>
            </a:r>
            <a:r>
              <a:rPr dirty="0"/>
              <a:t> </a:t>
            </a:r>
            <a:r>
              <a:rPr dirty="0" err="1"/>
              <a:t>potrzeb</a:t>
            </a:r>
            <a:r>
              <a:rPr dirty="0"/>
              <a:t> </a:t>
            </a:r>
            <a:r>
              <a:rPr dirty="0" err="1"/>
              <a:t>mieszkańców</a:t>
            </a:r>
            <a:r>
              <a:rPr dirty="0"/>
              <a:t> </a:t>
            </a:r>
            <a:r>
              <a:rPr dirty="0" err="1"/>
              <a:t>i</a:t>
            </a:r>
            <a:r>
              <a:rPr dirty="0"/>
              <a:t> </a:t>
            </a:r>
            <a:r>
              <a:rPr dirty="0" err="1"/>
              <a:t>turystów</a:t>
            </a:r>
            <a:r>
              <a:rPr dirty="0"/>
              <a:t>. </a:t>
            </a:r>
            <a:r>
              <a:rPr dirty="0" err="1"/>
              <a:t>Część</a:t>
            </a:r>
            <a:r>
              <a:rPr dirty="0"/>
              <a:t> </a:t>
            </a:r>
            <a:r>
              <a:rPr dirty="0" err="1"/>
              <a:t>przedstawicieli</a:t>
            </a:r>
            <a:r>
              <a:rPr dirty="0"/>
              <a:t> </a:t>
            </a:r>
            <a:r>
              <a:rPr dirty="0" err="1"/>
              <a:t>branży</a:t>
            </a:r>
            <a:r>
              <a:rPr dirty="0"/>
              <a:t> </a:t>
            </a:r>
            <a:r>
              <a:rPr dirty="0" err="1"/>
              <a:t>była</a:t>
            </a:r>
            <a:r>
              <a:rPr dirty="0"/>
              <a:t> </a:t>
            </a:r>
            <a:r>
              <a:rPr dirty="0" err="1"/>
              <a:t>zdania</a:t>
            </a:r>
            <a:r>
              <a:rPr dirty="0"/>
              <a:t>, że </a:t>
            </a:r>
            <a:r>
              <a:rPr dirty="0" err="1"/>
              <a:t>nie</a:t>
            </a:r>
            <a:r>
              <a:rPr dirty="0"/>
              <a:t> </a:t>
            </a:r>
            <a:r>
              <a:rPr dirty="0" err="1"/>
              <a:t>każdy</a:t>
            </a:r>
            <a:r>
              <a:rPr dirty="0"/>
              <a:t> hotel </a:t>
            </a:r>
            <a:r>
              <a:rPr dirty="0" err="1"/>
              <a:t>musi</a:t>
            </a:r>
            <a:r>
              <a:rPr dirty="0"/>
              <a:t> </a:t>
            </a:r>
            <a:r>
              <a:rPr dirty="0" err="1"/>
              <a:t>gwarantować</a:t>
            </a:r>
            <a:r>
              <a:rPr dirty="0"/>
              <a:t> </a:t>
            </a:r>
            <a:r>
              <a:rPr dirty="0" err="1"/>
              <a:t>turystom</a:t>
            </a:r>
            <a:r>
              <a:rPr dirty="0"/>
              <a:t> </a:t>
            </a:r>
            <a:r>
              <a:rPr dirty="0" err="1"/>
              <a:t>miejsca</a:t>
            </a:r>
            <a:r>
              <a:rPr dirty="0"/>
              <a:t> </a:t>
            </a:r>
            <a:r>
              <a:rPr dirty="0" err="1"/>
              <a:t>parkingowe</a:t>
            </a:r>
            <a:r>
              <a:rPr dirty="0"/>
              <a:t> – </a:t>
            </a:r>
            <a:r>
              <a:rPr dirty="0" err="1"/>
              <a:t>rozwiązaniem</a:t>
            </a:r>
            <a:r>
              <a:rPr dirty="0"/>
              <a:t> </a:t>
            </a:r>
            <a:r>
              <a:rPr dirty="0" err="1"/>
              <a:t>byłyby</a:t>
            </a:r>
            <a:r>
              <a:rPr dirty="0"/>
              <a:t> </a:t>
            </a:r>
            <a:r>
              <a:rPr dirty="0" err="1"/>
              <a:t>tu</a:t>
            </a:r>
            <a:r>
              <a:rPr dirty="0"/>
              <a:t> </a:t>
            </a:r>
            <a:r>
              <a:rPr dirty="0" err="1"/>
              <a:t>parkingi</a:t>
            </a:r>
            <a:r>
              <a:rPr dirty="0"/>
              <a:t> </a:t>
            </a:r>
            <a:r>
              <a:rPr dirty="0" err="1"/>
              <a:t>buforowe</a:t>
            </a:r>
            <a:r>
              <a:rPr dirty="0"/>
              <a:t>, na </a:t>
            </a:r>
            <a:r>
              <a:rPr dirty="0" err="1"/>
              <a:t>których</a:t>
            </a:r>
            <a:r>
              <a:rPr dirty="0"/>
              <a:t> </a:t>
            </a:r>
            <a:r>
              <a:rPr dirty="0" err="1"/>
              <a:t>mogliby</a:t>
            </a:r>
            <a:r>
              <a:rPr dirty="0"/>
              <a:t> </a:t>
            </a:r>
            <a:r>
              <a:rPr dirty="0" err="1"/>
              <a:t>oni</a:t>
            </a:r>
            <a:r>
              <a:rPr dirty="0"/>
              <a:t> </a:t>
            </a:r>
            <a:r>
              <a:rPr dirty="0" err="1"/>
              <a:t>zostawić</a:t>
            </a:r>
            <a:r>
              <a:rPr dirty="0"/>
              <a:t> </a:t>
            </a:r>
            <a:r>
              <a:rPr dirty="0" err="1"/>
              <a:t>swój</a:t>
            </a:r>
            <a:r>
              <a:rPr dirty="0"/>
              <a:t> </a:t>
            </a:r>
            <a:r>
              <a:rPr dirty="0" err="1"/>
              <a:t>samochód</a:t>
            </a:r>
            <a:r>
              <a:rPr dirty="0"/>
              <a:t>.</a:t>
            </a:r>
          </a:p>
          <a:p>
            <a:pPr algn="just" defTabSz="449580">
              <a:spcBef>
                <a:spcPts val="500"/>
              </a:spcBef>
              <a:defRPr sz="3500" b="0">
                <a:uFill>
                  <a:solidFill>
                    <a:srgbClr val="000000"/>
                  </a:solidFill>
                </a:uFill>
                <a:latin typeface="Sora Regular Regular"/>
                <a:ea typeface="Sora Regular Regular"/>
                <a:cs typeface="Sora Regular Regular"/>
                <a:sym typeface="Sora Regular Regular"/>
              </a:defRPr>
            </a:pPr>
            <a:r>
              <a:rPr dirty="0" err="1"/>
              <a:t>Kilku</a:t>
            </a:r>
            <a:r>
              <a:rPr dirty="0"/>
              <a:t> </a:t>
            </a:r>
            <a:r>
              <a:rPr dirty="0" err="1"/>
              <a:t>uczestników</a:t>
            </a:r>
            <a:r>
              <a:rPr dirty="0"/>
              <a:t> </a:t>
            </a:r>
            <a:r>
              <a:rPr dirty="0" err="1"/>
              <a:t>spotkania</a:t>
            </a:r>
            <a:r>
              <a:rPr dirty="0"/>
              <a:t> </a:t>
            </a:r>
            <a:r>
              <a:rPr dirty="0" err="1"/>
              <a:t>przychylało</a:t>
            </a:r>
            <a:r>
              <a:rPr dirty="0"/>
              <a:t> </a:t>
            </a:r>
            <a:r>
              <a:rPr dirty="0" err="1"/>
              <a:t>się</a:t>
            </a:r>
            <a:r>
              <a:rPr dirty="0"/>
              <a:t> do scenariuszy </a:t>
            </a:r>
            <a:r>
              <a:rPr dirty="0" err="1"/>
              <a:t>radykalnych</a:t>
            </a:r>
            <a:r>
              <a:rPr dirty="0"/>
              <a:t>. </a:t>
            </a:r>
            <a:r>
              <a:rPr dirty="0" err="1"/>
              <a:t>Zastępca</a:t>
            </a:r>
            <a:r>
              <a:rPr dirty="0"/>
              <a:t> Prezydenta </a:t>
            </a:r>
            <a:r>
              <a:rPr dirty="0" err="1"/>
              <a:t>Świnoujścia</a:t>
            </a:r>
            <a:r>
              <a:rPr dirty="0"/>
              <a:t> Barbara Michalska </a:t>
            </a:r>
            <a:r>
              <a:rPr dirty="0" err="1"/>
              <a:t>zaznaczyła</a:t>
            </a:r>
            <a:r>
              <a:rPr dirty="0"/>
              <a:t>, że </a:t>
            </a:r>
            <a:r>
              <a:rPr dirty="0" err="1"/>
              <a:t>jeśli</a:t>
            </a:r>
            <a:r>
              <a:rPr dirty="0"/>
              <a:t> </a:t>
            </a:r>
            <a:r>
              <a:rPr dirty="0" err="1"/>
              <a:t>przyjęte</a:t>
            </a:r>
            <a:r>
              <a:rPr dirty="0"/>
              <a:t> </a:t>
            </a:r>
            <a:r>
              <a:rPr dirty="0" err="1"/>
              <a:t>zostałyby</a:t>
            </a:r>
            <a:r>
              <a:rPr dirty="0"/>
              <a:t> </a:t>
            </a:r>
            <a:r>
              <a:rPr dirty="0" err="1"/>
              <a:t>takie</a:t>
            </a:r>
            <a:r>
              <a:rPr dirty="0"/>
              <a:t> </a:t>
            </a:r>
            <a:r>
              <a:rPr dirty="0" err="1"/>
              <a:t>scenariusz</a:t>
            </a:r>
            <a:r>
              <a:rPr dirty="0"/>
              <a:t>, to </a:t>
            </a:r>
            <a:r>
              <a:rPr dirty="0" err="1"/>
              <a:t>trzeba</a:t>
            </a:r>
            <a:r>
              <a:rPr dirty="0"/>
              <a:t> </a:t>
            </a:r>
            <a:r>
              <a:rPr dirty="0" err="1"/>
              <a:t>się</a:t>
            </a:r>
            <a:r>
              <a:rPr dirty="0"/>
              <a:t> </a:t>
            </a:r>
            <a:r>
              <a:rPr dirty="0" err="1"/>
              <a:t>liczyć</a:t>
            </a:r>
            <a:r>
              <a:rPr dirty="0"/>
              <a:t>, że </a:t>
            </a:r>
            <a:r>
              <a:rPr dirty="0" err="1"/>
              <a:t>ich</a:t>
            </a:r>
            <a:r>
              <a:rPr dirty="0"/>
              <a:t> </a:t>
            </a:r>
            <a:r>
              <a:rPr dirty="0" err="1"/>
              <a:t>wdrożenie</a:t>
            </a:r>
            <a:r>
              <a:rPr dirty="0"/>
              <a:t> </a:t>
            </a:r>
            <a:r>
              <a:rPr dirty="0" err="1"/>
              <a:t>trwałoby</a:t>
            </a:r>
            <a:r>
              <a:rPr dirty="0"/>
              <a:t> </a:t>
            </a:r>
            <a:r>
              <a:rPr dirty="0" err="1"/>
              <a:t>kilkanaście</a:t>
            </a:r>
            <a:r>
              <a:rPr dirty="0"/>
              <a:t> </a:t>
            </a:r>
            <a:r>
              <a:rPr dirty="0" err="1"/>
              <a:t>lat</a:t>
            </a:r>
            <a:r>
              <a:rPr dirty="0"/>
              <a:t> z </a:t>
            </a:r>
            <a:r>
              <a:rPr dirty="0" err="1"/>
              <a:t>uwagi</a:t>
            </a:r>
            <a:r>
              <a:rPr dirty="0"/>
              <a:t> na </a:t>
            </a:r>
            <a:r>
              <a:rPr dirty="0" err="1"/>
              <a:t>konieczność</a:t>
            </a:r>
            <a:r>
              <a:rPr dirty="0"/>
              <a:t> </a:t>
            </a:r>
            <a:r>
              <a:rPr dirty="0" err="1"/>
              <a:t>zmiany</a:t>
            </a:r>
            <a:r>
              <a:rPr dirty="0"/>
              <a:t> </a:t>
            </a:r>
            <a:r>
              <a:rPr dirty="0" err="1"/>
              <a:t>zachowań</a:t>
            </a:r>
            <a:r>
              <a:rPr dirty="0"/>
              <a:t> </a:t>
            </a:r>
            <a:r>
              <a:rPr dirty="0" err="1"/>
              <a:t>i</a:t>
            </a:r>
            <a:r>
              <a:rPr dirty="0"/>
              <a:t> </a:t>
            </a:r>
            <a:r>
              <a:rPr dirty="0" err="1"/>
              <a:t>przyzwyczajeń</a:t>
            </a:r>
            <a:r>
              <a:rPr dirty="0"/>
              <a:t> </a:t>
            </a:r>
            <a:r>
              <a:rPr dirty="0" err="1"/>
              <a:t>kierowców</a:t>
            </a:r>
            <a:r>
              <a:rPr dirty="0"/>
              <a:t>.</a:t>
            </a:r>
          </a:p>
          <a:p>
            <a:pPr algn="just" defTabSz="449580">
              <a:spcBef>
                <a:spcPts val="500"/>
              </a:spcBef>
              <a:defRPr sz="3500" b="0">
                <a:uFill>
                  <a:solidFill>
                    <a:srgbClr val="000000"/>
                  </a:solidFill>
                </a:uFill>
                <a:latin typeface="Sora Regular Regular"/>
                <a:ea typeface="Sora Regular Regular"/>
                <a:cs typeface="Sora Regular Regular"/>
                <a:sym typeface="Sora Regular Regular"/>
              </a:defRPr>
            </a:pPr>
            <a:r>
              <a:rPr dirty="0"/>
              <a:t>Na </a:t>
            </a:r>
            <a:r>
              <a:rPr dirty="0" err="1"/>
              <a:t>podsumowanie</a:t>
            </a:r>
            <a:r>
              <a:rPr dirty="0"/>
              <a:t> </a:t>
            </a:r>
            <a:r>
              <a:rPr dirty="0" err="1"/>
              <a:t>spotkania</a:t>
            </a:r>
            <a:r>
              <a:rPr dirty="0"/>
              <a:t> Barbara Michalska, </a:t>
            </a:r>
            <a:r>
              <a:rPr dirty="0" err="1"/>
              <a:t>Zastępca</a:t>
            </a:r>
            <a:r>
              <a:rPr dirty="0"/>
              <a:t> Prezydenta Miasta Świnoujście </a:t>
            </a:r>
            <a:r>
              <a:rPr dirty="0" err="1"/>
              <a:t>uznała</a:t>
            </a:r>
            <a:r>
              <a:rPr dirty="0"/>
              <a:t>, że </a:t>
            </a:r>
            <a:r>
              <a:rPr dirty="0" err="1"/>
              <a:t>ze</a:t>
            </a:r>
            <a:r>
              <a:rPr dirty="0"/>
              <a:t> </a:t>
            </a:r>
            <a:r>
              <a:rPr dirty="0" err="1"/>
              <a:t>względu</a:t>
            </a:r>
            <a:r>
              <a:rPr dirty="0"/>
              <a:t> na to, </a:t>
            </a:r>
            <a:r>
              <a:rPr dirty="0" err="1"/>
              <a:t>iż</a:t>
            </a:r>
            <a:r>
              <a:rPr dirty="0"/>
              <a:t> temat jest </a:t>
            </a:r>
            <a:r>
              <a:rPr dirty="0" err="1"/>
              <a:t>bardzo</a:t>
            </a:r>
            <a:r>
              <a:rPr dirty="0"/>
              <a:t> </a:t>
            </a:r>
            <a:r>
              <a:rPr dirty="0" err="1"/>
              <a:t>ważny</a:t>
            </a:r>
            <a:r>
              <a:rPr dirty="0"/>
              <a:t> </a:t>
            </a:r>
            <a:r>
              <a:rPr dirty="0" err="1"/>
              <a:t>i</a:t>
            </a:r>
            <a:r>
              <a:rPr dirty="0"/>
              <a:t> </a:t>
            </a:r>
            <a:r>
              <a:rPr dirty="0" err="1"/>
              <a:t>szeroki</a:t>
            </a:r>
            <a:r>
              <a:rPr dirty="0"/>
              <a:t>  </a:t>
            </a:r>
            <a:r>
              <a:rPr dirty="0" err="1"/>
              <a:t>wyraziła</a:t>
            </a:r>
            <a:r>
              <a:rPr dirty="0"/>
              <a:t> </a:t>
            </a:r>
            <a:r>
              <a:rPr dirty="0" err="1"/>
              <a:t>wolę</a:t>
            </a:r>
            <a:r>
              <a:rPr dirty="0"/>
              <a:t> </a:t>
            </a:r>
            <a:r>
              <a:rPr dirty="0" err="1"/>
              <a:t>kontynuowania</a:t>
            </a:r>
            <a:r>
              <a:rPr dirty="0"/>
              <a:t> </a:t>
            </a:r>
            <a:r>
              <a:rPr dirty="0" err="1"/>
              <a:t>dalszych</a:t>
            </a:r>
            <a:r>
              <a:rPr dirty="0"/>
              <a:t> </a:t>
            </a:r>
            <a:r>
              <a:rPr dirty="0" err="1"/>
              <a:t>spotkań</a:t>
            </a:r>
            <a:r>
              <a:rPr dirty="0"/>
              <a:t> </a:t>
            </a:r>
            <a:r>
              <a:rPr dirty="0" err="1"/>
              <a:t>i</a:t>
            </a:r>
            <a:r>
              <a:rPr dirty="0"/>
              <a:t> </a:t>
            </a:r>
            <a:r>
              <a:rPr dirty="0" err="1"/>
              <a:t>rozmów</a:t>
            </a:r>
            <a:r>
              <a:rPr dirty="0"/>
              <a:t> </a:t>
            </a:r>
            <a:r>
              <a:rPr dirty="0" err="1"/>
              <a:t>organizowanych</a:t>
            </a:r>
            <a:r>
              <a:rPr dirty="0"/>
              <a:t> </a:t>
            </a:r>
            <a:r>
              <a:rPr dirty="0" err="1"/>
              <a:t>przez</a:t>
            </a:r>
            <a:r>
              <a:rPr dirty="0"/>
              <a:t> PIG </a:t>
            </a:r>
            <a:r>
              <a:rPr dirty="0" err="1"/>
              <a:t>i</a:t>
            </a:r>
            <a:r>
              <a:rPr dirty="0"/>
              <a:t> ŚOT. I </a:t>
            </a:r>
            <a:r>
              <a:rPr dirty="0" err="1"/>
              <a:t>poprosiła</a:t>
            </a:r>
            <a:r>
              <a:rPr dirty="0"/>
              <a:t> o </a:t>
            </a:r>
            <a:r>
              <a:rPr dirty="0" err="1"/>
              <a:t>wypracowanie</a:t>
            </a:r>
            <a:r>
              <a:rPr dirty="0"/>
              <a:t> </a:t>
            </a:r>
            <a:r>
              <a:rPr dirty="0" err="1"/>
              <a:t>przez</a:t>
            </a:r>
            <a:r>
              <a:rPr dirty="0"/>
              <a:t> </a:t>
            </a:r>
            <a:r>
              <a:rPr dirty="0" err="1"/>
              <a:t>branżę</a:t>
            </a:r>
            <a:r>
              <a:rPr dirty="0"/>
              <a:t> </a:t>
            </a:r>
            <a:r>
              <a:rPr dirty="0" err="1"/>
              <a:t>ostatecznego</a:t>
            </a:r>
            <a:r>
              <a:rPr dirty="0"/>
              <a:t> </a:t>
            </a:r>
            <a:r>
              <a:rPr dirty="0" err="1"/>
              <a:t>stanowiska</a:t>
            </a:r>
            <a:r>
              <a:rPr dirty="0"/>
              <a:t>.</a:t>
            </a:r>
          </a:p>
          <a:p>
            <a:pPr algn="just" defTabSz="449580">
              <a:spcBef>
                <a:spcPts val="500"/>
              </a:spcBef>
              <a:defRPr sz="3500" b="0">
                <a:solidFill>
                  <a:srgbClr val="0D0D0D"/>
                </a:solidFill>
                <a:uFill>
                  <a:solidFill>
                    <a:srgbClr val="0D0D0D"/>
                  </a:solidFill>
                </a:uFill>
                <a:latin typeface="Sora Regular Regular"/>
                <a:ea typeface="Sora Regular Regular"/>
                <a:cs typeface="Sora Regular Regular"/>
                <a:sym typeface="Sora Regular Regular"/>
              </a:defRPr>
            </a:pPr>
            <a:r>
              <a:rPr dirty="0" err="1"/>
              <a:t>Ostatecznie</a:t>
            </a:r>
            <a:r>
              <a:rPr dirty="0"/>
              <a:t> PIG </a:t>
            </a:r>
            <a:r>
              <a:rPr dirty="0" err="1"/>
              <a:t>wypracowała</a:t>
            </a:r>
            <a:r>
              <a:rPr dirty="0"/>
              <a:t> </a:t>
            </a:r>
            <a:r>
              <a:rPr dirty="0" err="1"/>
              <a:t>i</a:t>
            </a:r>
            <a:r>
              <a:rPr dirty="0"/>
              <a:t> </a:t>
            </a:r>
            <a:r>
              <a:rPr dirty="0" err="1"/>
              <a:t>przysłała</a:t>
            </a:r>
            <a:r>
              <a:rPr dirty="0"/>
              <a:t> </a:t>
            </a:r>
            <a:r>
              <a:rPr dirty="0" err="1"/>
              <a:t>swoje</a:t>
            </a:r>
            <a:r>
              <a:rPr dirty="0"/>
              <a:t> </a:t>
            </a:r>
            <a:r>
              <a:rPr dirty="0" err="1"/>
              <a:t>stanowisko</a:t>
            </a:r>
            <a:r>
              <a:rPr dirty="0"/>
              <a:t> z </a:t>
            </a:r>
            <a:r>
              <a:rPr dirty="0" err="1"/>
              <a:t>wnioskami</a:t>
            </a:r>
            <a:r>
              <a:rPr dirty="0"/>
              <a:t>. ŚOT </a:t>
            </a:r>
            <a:r>
              <a:rPr dirty="0" err="1"/>
              <a:t>także</a:t>
            </a:r>
            <a:r>
              <a:rPr dirty="0"/>
              <a:t> </a:t>
            </a:r>
            <a:r>
              <a:rPr dirty="0" err="1"/>
              <a:t>przysłała</a:t>
            </a:r>
            <a:r>
              <a:rPr dirty="0"/>
              <a:t> </a:t>
            </a:r>
            <a:r>
              <a:rPr dirty="0" err="1"/>
              <a:t>swoje</a:t>
            </a:r>
            <a:r>
              <a:rPr dirty="0"/>
              <a:t> </a:t>
            </a:r>
            <a:r>
              <a:rPr dirty="0" err="1"/>
              <a:t>uwagi</a:t>
            </a:r>
            <a:r>
              <a:rPr dirty="0"/>
              <a:t>. </a:t>
            </a:r>
            <a:r>
              <a:rPr dirty="0" err="1">
                <a:latin typeface="Sora Regular Bold"/>
                <a:ea typeface="Sora Regular Bold"/>
                <a:cs typeface="Sora Regular Bold"/>
                <a:sym typeface="Sora Regular Bold"/>
              </a:rPr>
              <a:t>Pisma</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są</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załącznikami</a:t>
            </a:r>
            <a:r>
              <a:rPr dirty="0">
                <a:latin typeface="Sora Regular Bold"/>
                <a:ea typeface="Sora Regular Bold"/>
                <a:cs typeface="Sora Regular Bold"/>
                <a:sym typeface="Sora Regular Bold"/>
              </a:rPr>
              <a:t> </a:t>
            </a:r>
            <a:r>
              <a:rPr lang="pl-PL" dirty="0" smtClean="0">
                <a:latin typeface="Sora Regular Bold"/>
                <a:ea typeface="Sora Regular Bold"/>
                <a:cs typeface="Sora Regular Bold"/>
                <a:sym typeface="Sora Regular Bold"/>
              </a:rPr>
              <a:t>nr 2 i numer 3 </a:t>
            </a:r>
            <a:r>
              <a:rPr dirty="0" smtClean="0">
                <a:latin typeface="Sora Regular Bold"/>
                <a:ea typeface="Sora Regular Bold"/>
                <a:cs typeface="Sora Regular Bold"/>
                <a:sym typeface="Sora Regular Bold"/>
              </a:rPr>
              <a:t>do </a:t>
            </a:r>
            <a:r>
              <a:rPr dirty="0" err="1">
                <a:latin typeface="Sora Regular Bold"/>
                <a:ea typeface="Sora Regular Bold"/>
                <a:cs typeface="Sora Regular Bold"/>
                <a:sym typeface="Sora Regular Bold"/>
              </a:rPr>
              <a:t>raportu</a:t>
            </a:r>
            <a:r>
              <a:rPr dirty="0">
                <a:latin typeface="Sora Regular Bold"/>
                <a:ea typeface="Sora Regular Bold"/>
                <a:cs typeface="Sora Regular Bold"/>
                <a:sym typeface="Sora Regular Bold"/>
              </a:rPr>
              <a:t>.</a:t>
            </a:r>
          </a:p>
        </p:txBody>
      </p:sp>
      <p:sp>
        <p:nvSpPr>
          <p:cNvPr id="561" name="Spotkanie z przedstawicielami Północnej Izby Gospodarczej i Świnoujskiej Organizacji Turystycznej…"/>
          <p:cNvSpPr txBox="1">
            <a:spLocks noGrp="1"/>
          </p:cNvSpPr>
          <p:nvPr>
            <p:ph type="title"/>
          </p:nvPr>
        </p:nvSpPr>
        <p:spPr>
          <a:xfrm>
            <a:off x="942081" y="751057"/>
            <a:ext cx="22382052" cy="2783026"/>
          </a:xfrm>
          <a:prstGeom prst="rect">
            <a:avLst/>
          </a:prstGeom>
        </p:spPr>
        <p:txBody>
          <a:bodyPr/>
          <a:lstStyle/>
          <a:p>
            <a:pPr defTabSz="2145738">
              <a:defRPr sz="6600" b="0" spc="-200">
                <a:solidFill>
                  <a:srgbClr val="ED7052"/>
                </a:solidFill>
                <a:latin typeface="Sora Regular Bold"/>
                <a:ea typeface="Sora Regular Bold"/>
                <a:cs typeface="Sora Regular Bold"/>
                <a:sym typeface="Sora Regular Bold"/>
              </a:defRPr>
            </a:pPr>
            <a:r>
              <a:t>Spotkanie z przedstawicielami Północnej Izby Gospodarczej i Świnoujskiej Organizacji Turystycznej</a:t>
            </a:r>
          </a:p>
          <a:p>
            <a:pPr defTabSz="2145738">
              <a:defRPr sz="4400" b="0" spc="-100">
                <a:solidFill>
                  <a:srgbClr val="ED7052"/>
                </a:solidFill>
                <a:latin typeface="Sora Regular Bold"/>
                <a:ea typeface="Sora Regular Bold"/>
                <a:cs typeface="Sora Regular Bold"/>
                <a:sym typeface="Sora Regular Bold"/>
              </a:defRPr>
            </a:pPr>
            <a:r>
              <a:t>20.09.2021 r.</a:t>
            </a:r>
          </a:p>
        </p:txBody>
      </p:sp>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207" name="Publikacja artykułów…"/>
          <p:cNvSpPr txBox="1">
            <a:spLocks noGrp="1"/>
          </p:cNvSpPr>
          <p:nvPr>
            <p:ph type="title"/>
          </p:nvPr>
        </p:nvSpPr>
        <p:spPr>
          <a:xfrm>
            <a:off x="942082" y="1077359"/>
            <a:ext cx="22606614" cy="2202884"/>
          </a:xfrm>
          <a:prstGeom prst="rect">
            <a:avLst/>
          </a:prstGeom>
        </p:spPr>
        <p:txBody>
          <a:bodyPr/>
          <a:lstStyle/>
          <a:p>
            <a:pPr>
              <a:defRPr sz="7500" b="0" spc="-200">
                <a:solidFill>
                  <a:srgbClr val="ED7052"/>
                </a:solidFill>
                <a:latin typeface="Sora Regular Bold"/>
                <a:ea typeface="Sora Regular Bold"/>
                <a:cs typeface="Sora Regular Bold"/>
                <a:sym typeface="Sora Regular Bold"/>
              </a:defRPr>
            </a:pPr>
            <a:r>
              <a:t>Publikacja artykułów</a:t>
            </a:r>
            <a:endParaRPr spc="-150"/>
          </a:p>
          <a:p>
            <a:pPr>
              <a:defRPr sz="5000" b="0" spc="-100">
                <a:solidFill>
                  <a:srgbClr val="ED7052"/>
                </a:solidFill>
                <a:latin typeface="Sora Regular Bold"/>
                <a:ea typeface="Sora Regular Bold"/>
                <a:cs typeface="Sora Regular Bold"/>
                <a:sym typeface="Sora Regular Bold"/>
              </a:defRPr>
            </a:pPr>
            <a:r>
              <a:t>Przykłady</a:t>
            </a:r>
          </a:p>
        </p:txBody>
      </p:sp>
      <p:sp>
        <p:nvSpPr>
          <p:cNvPr id="208" name="7"/>
          <p:cNvSpPr txBox="1"/>
          <p:nvPr/>
        </p:nvSpPr>
        <p:spPr>
          <a:xfrm>
            <a:off x="23485174" y="12729956"/>
            <a:ext cx="318415"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7</a:t>
            </a:r>
          </a:p>
        </p:txBody>
      </p:sp>
      <p:sp>
        <p:nvSpPr>
          <p:cNvPr id="209" name="Twój Ruch. O rowerach w Świnoujściu…"/>
          <p:cNvSpPr txBox="1">
            <a:spLocks noGrp="1"/>
          </p:cNvSpPr>
          <p:nvPr>
            <p:ph type="body" idx="1"/>
          </p:nvPr>
        </p:nvSpPr>
        <p:spPr>
          <a:xfrm>
            <a:off x="1032417" y="3220786"/>
            <a:ext cx="22609008" cy="8724622"/>
          </a:xfrm>
          <a:prstGeom prst="rect">
            <a:avLst/>
          </a:prstGeom>
        </p:spPr>
        <p:txBody>
          <a:bodyPr lIns="50800" tIns="50800" rIns="50800" bIns="50800" numCol="2" spcCol="1130449"/>
          <a:lstStyle/>
          <a:p>
            <a:pPr defTabSz="457200">
              <a:defRPr sz="5000" b="0">
                <a:latin typeface="Sora Regular Bold"/>
                <a:ea typeface="Sora Regular Bold"/>
                <a:cs typeface="Sora Regular Bold"/>
                <a:sym typeface="Sora Regular Bold"/>
              </a:defRPr>
            </a:pPr>
            <a:r>
              <a:rPr dirty="0" err="1"/>
              <a:t>Twój</a:t>
            </a:r>
            <a:r>
              <a:rPr dirty="0"/>
              <a:t> </a:t>
            </a:r>
            <a:r>
              <a:rPr dirty="0" err="1"/>
              <a:t>Ruch</a:t>
            </a:r>
            <a:r>
              <a:rPr dirty="0"/>
              <a:t>. O </a:t>
            </a:r>
            <a:r>
              <a:rPr dirty="0" err="1"/>
              <a:t>rowerach</a:t>
            </a:r>
            <a:r>
              <a:rPr dirty="0"/>
              <a:t> </a:t>
            </a:r>
            <a:endParaRPr lang="pl-PL" dirty="0" smtClean="0"/>
          </a:p>
          <a:p>
            <a:pPr defTabSz="457200">
              <a:defRPr sz="5000" b="0">
                <a:latin typeface="Sora Regular Bold"/>
                <a:ea typeface="Sora Regular Bold"/>
                <a:cs typeface="Sora Regular Bold"/>
                <a:sym typeface="Sora Regular Bold"/>
              </a:defRPr>
            </a:pPr>
            <a:r>
              <a:rPr dirty="0" smtClean="0"/>
              <a:t>w </a:t>
            </a:r>
            <a:r>
              <a:rPr dirty="0"/>
              <a:t>Świnoujściu </a:t>
            </a:r>
            <a:endParaRPr dirty="0">
              <a:latin typeface="Sora Regular Regular"/>
              <a:ea typeface="Sora Regular Regular"/>
              <a:cs typeface="Sora Regular Regular"/>
              <a:sym typeface="Sora Regular Regular"/>
            </a:endParaRPr>
          </a:p>
          <a:p>
            <a:pPr algn="just" defTabSz="457200">
              <a:spcBef>
                <a:spcPts val="1800"/>
              </a:spcBef>
              <a:defRPr sz="2500" b="0">
                <a:latin typeface="Sora Regular Regular"/>
                <a:ea typeface="Sora Regular Regular"/>
                <a:cs typeface="Sora Regular Regular"/>
                <a:sym typeface="Sora Regular Regular"/>
              </a:defRPr>
            </a:pPr>
            <a:r>
              <a:rPr dirty="0"/>
              <a:t>Transport </a:t>
            </a:r>
            <a:r>
              <a:rPr dirty="0" err="1"/>
              <a:t>rowerowy</a:t>
            </a:r>
            <a:r>
              <a:rPr dirty="0"/>
              <a:t> jest </a:t>
            </a:r>
            <a:r>
              <a:rPr dirty="0" err="1"/>
              <a:t>jedną</a:t>
            </a:r>
            <a:r>
              <a:rPr dirty="0"/>
              <a:t> z form </a:t>
            </a:r>
            <a:r>
              <a:rPr dirty="0" err="1"/>
              <a:t>przemieszczania</a:t>
            </a:r>
            <a:r>
              <a:rPr dirty="0"/>
              <a:t> </a:t>
            </a:r>
            <a:r>
              <a:rPr dirty="0" err="1"/>
              <a:t>się</a:t>
            </a:r>
            <a:r>
              <a:rPr dirty="0"/>
              <a:t>. Jest </a:t>
            </a:r>
            <a:r>
              <a:rPr dirty="0" err="1"/>
              <a:t>ekologiczny</a:t>
            </a:r>
            <a:r>
              <a:rPr dirty="0"/>
              <a:t>, </a:t>
            </a:r>
            <a:r>
              <a:rPr dirty="0" err="1"/>
              <a:t>pozytywnie</a:t>
            </a:r>
            <a:r>
              <a:rPr dirty="0"/>
              <a:t> </a:t>
            </a:r>
            <a:r>
              <a:rPr dirty="0" err="1"/>
              <a:t>wpływa</a:t>
            </a:r>
            <a:r>
              <a:rPr dirty="0"/>
              <a:t> na </a:t>
            </a:r>
            <a:r>
              <a:rPr dirty="0" err="1"/>
              <a:t>zdrowie</a:t>
            </a:r>
            <a:r>
              <a:rPr dirty="0"/>
              <a:t> a </a:t>
            </a:r>
            <a:r>
              <a:rPr dirty="0" err="1"/>
              <a:t>także</a:t>
            </a:r>
            <a:r>
              <a:rPr dirty="0"/>
              <a:t> </a:t>
            </a:r>
            <a:r>
              <a:rPr dirty="0" err="1"/>
              <a:t>stanowi</a:t>
            </a:r>
            <a:r>
              <a:rPr dirty="0"/>
              <a:t> </a:t>
            </a:r>
            <a:r>
              <a:rPr dirty="0" err="1"/>
              <a:t>alternatywę</a:t>
            </a:r>
            <a:r>
              <a:rPr dirty="0"/>
              <a:t> dla </a:t>
            </a:r>
            <a:r>
              <a:rPr dirty="0" err="1"/>
              <a:t>transportu</a:t>
            </a:r>
            <a:r>
              <a:rPr dirty="0"/>
              <a:t> </a:t>
            </a:r>
            <a:r>
              <a:rPr dirty="0" err="1"/>
              <a:t>samochodowego</a:t>
            </a:r>
            <a:r>
              <a:rPr dirty="0"/>
              <a:t> </a:t>
            </a:r>
            <a:r>
              <a:rPr dirty="0" err="1"/>
              <a:t>indywidualnego</a:t>
            </a:r>
            <a:r>
              <a:rPr dirty="0"/>
              <a:t> </a:t>
            </a:r>
            <a:r>
              <a:rPr dirty="0" err="1"/>
              <a:t>oraz</a:t>
            </a:r>
            <a:r>
              <a:rPr dirty="0"/>
              <a:t> </a:t>
            </a:r>
            <a:r>
              <a:rPr dirty="0" err="1"/>
              <a:t>uzupełnienie</a:t>
            </a:r>
            <a:r>
              <a:rPr dirty="0"/>
              <a:t> </a:t>
            </a:r>
            <a:r>
              <a:rPr dirty="0" err="1"/>
              <a:t>transportu</a:t>
            </a:r>
            <a:r>
              <a:rPr dirty="0"/>
              <a:t> </a:t>
            </a:r>
            <a:r>
              <a:rPr dirty="0" err="1"/>
              <a:t>zbiorowego</a:t>
            </a:r>
            <a:r>
              <a:rPr dirty="0"/>
              <a:t>. </a:t>
            </a:r>
            <a:r>
              <a:rPr dirty="0" err="1"/>
              <a:t>Zawsze</a:t>
            </a:r>
            <a:r>
              <a:rPr dirty="0"/>
              <a:t> </a:t>
            </a:r>
            <a:r>
              <a:rPr dirty="0" err="1"/>
              <a:t>warto</a:t>
            </a:r>
            <a:r>
              <a:rPr dirty="0"/>
              <a:t> </a:t>
            </a:r>
            <a:r>
              <a:rPr dirty="0" err="1"/>
              <a:t>mieć</a:t>
            </a:r>
            <a:r>
              <a:rPr dirty="0"/>
              <a:t> rower, </a:t>
            </a:r>
            <a:r>
              <a:rPr dirty="0" err="1"/>
              <a:t>nie</a:t>
            </a:r>
            <a:r>
              <a:rPr dirty="0"/>
              <a:t> </a:t>
            </a:r>
            <a:r>
              <a:rPr dirty="0" err="1"/>
              <a:t>tylko</a:t>
            </a:r>
            <a:r>
              <a:rPr dirty="0"/>
              <a:t> w </a:t>
            </a:r>
            <a:r>
              <a:rPr dirty="0" err="1"/>
              <a:t>sytuacjach</a:t>
            </a:r>
            <a:r>
              <a:rPr dirty="0"/>
              <a:t> </a:t>
            </a:r>
            <a:r>
              <a:rPr dirty="0" err="1"/>
              <a:t>awaryjnych</a:t>
            </a:r>
            <a:r>
              <a:rPr dirty="0"/>
              <a:t>, </a:t>
            </a:r>
            <a:r>
              <a:rPr dirty="0" err="1"/>
              <a:t>gdy</a:t>
            </a:r>
            <a:r>
              <a:rPr dirty="0"/>
              <a:t> </a:t>
            </a:r>
            <a:r>
              <a:rPr dirty="0" err="1"/>
              <a:t>tradycyjna</a:t>
            </a:r>
            <a:r>
              <a:rPr dirty="0"/>
              <a:t> </a:t>
            </a:r>
            <a:r>
              <a:rPr dirty="0" err="1"/>
              <a:t>komunikacja</a:t>
            </a:r>
            <a:r>
              <a:rPr dirty="0"/>
              <a:t> </a:t>
            </a:r>
            <a:r>
              <a:rPr dirty="0" err="1"/>
              <a:t>zaszwankuje</a:t>
            </a:r>
            <a:r>
              <a:rPr dirty="0"/>
              <a:t>. Rower </a:t>
            </a:r>
            <a:r>
              <a:rPr dirty="0" err="1"/>
              <a:t>może</a:t>
            </a:r>
            <a:r>
              <a:rPr dirty="0"/>
              <a:t> </a:t>
            </a:r>
            <a:r>
              <a:rPr dirty="0" err="1"/>
              <a:t>służyć</a:t>
            </a:r>
            <a:r>
              <a:rPr dirty="0"/>
              <a:t> </a:t>
            </a:r>
            <a:r>
              <a:rPr dirty="0" err="1"/>
              <a:t>nam</a:t>
            </a:r>
            <a:r>
              <a:rPr dirty="0"/>
              <a:t> </a:t>
            </a:r>
            <a:r>
              <a:rPr dirty="0" err="1"/>
              <a:t>również</a:t>
            </a:r>
            <a:r>
              <a:rPr dirty="0"/>
              <a:t> </a:t>
            </a:r>
            <a:r>
              <a:rPr dirty="0" err="1"/>
              <a:t>jako</a:t>
            </a:r>
            <a:r>
              <a:rPr dirty="0"/>
              <a:t> </a:t>
            </a:r>
            <a:r>
              <a:rPr dirty="0" err="1"/>
              <a:t>codzienny</a:t>
            </a:r>
            <a:r>
              <a:rPr dirty="0"/>
              <a:t> </a:t>
            </a:r>
            <a:r>
              <a:rPr dirty="0" err="1"/>
              <a:t>środek</a:t>
            </a:r>
            <a:r>
              <a:rPr dirty="0"/>
              <a:t> </a:t>
            </a:r>
            <a:r>
              <a:rPr dirty="0" err="1"/>
              <a:t>transportu</a:t>
            </a:r>
            <a:r>
              <a:rPr dirty="0"/>
              <a:t>.</a:t>
            </a:r>
          </a:p>
          <a:p>
            <a:pPr algn="just" defTabSz="457200">
              <a:spcBef>
                <a:spcPts val="1800"/>
              </a:spcBef>
              <a:defRPr sz="2500" b="0">
                <a:latin typeface="Sora Regular Bold"/>
                <a:ea typeface="Sora Regular Bold"/>
                <a:cs typeface="Sora Regular Bold"/>
                <a:sym typeface="Sora Regular Bold"/>
              </a:defRPr>
            </a:pPr>
            <a:r>
              <a:rPr dirty="0" err="1"/>
              <a:t>Spójna</a:t>
            </a:r>
            <a:r>
              <a:rPr dirty="0"/>
              <a:t> </a:t>
            </a:r>
            <a:r>
              <a:rPr dirty="0" err="1"/>
              <a:t>i</a:t>
            </a:r>
            <a:r>
              <a:rPr dirty="0"/>
              <a:t> </a:t>
            </a:r>
            <a:r>
              <a:rPr dirty="0" err="1"/>
              <a:t>przyjazna</a:t>
            </a:r>
            <a:r>
              <a:rPr dirty="0"/>
              <a:t> </a:t>
            </a:r>
            <a:r>
              <a:rPr dirty="0" err="1"/>
              <a:t>rowerzystom</a:t>
            </a:r>
            <a:r>
              <a:rPr dirty="0"/>
              <a:t> </a:t>
            </a:r>
            <a:r>
              <a:rPr dirty="0" err="1"/>
              <a:t>sieć</a:t>
            </a:r>
            <a:r>
              <a:rPr dirty="0"/>
              <a:t> </a:t>
            </a:r>
            <a:r>
              <a:rPr dirty="0" err="1"/>
              <a:t>dróg</a:t>
            </a:r>
            <a:endParaRPr dirty="0">
              <a:latin typeface="Sora Regular Regular"/>
              <a:ea typeface="Sora Regular Regular"/>
              <a:cs typeface="Sora Regular Regular"/>
              <a:sym typeface="Sora Regular Regular"/>
            </a:endParaRPr>
          </a:p>
          <a:p>
            <a:pPr algn="just" defTabSz="457200">
              <a:spcBef>
                <a:spcPts val="1800"/>
              </a:spcBef>
              <a:defRPr sz="2500" b="0">
                <a:latin typeface="Sora Regular Regular"/>
                <a:ea typeface="Sora Regular Regular"/>
                <a:cs typeface="Sora Regular Regular"/>
                <a:sym typeface="Sora Regular Regular"/>
              </a:defRPr>
            </a:pPr>
            <a:r>
              <a:rPr dirty="0" err="1"/>
              <a:t>Świnoujski</a:t>
            </a:r>
            <a:r>
              <a:rPr dirty="0"/>
              <a:t> </a:t>
            </a:r>
            <a:r>
              <a:rPr dirty="0" err="1"/>
              <a:t>samorząd</a:t>
            </a:r>
            <a:r>
              <a:rPr dirty="0"/>
              <a:t> od </a:t>
            </a:r>
            <a:r>
              <a:rPr dirty="0" err="1"/>
              <a:t>wielu</a:t>
            </a:r>
            <a:r>
              <a:rPr dirty="0"/>
              <a:t> </a:t>
            </a:r>
            <a:r>
              <a:rPr dirty="0" err="1"/>
              <a:t>lat</a:t>
            </a:r>
            <a:r>
              <a:rPr dirty="0"/>
              <a:t> </a:t>
            </a:r>
            <a:r>
              <a:rPr dirty="0" err="1"/>
              <a:t>rozwija</a:t>
            </a:r>
            <a:r>
              <a:rPr dirty="0"/>
              <a:t> </a:t>
            </a:r>
            <a:r>
              <a:rPr dirty="0" err="1"/>
              <a:t>infrastrukturę</a:t>
            </a:r>
            <a:r>
              <a:rPr dirty="0"/>
              <a:t> </a:t>
            </a:r>
            <a:r>
              <a:rPr dirty="0" err="1"/>
              <a:t>rowerową</a:t>
            </a:r>
            <a:r>
              <a:rPr dirty="0"/>
              <a:t>, </a:t>
            </a:r>
            <a:r>
              <a:rPr dirty="0" err="1"/>
              <a:t>dążąc</a:t>
            </a:r>
            <a:r>
              <a:rPr dirty="0"/>
              <a:t> do </a:t>
            </a:r>
            <a:r>
              <a:rPr dirty="0" err="1"/>
              <a:t>utworzenia</a:t>
            </a:r>
            <a:r>
              <a:rPr dirty="0"/>
              <a:t> </a:t>
            </a:r>
            <a:r>
              <a:rPr dirty="0" err="1"/>
              <a:t>spójnej</a:t>
            </a:r>
            <a:r>
              <a:rPr dirty="0"/>
              <a:t> </a:t>
            </a:r>
            <a:r>
              <a:rPr dirty="0" err="1"/>
              <a:t>i</a:t>
            </a:r>
            <a:r>
              <a:rPr dirty="0"/>
              <a:t> </a:t>
            </a:r>
            <a:r>
              <a:rPr dirty="0" err="1"/>
              <a:t>przyjaznej</a:t>
            </a:r>
            <a:r>
              <a:rPr dirty="0"/>
              <a:t> </a:t>
            </a:r>
            <a:r>
              <a:rPr dirty="0" err="1"/>
              <a:t>rowerzystom</a:t>
            </a:r>
            <a:r>
              <a:rPr dirty="0"/>
              <a:t> </a:t>
            </a:r>
            <a:r>
              <a:rPr dirty="0" err="1"/>
              <a:t>sieci</a:t>
            </a:r>
            <a:r>
              <a:rPr dirty="0"/>
              <a:t> </a:t>
            </a:r>
            <a:r>
              <a:rPr dirty="0" err="1"/>
              <a:t>dróg</a:t>
            </a:r>
            <a:r>
              <a:rPr dirty="0"/>
              <a:t> </a:t>
            </a:r>
            <a:r>
              <a:rPr dirty="0" err="1"/>
              <a:t>rowerowych</a:t>
            </a:r>
            <a:r>
              <a:rPr dirty="0"/>
              <a:t>, </a:t>
            </a:r>
            <a:r>
              <a:rPr dirty="0" err="1"/>
              <a:t>zintegrowanej</a:t>
            </a:r>
            <a:r>
              <a:rPr dirty="0"/>
              <a:t> </a:t>
            </a:r>
            <a:r>
              <a:rPr dirty="0" err="1"/>
              <a:t>również</a:t>
            </a:r>
            <a:r>
              <a:rPr dirty="0"/>
              <a:t> z </a:t>
            </a:r>
            <a:r>
              <a:rPr dirty="0" err="1"/>
              <a:t>siecią</a:t>
            </a:r>
            <a:r>
              <a:rPr dirty="0"/>
              <a:t> </a:t>
            </a:r>
            <a:r>
              <a:rPr dirty="0" err="1"/>
              <a:t>komunikacji</a:t>
            </a:r>
            <a:r>
              <a:rPr dirty="0"/>
              <a:t> </a:t>
            </a:r>
            <a:r>
              <a:rPr dirty="0" err="1"/>
              <a:t>zbiorowej</a:t>
            </a:r>
            <a:r>
              <a:rPr dirty="0"/>
              <a:t>. </a:t>
            </a:r>
            <a:r>
              <a:rPr dirty="0" err="1"/>
              <a:t>Pierwsze</a:t>
            </a:r>
            <a:r>
              <a:rPr dirty="0"/>
              <a:t> </a:t>
            </a:r>
            <a:r>
              <a:rPr dirty="0" err="1"/>
              <a:t>drogi</a:t>
            </a:r>
            <a:r>
              <a:rPr dirty="0"/>
              <a:t> </a:t>
            </a:r>
            <a:r>
              <a:rPr dirty="0" err="1"/>
              <a:t>rowerowe</a:t>
            </a:r>
            <a:r>
              <a:rPr dirty="0"/>
              <a:t> w Świnoujściu </a:t>
            </a:r>
            <a:r>
              <a:rPr dirty="0" err="1"/>
              <a:t>powstały</a:t>
            </a:r>
            <a:r>
              <a:rPr dirty="0"/>
              <a:t> </a:t>
            </a:r>
            <a:r>
              <a:rPr dirty="0" err="1"/>
              <a:t>jeszcze</a:t>
            </a:r>
            <a:r>
              <a:rPr dirty="0"/>
              <a:t> w </a:t>
            </a:r>
            <a:r>
              <a:rPr dirty="0" err="1"/>
              <a:t>ubiegłym</a:t>
            </a:r>
            <a:r>
              <a:rPr dirty="0"/>
              <a:t> </a:t>
            </a:r>
            <a:r>
              <a:rPr dirty="0" err="1"/>
              <a:t>wieku</a:t>
            </a:r>
            <a:r>
              <a:rPr dirty="0"/>
              <a:t>. </a:t>
            </a:r>
            <a:r>
              <a:rPr dirty="0" err="1"/>
              <a:t>Jedną</a:t>
            </a:r>
            <a:r>
              <a:rPr dirty="0"/>
              <a:t> z </a:t>
            </a:r>
            <a:r>
              <a:rPr dirty="0" err="1"/>
              <a:t>nich</a:t>
            </a:r>
            <a:r>
              <a:rPr dirty="0"/>
              <a:t> </a:t>
            </a:r>
            <a:r>
              <a:rPr dirty="0" err="1"/>
              <a:t>była</a:t>
            </a:r>
            <a:r>
              <a:rPr dirty="0"/>
              <a:t> </a:t>
            </a:r>
            <a:r>
              <a:rPr dirty="0" err="1"/>
              <a:t>wybudowana</a:t>
            </a:r>
            <a:r>
              <a:rPr dirty="0"/>
              <a:t> w roku 1998 </a:t>
            </a:r>
            <a:r>
              <a:rPr dirty="0" err="1"/>
              <a:t>droga</a:t>
            </a:r>
            <a:r>
              <a:rPr dirty="0"/>
              <a:t> </a:t>
            </a:r>
            <a:r>
              <a:rPr dirty="0" err="1"/>
              <a:t>rowerowa</a:t>
            </a:r>
            <a:r>
              <a:rPr dirty="0"/>
              <a:t> o </a:t>
            </a:r>
            <a:r>
              <a:rPr dirty="0" err="1"/>
              <a:t>długości</a:t>
            </a:r>
            <a:r>
              <a:rPr dirty="0"/>
              <a:t> 3 km na </a:t>
            </a:r>
            <a:r>
              <a:rPr dirty="0" err="1"/>
              <a:t>ulicy</a:t>
            </a:r>
            <a:r>
              <a:rPr dirty="0"/>
              <a:t> 11 </a:t>
            </a:r>
            <a:r>
              <a:rPr dirty="0" err="1"/>
              <a:t>Listopada</a:t>
            </a:r>
            <a:r>
              <a:rPr dirty="0"/>
              <a:t>, </a:t>
            </a:r>
            <a:r>
              <a:rPr dirty="0" err="1"/>
              <a:t>która</a:t>
            </a:r>
            <a:r>
              <a:rPr dirty="0"/>
              <a:t> </a:t>
            </a:r>
            <a:r>
              <a:rPr dirty="0" err="1"/>
              <a:t>składa</a:t>
            </a:r>
            <a:r>
              <a:rPr dirty="0"/>
              <a:t> </a:t>
            </a:r>
            <a:r>
              <a:rPr dirty="0" err="1"/>
              <a:t>się</a:t>
            </a:r>
            <a:r>
              <a:rPr dirty="0"/>
              <a:t> z </a:t>
            </a:r>
            <a:r>
              <a:rPr dirty="0" err="1"/>
              <a:t>dwóch</a:t>
            </a:r>
            <a:r>
              <a:rPr dirty="0"/>
              <a:t> </a:t>
            </a:r>
            <a:r>
              <a:rPr dirty="0" err="1"/>
              <a:t>pasów</a:t>
            </a:r>
            <a:r>
              <a:rPr dirty="0"/>
              <a:t> po </a:t>
            </a:r>
            <a:r>
              <a:rPr dirty="0" err="1"/>
              <a:t>obu</a:t>
            </a:r>
            <a:r>
              <a:rPr dirty="0"/>
              <a:t> </a:t>
            </a:r>
            <a:r>
              <a:rPr dirty="0" err="1"/>
              <a:t>stronach</a:t>
            </a:r>
            <a:r>
              <a:rPr dirty="0"/>
              <a:t> </a:t>
            </a:r>
            <a:r>
              <a:rPr dirty="0" err="1"/>
              <a:t>jezdni</a:t>
            </a:r>
            <a:r>
              <a:rPr dirty="0"/>
              <a:t>. </a:t>
            </a:r>
            <a:r>
              <a:rPr dirty="0" err="1"/>
              <a:t>Potem</a:t>
            </a:r>
            <a:r>
              <a:rPr dirty="0"/>
              <a:t> </a:t>
            </a:r>
            <a:r>
              <a:rPr dirty="0" err="1"/>
              <a:t>przy</a:t>
            </a:r>
            <a:r>
              <a:rPr dirty="0"/>
              <a:t> </a:t>
            </a:r>
            <a:r>
              <a:rPr dirty="0" err="1"/>
              <a:t>ul</a:t>
            </a:r>
            <a:r>
              <a:rPr dirty="0"/>
              <a:t>. </a:t>
            </a:r>
            <a:r>
              <a:rPr dirty="0" err="1"/>
              <a:t>Grunwaldzkiej</a:t>
            </a:r>
            <a:r>
              <a:rPr dirty="0"/>
              <a:t>, </a:t>
            </a:r>
            <a:r>
              <a:rPr dirty="0" err="1"/>
              <a:t>Wojska</a:t>
            </a:r>
            <a:r>
              <a:rPr dirty="0"/>
              <a:t> </a:t>
            </a:r>
            <a:r>
              <a:rPr dirty="0" err="1"/>
              <a:t>Polskiego</a:t>
            </a:r>
            <a:r>
              <a:rPr dirty="0"/>
              <a:t>. Od </a:t>
            </a:r>
            <a:r>
              <a:rPr dirty="0" err="1"/>
              <a:t>tego</a:t>
            </a:r>
            <a:r>
              <a:rPr dirty="0"/>
              <a:t> </a:t>
            </a:r>
            <a:r>
              <a:rPr dirty="0" err="1"/>
              <a:t>czasu</a:t>
            </a:r>
            <a:r>
              <a:rPr dirty="0"/>
              <a:t> na </a:t>
            </a:r>
            <a:r>
              <a:rPr dirty="0" err="1"/>
              <a:t>terenie</a:t>
            </a:r>
            <a:r>
              <a:rPr dirty="0"/>
              <a:t> </a:t>
            </a:r>
            <a:r>
              <a:rPr dirty="0" err="1"/>
              <a:t>Świnoujścia</a:t>
            </a:r>
            <a:r>
              <a:rPr dirty="0"/>
              <a:t> </a:t>
            </a:r>
            <a:r>
              <a:rPr dirty="0" err="1"/>
              <a:t>wybudowane</a:t>
            </a:r>
            <a:r>
              <a:rPr dirty="0"/>
              <a:t> </a:t>
            </a:r>
            <a:r>
              <a:rPr dirty="0" err="1"/>
              <a:t>zostało</a:t>
            </a:r>
            <a:r>
              <a:rPr dirty="0"/>
              <a:t> </a:t>
            </a:r>
            <a:r>
              <a:rPr dirty="0" err="1"/>
              <a:t>ponad</a:t>
            </a:r>
            <a:r>
              <a:rPr dirty="0"/>
              <a:t> 40 km </a:t>
            </a:r>
            <a:r>
              <a:rPr dirty="0" err="1"/>
              <a:t>dróg</a:t>
            </a:r>
            <a:r>
              <a:rPr dirty="0"/>
              <a:t> dla </a:t>
            </a:r>
            <a:r>
              <a:rPr dirty="0" err="1"/>
              <a:t>rowerów</a:t>
            </a:r>
            <a:r>
              <a:rPr dirty="0"/>
              <a:t>, w </a:t>
            </a:r>
            <a:r>
              <a:rPr dirty="0" err="1"/>
              <a:t>tym</a:t>
            </a:r>
            <a:r>
              <a:rPr dirty="0"/>
              <a:t> „</a:t>
            </a:r>
            <a:r>
              <a:rPr dirty="0" err="1"/>
              <a:t>najmłodsze</a:t>
            </a:r>
            <a:r>
              <a:rPr dirty="0"/>
              <a:t>” </a:t>
            </a:r>
            <a:r>
              <a:rPr dirty="0" err="1"/>
              <a:t>dzieło</a:t>
            </a:r>
            <a:r>
              <a:rPr dirty="0"/>
              <a:t> </a:t>
            </a:r>
            <a:r>
              <a:rPr dirty="0" err="1"/>
              <a:t>oddane</a:t>
            </a:r>
            <a:r>
              <a:rPr dirty="0"/>
              <a:t> do </a:t>
            </a:r>
            <a:r>
              <a:rPr dirty="0" err="1"/>
              <a:t>użytku</a:t>
            </a:r>
            <a:r>
              <a:rPr dirty="0"/>
              <a:t> pod </a:t>
            </a:r>
            <a:r>
              <a:rPr dirty="0" err="1"/>
              <a:t>koniec</a:t>
            </a:r>
            <a:r>
              <a:rPr dirty="0"/>
              <a:t> 2020 r. </a:t>
            </a:r>
            <a:r>
              <a:rPr dirty="0" err="1"/>
              <a:t>czyli</a:t>
            </a:r>
            <a:r>
              <a:rPr dirty="0"/>
              <a:t> 1,5 km </a:t>
            </a:r>
            <a:r>
              <a:rPr dirty="0" err="1"/>
              <a:t>drogi</a:t>
            </a:r>
            <a:r>
              <a:rPr dirty="0"/>
              <a:t> </a:t>
            </a:r>
            <a:r>
              <a:rPr dirty="0" err="1"/>
              <a:t>rowerowej</a:t>
            </a:r>
            <a:r>
              <a:rPr dirty="0"/>
              <a:t> </a:t>
            </a:r>
            <a:r>
              <a:rPr dirty="0" err="1"/>
              <a:t>wzdłuż</a:t>
            </a:r>
            <a:r>
              <a:rPr dirty="0"/>
              <a:t> </a:t>
            </a:r>
            <a:r>
              <a:rPr dirty="0" err="1"/>
              <a:t>ulicy</a:t>
            </a:r>
            <a:r>
              <a:rPr dirty="0"/>
              <a:t> </a:t>
            </a:r>
            <a:r>
              <a:rPr dirty="0" err="1"/>
              <a:t>Barlickiego</a:t>
            </a:r>
            <a:r>
              <a:rPr dirty="0"/>
              <a:t>.</a:t>
            </a:r>
          </a:p>
          <a:p>
            <a:pPr algn="just" defTabSz="457200">
              <a:spcBef>
                <a:spcPts val="1800"/>
              </a:spcBef>
              <a:defRPr sz="2500" b="0">
                <a:latin typeface="Sora Regular Regular"/>
                <a:ea typeface="Sora Regular Regular"/>
                <a:cs typeface="Sora Regular Regular"/>
                <a:sym typeface="Sora Regular Regular"/>
              </a:defRPr>
            </a:pPr>
            <a:r>
              <a:rPr dirty="0" err="1" smtClean="0">
                <a:latin typeface="Sora Regular Bold"/>
              </a:rPr>
              <a:t>Wspomniana</a:t>
            </a:r>
            <a:r>
              <a:rPr dirty="0" smtClean="0">
                <a:latin typeface="Sora Regular Bold"/>
              </a:rPr>
              <a:t> </a:t>
            </a:r>
            <a:r>
              <a:rPr dirty="0" err="1" smtClean="0">
                <a:latin typeface="Sora Regular Bold"/>
                <a:ea typeface="Sora Regular Bold"/>
                <a:cs typeface="Sora Regular Bold"/>
                <a:sym typeface="Sora Regular Bold"/>
              </a:rPr>
              <a:t>ponad</a:t>
            </a:r>
            <a:r>
              <a:rPr dirty="0" smtClean="0">
                <a:latin typeface="Sora Regular Bold"/>
                <a:ea typeface="Sora Regular Bold"/>
                <a:cs typeface="Sora Regular Bold"/>
                <a:sym typeface="Sora Regular Bold"/>
              </a:rPr>
              <a:t> 40-sto  </a:t>
            </a:r>
            <a:r>
              <a:rPr dirty="0" err="1" smtClean="0">
                <a:latin typeface="Sora Regular Bold"/>
                <a:ea typeface="Sora Regular Bold"/>
                <a:cs typeface="Sora Regular Bold"/>
                <a:sym typeface="Sora Regular Bold"/>
              </a:rPr>
              <a:t>kilometrowa</a:t>
            </a:r>
            <a:r>
              <a:rPr dirty="0" smtClean="0">
                <a:latin typeface="Sora Regular Bold"/>
                <a:ea typeface="Sora Regular Bold"/>
                <a:cs typeface="Sora Regular Bold"/>
                <a:sym typeface="Sora Regular Bold"/>
              </a:rPr>
              <a:t>  </a:t>
            </a:r>
            <a:r>
              <a:rPr dirty="0" err="1" smtClean="0">
                <a:latin typeface="Sora Regular Bold"/>
                <a:ea typeface="Sora Regular Bold"/>
                <a:cs typeface="Sora Regular Bold"/>
                <a:sym typeface="Sora Regular Bold"/>
              </a:rPr>
              <a:t>sieć</a:t>
            </a:r>
            <a:r>
              <a:rPr dirty="0" smtClean="0">
                <a:latin typeface="Sora Regular Bold"/>
                <a:ea typeface="Sora Regular Bold"/>
                <a:cs typeface="Sora Regular Bold"/>
                <a:sym typeface="Sora Regular Bold"/>
              </a:rPr>
              <a:t> </a:t>
            </a:r>
            <a:r>
              <a:rPr dirty="0" err="1" smtClean="0">
                <a:latin typeface="Sora Regular Bold"/>
                <a:ea typeface="Sora Regular Bold"/>
                <a:cs typeface="Sora Regular Bold"/>
                <a:sym typeface="Sora Regular Bold"/>
              </a:rPr>
              <a:t>dróg</a:t>
            </a:r>
            <a:r>
              <a:rPr dirty="0" smtClean="0">
                <a:latin typeface="Sora Regular Bold"/>
                <a:ea typeface="Sora Regular Bold"/>
                <a:cs typeface="Sora Regular Bold"/>
                <a:sym typeface="Sora Regular Bold"/>
              </a:rPr>
              <a:t> </a:t>
            </a:r>
            <a:r>
              <a:rPr dirty="0" err="1" smtClean="0">
                <a:latin typeface="Sora Regular Bold"/>
                <a:ea typeface="Sora Regular Bold"/>
                <a:cs typeface="Sora Regular Bold"/>
                <a:sym typeface="Sora Regular Bold"/>
              </a:rPr>
              <a:t>rowerowych</a:t>
            </a:r>
            <a:r>
              <a:rPr dirty="0" smtClean="0">
                <a:latin typeface="Sora Regular Bold"/>
                <a:ea typeface="Sora Regular Bold"/>
                <a:cs typeface="Sora Regular Bold"/>
                <a:sym typeface="Sora Regular Bold"/>
              </a:rPr>
              <a:t> </a:t>
            </a:r>
            <a:r>
              <a:rPr dirty="0" err="1" smtClean="0">
                <a:latin typeface="Sora Regular Bold"/>
                <a:ea typeface="Sora Regular Bold"/>
                <a:cs typeface="Sora Regular Bold"/>
                <a:sym typeface="Sora Regular Bold"/>
              </a:rPr>
              <a:t>składa</a:t>
            </a:r>
            <a:r>
              <a:rPr dirty="0" smtClean="0">
                <a:latin typeface="Sora Regular Bold"/>
                <a:ea typeface="Sora Regular Bold"/>
                <a:cs typeface="Sora Regular Bold"/>
                <a:sym typeface="Sora Regular Bold"/>
              </a:rPr>
              <a:t> </a:t>
            </a:r>
            <a:r>
              <a:rPr dirty="0" err="1" smtClean="0">
                <a:latin typeface="Sora Regular Bold"/>
                <a:ea typeface="Sora Regular Bold"/>
                <a:cs typeface="Sora Regular Bold"/>
                <a:sym typeface="Sora Regular Bold"/>
              </a:rPr>
              <a:t>się</a:t>
            </a:r>
            <a:r>
              <a:rPr dirty="0" smtClean="0">
                <a:latin typeface="Sora Regular Bold"/>
                <a:ea typeface="Sora Regular Bold"/>
                <a:cs typeface="Sora Regular Bold"/>
                <a:sym typeface="Sora Regular Bold"/>
              </a:rPr>
              <a:t> z ok. 28,5 km </a:t>
            </a:r>
            <a:r>
              <a:rPr dirty="0" err="1" smtClean="0">
                <a:latin typeface="Sora Regular Bold"/>
                <a:ea typeface="Sora Regular Bold"/>
                <a:cs typeface="Sora Regular Bold"/>
                <a:sym typeface="Sora Regular Bold"/>
              </a:rPr>
              <a:t>wydzielonych</a:t>
            </a:r>
            <a:r>
              <a:rPr dirty="0" smtClean="0">
                <a:latin typeface="Sora Regular Bold"/>
                <a:ea typeface="Sora Regular Bold"/>
                <a:cs typeface="Sora Regular Bold"/>
                <a:sym typeface="Sora Regular Bold"/>
              </a:rPr>
              <a:t> </a:t>
            </a:r>
            <a:r>
              <a:rPr dirty="0" err="1" smtClean="0">
                <a:latin typeface="Sora Regular Bold"/>
                <a:ea typeface="Sora Regular Bold"/>
                <a:cs typeface="Sora Regular Bold"/>
                <a:sym typeface="Sora Regular Bold"/>
              </a:rPr>
              <a:t>dróg</a:t>
            </a:r>
            <a:r>
              <a:rPr dirty="0" smtClean="0">
                <a:latin typeface="Sora Regular Bold"/>
                <a:ea typeface="Sora Regular Bold"/>
                <a:cs typeface="Sora Regular Bold"/>
                <a:sym typeface="Sora Regular Bold"/>
              </a:rPr>
              <a:t> </a:t>
            </a:r>
            <a:r>
              <a:rPr dirty="0" err="1" smtClean="0">
                <a:latin typeface="Sora Regular Bold"/>
                <a:ea typeface="Sora Regular Bold"/>
                <a:cs typeface="Sora Regular Bold"/>
                <a:sym typeface="Sora Regular Bold"/>
              </a:rPr>
              <a:t>rowerowych</a:t>
            </a:r>
            <a:r>
              <a:rPr dirty="0" smtClean="0">
                <a:latin typeface="Sora Regular Bold"/>
                <a:ea typeface="Sora Regular Bold"/>
                <a:cs typeface="Sora Regular Bold"/>
                <a:sym typeface="Sora Regular Bold"/>
              </a:rPr>
              <a:t>, ok. 11 km </a:t>
            </a:r>
            <a:r>
              <a:rPr dirty="0" err="1" smtClean="0">
                <a:latin typeface="Sora Regular Bold"/>
                <a:ea typeface="Sora Regular Bold"/>
                <a:cs typeface="Sora Regular Bold"/>
                <a:sym typeface="Sora Regular Bold"/>
              </a:rPr>
              <a:t>dróg</a:t>
            </a:r>
            <a:r>
              <a:rPr dirty="0" smtClean="0">
                <a:latin typeface="Sora Regular Bold"/>
                <a:ea typeface="Sora Regular Bold"/>
                <a:cs typeface="Sora Regular Bold"/>
                <a:sym typeface="Sora Regular Bold"/>
              </a:rPr>
              <a:t> </a:t>
            </a:r>
            <a:r>
              <a:rPr dirty="0" err="1" smtClean="0">
                <a:latin typeface="Sora Regular Bold"/>
                <a:ea typeface="Sora Regular Bold"/>
                <a:cs typeface="Sora Regular Bold"/>
                <a:sym typeface="Sora Regular Bold"/>
              </a:rPr>
              <a:t>rowerowych</a:t>
            </a:r>
            <a:r>
              <a:rPr dirty="0" smtClean="0">
                <a:latin typeface="Sora Regular Bold"/>
                <a:ea typeface="Sora Regular Bold"/>
                <a:cs typeface="Sora Regular Bold"/>
                <a:sym typeface="Sora Regular Bold"/>
              </a:rPr>
              <a:t>, na </a:t>
            </a:r>
            <a:r>
              <a:rPr dirty="0" err="1" smtClean="0">
                <a:latin typeface="Sora Regular Bold"/>
                <a:ea typeface="Sora Regular Bold"/>
                <a:cs typeface="Sora Regular Bold"/>
                <a:sym typeface="Sora Regular Bold"/>
              </a:rPr>
              <a:t>których</a:t>
            </a:r>
            <a:r>
              <a:rPr dirty="0" smtClean="0">
                <a:latin typeface="Sora Regular Bold"/>
                <a:ea typeface="Sora Regular Bold"/>
                <a:cs typeface="Sora Regular Bold"/>
                <a:sym typeface="Sora Regular Bold"/>
              </a:rPr>
              <a:t> </a:t>
            </a:r>
            <a:r>
              <a:rPr dirty="0" err="1" smtClean="0">
                <a:latin typeface="Sora Regular Bold"/>
                <a:ea typeface="Sora Regular Bold"/>
                <a:cs typeface="Sora Regular Bold"/>
                <a:sym typeface="Sora Regular Bold"/>
              </a:rPr>
              <a:t>dopuszczony</a:t>
            </a:r>
            <a:r>
              <a:rPr dirty="0" smtClean="0">
                <a:latin typeface="Sora Regular Bold"/>
                <a:ea typeface="Sora Regular Bold"/>
                <a:cs typeface="Sora Regular Bold"/>
                <a:sym typeface="Sora Regular Bold"/>
              </a:rPr>
              <a:t> </a:t>
            </a:r>
            <a:r>
              <a:rPr dirty="0">
                <a:latin typeface="Sora Regular Bold"/>
                <a:ea typeface="Sora Regular Bold"/>
                <a:cs typeface="Sora Regular Bold"/>
                <a:sym typeface="Sora Regular Bold"/>
              </a:rPr>
              <a:t>jest </a:t>
            </a:r>
            <a:r>
              <a:rPr dirty="0" err="1">
                <a:latin typeface="Sora Regular Bold"/>
                <a:ea typeface="Sora Regular Bold"/>
                <a:cs typeface="Sora Regular Bold"/>
                <a:sym typeface="Sora Regular Bold"/>
              </a:rPr>
              <a:t>ruch</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pieszy</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i</a:t>
            </a:r>
            <a:r>
              <a:rPr dirty="0">
                <a:latin typeface="Sora Regular Bold"/>
                <a:ea typeface="Sora Regular Bold"/>
                <a:cs typeface="Sora Regular Bold"/>
                <a:sym typeface="Sora Regular Bold"/>
              </a:rPr>
              <a:t> ok. 2 km </a:t>
            </a:r>
            <a:r>
              <a:rPr dirty="0" err="1">
                <a:latin typeface="Sora Regular Bold"/>
                <a:ea typeface="Sora Regular Bold"/>
                <a:cs typeface="Sora Regular Bold"/>
                <a:sym typeface="Sora Regular Bold"/>
              </a:rPr>
              <a:t>tzw</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kontrapasów</a:t>
            </a:r>
            <a:r>
              <a:rPr dirty="0">
                <a:latin typeface="Sora Regular Bold"/>
                <a:ea typeface="Sora Regular Bold"/>
                <a:cs typeface="Sora Regular Bold"/>
                <a:sym typeface="Sora Regular Bold"/>
              </a:rPr>
              <a:t> </a:t>
            </a:r>
            <a:r>
              <a:rPr dirty="0" err="1" smtClean="0">
                <a:latin typeface="Sora Regular Bold"/>
                <a:ea typeface="Sora Regular Bold"/>
                <a:cs typeface="Sora Regular Bold"/>
                <a:sym typeface="Sora Regular Bold"/>
              </a:rPr>
              <a:t>rowerowych</a:t>
            </a:r>
            <a:r>
              <a:rPr dirty="0" smtClean="0"/>
              <a:t>, </a:t>
            </a:r>
            <a:r>
              <a:rPr dirty="0" err="1"/>
              <a:t>gdzie</a:t>
            </a:r>
            <a:r>
              <a:rPr dirty="0"/>
              <a:t> </a:t>
            </a:r>
            <a:r>
              <a:rPr dirty="0" err="1"/>
              <a:t>ruch</a:t>
            </a:r>
            <a:r>
              <a:rPr dirty="0"/>
              <a:t> </a:t>
            </a:r>
            <a:r>
              <a:rPr dirty="0" err="1"/>
              <a:t>rowerowy</a:t>
            </a:r>
            <a:r>
              <a:rPr dirty="0"/>
              <a:t> </a:t>
            </a:r>
            <a:r>
              <a:rPr dirty="0" err="1"/>
              <a:t>wyznaczony</a:t>
            </a:r>
            <a:r>
              <a:rPr dirty="0"/>
              <a:t> jest na </a:t>
            </a:r>
            <a:r>
              <a:rPr dirty="0" err="1"/>
              <a:t>jezdniach</a:t>
            </a:r>
            <a:r>
              <a:rPr dirty="0"/>
              <a:t> </a:t>
            </a:r>
            <a:r>
              <a:rPr dirty="0" err="1"/>
              <a:t>jednokierunkowych</a:t>
            </a:r>
            <a:r>
              <a:rPr dirty="0"/>
              <a:t> z </a:t>
            </a:r>
            <a:r>
              <a:rPr dirty="0" err="1"/>
              <a:t>możliwością</a:t>
            </a:r>
            <a:r>
              <a:rPr dirty="0"/>
              <a:t> </a:t>
            </a:r>
            <a:r>
              <a:rPr dirty="0" err="1"/>
              <a:t>przemieszczania</a:t>
            </a:r>
            <a:r>
              <a:rPr dirty="0"/>
              <a:t> </a:t>
            </a:r>
            <a:r>
              <a:rPr dirty="0" err="1"/>
              <a:t>się</a:t>
            </a:r>
            <a:r>
              <a:rPr dirty="0"/>
              <a:t> </a:t>
            </a:r>
            <a:r>
              <a:rPr dirty="0" err="1"/>
              <a:t>rowerem</a:t>
            </a:r>
            <a:r>
              <a:rPr dirty="0"/>
              <a:t> w </a:t>
            </a:r>
            <a:r>
              <a:rPr dirty="0" err="1"/>
              <a:t>obu</a:t>
            </a:r>
            <a:r>
              <a:rPr dirty="0"/>
              <a:t> </a:t>
            </a:r>
            <a:r>
              <a:rPr dirty="0" err="1"/>
              <a:t>kierunkach</a:t>
            </a:r>
            <a:r>
              <a:rPr dirty="0"/>
              <a:t>. </a:t>
            </a:r>
            <a:r>
              <a:rPr dirty="0" err="1"/>
              <a:t>Powstałą</a:t>
            </a:r>
            <a:r>
              <a:rPr dirty="0"/>
              <a:t> </a:t>
            </a:r>
            <a:r>
              <a:rPr dirty="0" err="1"/>
              <a:t>sieć</a:t>
            </a:r>
            <a:r>
              <a:rPr dirty="0"/>
              <a:t> </a:t>
            </a:r>
            <a:r>
              <a:rPr dirty="0" err="1"/>
              <a:t>dróg</a:t>
            </a:r>
            <a:r>
              <a:rPr dirty="0"/>
              <a:t> </a:t>
            </a:r>
            <a:r>
              <a:rPr dirty="0" err="1"/>
              <a:t>rowerowych</a:t>
            </a:r>
            <a:r>
              <a:rPr dirty="0"/>
              <a:t>  </a:t>
            </a:r>
            <a:r>
              <a:rPr dirty="0" err="1"/>
              <a:t>uzupełnia</a:t>
            </a:r>
            <a:r>
              <a:rPr dirty="0"/>
              <a:t> </a:t>
            </a:r>
            <a:r>
              <a:rPr dirty="0" err="1"/>
              <a:t>zamontowanie</a:t>
            </a:r>
            <a:r>
              <a:rPr dirty="0"/>
              <a:t> </a:t>
            </a:r>
            <a:r>
              <a:rPr dirty="0" err="1"/>
              <a:t>ponad</a:t>
            </a:r>
            <a:r>
              <a:rPr dirty="0"/>
              <a:t> 750 </a:t>
            </a:r>
            <a:r>
              <a:rPr dirty="0" err="1"/>
              <a:t>sztuk</a:t>
            </a:r>
            <a:r>
              <a:rPr dirty="0"/>
              <a:t> </a:t>
            </a:r>
            <a:r>
              <a:rPr dirty="0" err="1"/>
              <a:t>stojaków</a:t>
            </a:r>
            <a:r>
              <a:rPr dirty="0"/>
              <a:t> </a:t>
            </a:r>
            <a:r>
              <a:rPr dirty="0" err="1"/>
              <a:t>rowerowych</a:t>
            </a:r>
            <a:r>
              <a:rPr dirty="0"/>
              <a:t> w </a:t>
            </a:r>
            <a:r>
              <a:rPr dirty="0" err="1"/>
              <a:t>różnych</a:t>
            </a:r>
            <a:r>
              <a:rPr dirty="0"/>
              <a:t> </a:t>
            </a:r>
            <a:r>
              <a:rPr dirty="0" err="1"/>
              <a:t>punktach</a:t>
            </a:r>
            <a:r>
              <a:rPr dirty="0"/>
              <a:t> miasta </a:t>
            </a:r>
            <a:r>
              <a:rPr dirty="0" err="1"/>
              <a:t>oraz</a:t>
            </a:r>
            <a:r>
              <a:rPr dirty="0"/>
              <a:t> 7 </a:t>
            </a:r>
            <a:r>
              <a:rPr dirty="0" err="1"/>
              <a:t>stacji</a:t>
            </a:r>
            <a:r>
              <a:rPr dirty="0"/>
              <a:t> </a:t>
            </a:r>
            <a:r>
              <a:rPr dirty="0" err="1"/>
              <a:t>napraw</a:t>
            </a:r>
            <a:r>
              <a:rPr dirty="0"/>
              <a:t> </a:t>
            </a:r>
            <a:r>
              <a:rPr dirty="0" err="1"/>
              <a:t>rowerów</a:t>
            </a:r>
            <a:r>
              <a:rPr dirty="0"/>
              <a:t>. </a:t>
            </a:r>
            <a:r>
              <a:rPr dirty="0" err="1">
                <a:latin typeface="Sora Regular Bold"/>
                <a:ea typeface="Sora Regular Bold"/>
                <a:cs typeface="Sora Regular Bold"/>
                <a:sym typeface="Sora Regular Bold"/>
              </a:rPr>
              <a:t>Najdłuższą</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drogą</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rowerową</a:t>
            </a:r>
            <a:r>
              <a:rPr dirty="0">
                <a:latin typeface="Sora Regular Bold"/>
                <a:ea typeface="Sora Regular Bold"/>
                <a:cs typeface="Sora Regular Bold"/>
                <a:sym typeface="Sora Regular Bold"/>
              </a:rPr>
              <a:t> na </a:t>
            </a:r>
            <a:r>
              <a:rPr dirty="0" err="1">
                <a:latin typeface="Sora Regular Bold"/>
                <a:ea typeface="Sora Regular Bold"/>
                <a:cs typeface="Sora Regular Bold"/>
                <a:sym typeface="Sora Regular Bold"/>
              </a:rPr>
              <a:t>terenie</a:t>
            </a:r>
            <a:r>
              <a:rPr dirty="0">
                <a:latin typeface="Sora Regular Bold"/>
                <a:ea typeface="Sora Regular Bold"/>
                <a:cs typeface="Sora Regular Bold"/>
                <a:sym typeface="Sora Regular Bold"/>
              </a:rPr>
              <a:t> Miasta jest </a:t>
            </a:r>
            <a:r>
              <a:rPr dirty="0" err="1">
                <a:latin typeface="Sora Regular Bold"/>
                <a:ea typeface="Sora Regular Bold"/>
                <a:cs typeface="Sora Regular Bold"/>
                <a:sym typeface="Sora Regular Bold"/>
              </a:rPr>
              <a:t>droga</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rowerowa</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wzdłuż</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ulicy</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Karsiborskiej</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która</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liczy</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ponad</a:t>
            </a:r>
            <a:r>
              <a:rPr dirty="0">
                <a:latin typeface="Sora Regular Bold"/>
                <a:ea typeface="Sora Regular Bold"/>
                <a:cs typeface="Sora Regular Bold"/>
                <a:sym typeface="Sora Regular Bold"/>
              </a:rPr>
              <a:t> 5,1 km </a:t>
            </a:r>
            <a:r>
              <a:rPr dirty="0" err="1">
                <a:latin typeface="Sora Regular Bold"/>
                <a:ea typeface="Sora Regular Bold"/>
                <a:cs typeface="Sora Regular Bold"/>
                <a:sym typeface="Sora Regular Bold"/>
              </a:rPr>
              <a:t>długości</a:t>
            </a:r>
            <a:r>
              <a:rPr dirty="0"/>
              <a:t>, a </a:t>
            </a:r>
            <a:r>
              <a:rPr dirty="0" err="1"/>
              <a:t>najkrótsze</a:t>
            </a:r>
            <a:r>
              <a:rPr dirty="0"/>
              <a:t> to 100 </a:t>
            </a:r>
            <a:r>
              <a:rPr dirty="0" err="1"/>
              <a:t>metrowe</a:t>
            </a:r>
            <a:r>
              <a:rPr dirty="0"/>
              <a:t> </a:t>
            </a:r>
            <a:r>
              <a:rPr dirty="0" err="1"/>
              <a:t>odcinki</a:t>
            </a:r>
            <a:r>
              <a:rPr dirty="0"/>
              <a:t> </a:t>
            </a:r>
            <a:r>
              <a:rPr dirty="0" err="1"/>
              <a:t>wzdłuż</a:t>
            </a:r>
            <a:r>
              <a:rPr dirty="0"/>
              <a:t> </a:t>
            </a:r>
            <a:r>
              <a:rPr dirty="0" err="1"/>
              <a:t>ulic</a:t>
            </a:r>
            <a:r>
              <a:rPr dirty="0"/>
              <a:t>: </a:t>
            </a:r>
            <a:r>
              <a:rPr dirty="0" err="1"/>
              <a:t>Wielkopolskiej</a:t>
            </a:r>
            <a:r>
              <a:rPr dirty="0"/>
              <a:t>, </a:t>
            </a:r>
            <a:r>
              <a:rPr dirty="0" err="1"/>
              <a:t>Dworcowej</a:t>
            </a:r>
            <a:r>
              <a:rPr dirty="0"/>
              <a:t>, </a:t>
            </a:r>
            <a:r>
              <a:rPr dirty="0" err="1"/>
              <a:t>Daszyńskiego</a:t>
            </a:r>
            <a:r>
              <a:rPr dirty="0"/>
              <a:t> </a:t>
            </a:r>
            <a:r>
              <a:rPr dirty="0" err="1"/>
              <a:t>i</a:t>
            </a:r>
            <a:r>
              <a:rPr dirty="0"/>
              <a:t> </a:t>
            </a:r>
            <a:r>
              <a:rPr dirty="0" err="1"/>
              <a:t>Marynarzy</a:t>
            </a:r>
            <a:r>
              <a:rPr dirty="0"/>
              <a:t>.</a:t>
            </a:r>
          </a:p>
          <a:p>
            <a:pPr defTabSz="449580">
              <a:spcBef>
                <a:spcPts val="500"/>
              </a:spcBef>
              <a:defRPr sz="2500" b="0">
                <a:uFill>
                  <a:solidFill>
                    <a:srgbClr val="000000"/>
                  </a:solidFill>
                </a:uFill>
                <a:latin typeface="Sora Regular ExtraLight"/>
                <a:ea typeface="Sora Regular ExtraLight"/>
                <a:cs typeface="Sora Regular ExtraLight"/>
                <a:sym typeface="Sora Regular ExtraLight"/>
              </a:defRPr>
            </a:pPr>
            <a:r>
              <a:rPr dirty="0" smtClean="0"/>
              <a:t>cd</a:t>
            </a:r>
            <a:r>
              <a:rPr dirty="0"/>
              <a:t>. na </a:t>
            </a:r>
            <a:r>
              <a:rPr dirty="0" err="1"/>
              <a:t>następnej</a:t>
            </a:r>
            <a:r>
              <a:rPr dirty="0"/>
              <a:t> </a:t>
            </a:r>
            <a:r>
              <a:rPr dirty="0" err="1"/>
              <a:t>stronie</a:t>
            </a:r>
            <a:endParaRPr dirty="0"/>
          </a:p>
        </p:txBody>
      </p:sp>
    </p:spTree>
  </p:cSld>
  <p:clrMapOvr>
    <a:masterClrMapping/>
  </p:clrMapOvr>
  <p:transition spd="med"/>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 name="swinoujscie_prezka_26.jpg" descr="swinoujscie_prezka_26.jpg"/>
          <p:cNvPicPr>
            <a:picLocks noChangeAspect="1"/>
          </p:cNvPicPr>
          <p:nvPr/>
        </p:nvPicPr>
        <p:blipFill>
          <a:blip r:embed="rId2">
            <a:extLst/>
          </a:blip>
          <a:stretch>
            <a:fillRect/>
          </a:stretch>
        </p:blipFill>
        <p:spPr>
          <a:xfrm>
            <a:off x="0" y="0"/>
            <a:ext cx="24384000" cy="13716000"/>
          </a:xfrm>
          <a:prstGeom prst="rect">
            <a:avLst/>
          </a:prstGeom>
          <a:ln w="12700">
            <a:miter lim="400000"/>
          </a:ln>
          <a:effectLst>
            <a:reflection stA="50000" endPos="40000" dir="5400000" sy="-100000" algn="bl" rotWithShape="0"/>
          </a:effectLst>
        </p:spPr>
      </p:pic>
      <p:sp>
        <p:nvSpPr>
          <p:cNvPr id="564" name="70"/>
          <p:cNvSpPr txBox="1"/>
          <p:nvPr/>
        </p:nvSpPr>
        <p:spPr>
          <a:xfrm>
            <a:off x="23353070" y="12729956"/>
            <a:ext cx="582626"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70</a:t>
            </a:r>
          </a:p>
        </p:txBody>
      </p:sp>
      <p:sp>
        <p:nvSpPr>
          <p:cNvPr id="565" name="Spotkanie z mieszkańcami Lewobrzeża…"/>
          <p:cNvSpPr txBox="1">
            <a:spLocks noGrp="1"/>
          </p:cNvSpPr>
          <p:nvPr>
            <p:ph type="title"/>
          </p:nvPr>
        </p:nvSpPr>
        <p:spPr>
          <a:xfrm>
            <a:off x="942081" y="1077359"/>
            <a:ext cx="22382052" cy="2398132"/>
          </a:xfrm>
          <a:prstGeom prst="rect">
            <a:avLst/>
          </a:prstGeom>
        </p:spPr>
        <p:txBody>
          <a:bodyPr/>
          <a:lstStyle/>
          <a:p>
            <a:pPr>
              <a:defRPr sz="7500" b="0" spc="-200">
                <a:solidFill>
                  <a:srgbClr val="ED7052"/>
                </a:solidFill>
                <a:latin typeface="Sora Regular Bold"/>
                <a:ea typeface="Sora Regular Bold"/>
                <a:cs typeface="Sora Regular Bold"/>
                <a:sym typeface="Sora Regular Bold"/>
              </a:defRPr>
            </a:pPr>
            <a:r>
              <a:t>Spotkanie z mieszkańcami Lewobrzeża</a:t>
            </a:r>
            <a:endParaRPr spc="-150"/>
          </a:p>
          <a:p>
            <a:pPr>
              <a:defRPr sz="5000" b="0" spc="-100">
                <a:solidFill>
                  <a:srgbClr val="ED7052"/>
                </a:solidFill>
                <a:latin typeface="Sora Regular Bold"/>
                <a:ea typeface="Sora Regular Bold"/>
                <a:cs typeface="Sora Regular Bold"/>
                <a:sym typeface="Sora Regular Bold"/>
              </a:defRPr>
            </a:pPr>
            <a:r>
              <a:t>18.10.2021 r.</a:t>
            </a:r>
          </a:p>
        </p:txBody>
      </p:sp>
      <p:sp>
        <p:nvSpPr>
          <p:cNvPr id="566" name="Miejski Dom Kultury był miejscem spotkania z mieszkańcami Lewobrzeża.…"/>
          <p:cNvSpPr txBox="1">
            <a:spLocks noGrp="1"/>
          </p:cNvSpPr>
          <p:nvPr>
            <p:ph type="body" idx="1"/>
          </p:nvPr>
        </p:nvSpPr>
        <p:spPr>
          <a:xfrm>
            <a:off x="1032417" y="3192005"/>
            <a:ext cx="22609008" cy="9007403"/>
          </a:xfrm>
          <a:prstGeom prst="rect">
            <a:avLst/>
          </a:prstGeom>
        </p:spPr>
        <p:txBody>
          <a:bodyPr lIns="50800" tIns="50800" rIns="50800" bIns="50800" numCol="2" spcCol="1130449">
            <a:normAutofit lnSpcReduction="10000"/>
          </a:bodyPr>
          <a:lstStyle/>
          <a:p>
            <a:pPr algn="just" defTabSz="449580">
              <a:spcBef>
                <a:spcPts val="500"/>
              </a:spcBef>
              <a:defRPr sz="3500" b="0">
                <a:uFill>
                  <a:solidFill>
                    <a:srgbClr val="000000"/>
                  </a:solidFill>
                </a:uFill>
                <a:latin typeface="Sora Regular Regular"/>
                <a:ea typeface="Sora Regular Regular"/>
                <a:cs typeface="Sora Regular Regular"/>
                <a:sym typeface="Sora Regular Regular"/>
              </a:defRPr>
            </a:pPr>
            <a:r>
              <a:rPr dirty="0" err="1" smtClean="0"/>
              <a:t>Miejski</a:t>
            </a:r>
            <a:r>
              <a:rPr dirty="0" smtClean="0"/>
              <a:t> </a:t>
            </a:r>
            <a:r>
              <a:rPr dirty="0"/>
              <a:t>Dom </a:t>
            </a:r>
            <a:r>
              <a:rPr dirty="0" err="1"/>
              <a:t>Kultury</a:t>
            </a:r>
            <a:r>
              <a:rPr dirty="0"/>
              <a:t> </a:t>
            </a:r>
            <a:r>
              <a:rPr dirty="0" err="1"/>
              <a:t>był</a:t>
            </a:r>
            <a:r>
              <a:rPr dirty="0"/>
              <a:t> </a:t>
            </a:r>
            <a:r>
              <a:rPr dirty="0" err="1"/>
              <a:t>miejscem</a:t>
            </a:r>
            <a:r>
              <a:rPr dirty="0"/>
              <a:t> </a:t>
            </a:r>
            <a:r>
              <a:rPr dirty="0" err="1"/>
              <a:t>spotkania</a:t>
            </a:r>
            <a:r>
              <a:rPr dirty="0"/>
              <a:t> z </a:t>
            </a:r>
            <a:r>
              <a:rPr dirty="0" err="1"/>
              <a:t>mieszkańcami</a:t>
            </a:r>
            <a:r>
              <a:rPr dirty="0"/>
              <a:t> </a:t>
            </a:r>
            <a:r>
              <a:rPr dirty="0" err="1"/>
              <a:t>Lewobrzeża</a:t>
            </a:r>
            <a:r>
              <a:rPr dirty="0"/>
              <a:t>.</a:t>
            </a:r>
          </a:p>
          <a:p>
            <a:pPr algn="just" defTabSz="449580">
              <a:spcBef>
                <a:spcPts val="500"/>
              </a:spcBef>
              <a:defRPr sz="3500" b="0">
                <a:uFill>
                  <a:solidFill>
                    <a:srgbClr val="000000"/>
                  </a:solidFill>
                </a:uFill>
                <a:latin typeface="Sora Regular Regular"/>
                <a:ea typeface="Sora Regular Regular"/>
                <a:cs typeface="Sora Regular Regular"/>
                <a:sym typeface="Sora Regular Regular"/>
              </a:defRPr>
            </a:pPr>
            <a:r>
              <a:rPr dirty="0"/>
              <a:t>Po </a:t>
            </a:r>
            <a:r>
              <a:rPr dirty="0" err="1"/>
              <a:t>prezentacji</a:t>
            </a:r>
            <a:r>
              <a:rPr dirty="0"/>
              <a:t> </a:t>
            </a:r>
            <a:r>
              <a:rPr dirty="0" err="1"/>
              <a:t>Naczelnika</a:t>
            </a:r>
            <a:r>
              <a:rPr dirty="0"/>
              <a:t> </a:t>
            </a:r>
            <a:r>
              <a:rPr dirty="0" err="1"/>
              <a:t>Wydziału</a:t>
            </a:r>
            <a:r>
              <a:rPr dirty="0"/>
              <a:t> </a:t>
            </a:r>
            <a:r>
              <a:rPr dirty="0" err="1"/>
              <a:t>Inwestycji</a:t>
            </a:r>
            <a:r>
              <a:rPr dirty="0"/>
              <a:t> </a:t>
            </a:r>
            <a:r>
              <a:rPr dirty="0" err="1"/>
              <a:t>Miejskich</a:t>
            </a:r>
            <a:r>
              <a:rPr dirty="0"/>
              <a:t> </a:t>
            </a:r>
            <a:r>
              <a:rPr dirty="0" err="1"/>
              <a:t>Rafała</a:t>
            </a:r>
            <a:r>
              <a:rPr dirty="0"/>
              <a:t> </a:t>
            </a:r>
            <a:r>
              <a:rPr dirty="0" err="1"/>
              <a:t>Łysiaka</a:t>
            </a:r>
            <a:r>
              <a:rPr dirty="0"/>
              <a:t> na temat scenariuszy </a:t>
            </a:r>
            <a:r>
              <a:rPr dirty="0" err="1"/>
              <a:t>przyszłych</a:t>
            </a:r>
            <a:r>
              <a:rPr dirty="0"/>
              <a:t> </a:t>
            </a:r>
            <a:r>
              <a:rPr dirty="0" err="1"/>
              <a:t>rozwiązań</a:t>
            </a:r>
            <a:r>
              <a:rPr dirty="0"/>
              <a:t> komunikacyjnych </a:t>
            </a:r>
            <a:r>
              <a:rPr dirty="0" err="1"/>
              <a:t>rozpoczęło</a:t>
            </a:r>
            <a:r>
              <a:rPr dirty="0"/>
              <a:t> </a:t>
            </a:r>
            <a:r>
              <a:rPr dirty="0" err="1"/>
              <a:t>się</a:t>
            </a:r>
            <a:r>
              <a:rPr dirty="0"/>
              <a:t> </a:t>
            </a:r>
            <a:r>
              <a:rPr dirty="0" err="1"/>
              <a:t>zdawanie</a:t>
            </a:r>
            <a:r>
              <a:rPr dirty="0"/>
              <a:t> </a:t>
            </a:r>
            <a:r>
              <a:rPr dirty="0" err="1"/>
              <a:t>pytań</a:t>
            </a:r>
            <a:r>
              <a:rPr dirty="0"/>
              <a:t> </a:t>
            </a:r>
            <a:r>
              <a:rPr dirty="0" err="1"/>
              <a:t>przez</a:t>
            </a:r>
            <a:r>
              <a:rPr dirty="0"/>
              <a:t> </a:t>
            </a:r>
            <a:r>
              <a:rPr dirty="0" err="1"/>
              <a:t>mieszkańców</a:t>
            </a:r>
            <a:r>
              <a:rPr dirty="0"/>
              <a:t> </a:t>
            </a:r>
            <a:r>
              <a:rPr dirty="0" err="1"/>
              <a:t>i</a:t>
            </a:r>
            <a:r>
              <a:rPr dirty="0"/>
              <a:t> </a:t>
            </a:r>
            <a:r>
              <a:rPr dirty="0" err="1"/>
              <a:t>dyskusja</a:t>
            </a:r>
            <a:r>
              <a:rPr dirty="0"/>
              <a:t> na temat </a:t>
            </a:r>
            <a:r>
              <a:rPr dirty="0" err="1"/>
              <a:t>przyszłości</a:t>
            </a:r>
            <a:r>
              <a:rPr dirty="0"/>
              <a:t> </a:t>
            </a:r>
            <a:r>
              <a:rPr dirty="0" err="1"/>
              <a:t>komunikacyjnej</a:t>
            </a:r>
            <a:r>
              <a:rPr dirty="0"/>
              <a:t> miasta. </a:t>
            </a:r>
            <a:r>
              <a:rPr dirty="0" err="1"/>
              <a:t>Pytania</a:t>
            </a:r>
            <a:r>
              <a:rPr dirty="0"/>
              <a:t>, </a:t>
            </a:r>
            <a:r>
              <a:rPr dirty="0" err="1"/>
              <a:t>uwagi</a:t>
            </a:r>
            <a:r>
              <a:rPr dirty="0"/>
              <a:t> </a:t>
            </a:r>
            <a:r>
              <a:rPr dirty="0" err="1" smtClean="0"/>
              <a:t>i</a:t>
            </a:r>
            <a:r>
              <a:rPr dirty="0" smtClean="0"/>
              <a:t> </a:t>
            </a:r>
            <a:r>
              <a:rPr dirty="0" err="1"/>
              <a:t>propozycje</a:t>
            </a:r>
            <a:r>
              <a:rPr dirty="0"/>
              <a:t> </a:t>
            </a:r>
            <a:r>
              <a:rPr dirty="0" err="1"/>
              <a:t>były</a:t>
            </a:r>
            <a:r>
              <a:rPr dirty="0"/>
              <a:t> </a:t>
            </a:r>
            <a:r>
              <a:rPr dirty="0" err="1"/>
              <a:t>bardzo</a:t>
            </a:r>
            <a:r>
              <a:rPr dirty="0"/>
              <a:t> </a:t>
            </a:r>
            <a:r>
              <a:rPr dirty="0" err="1"/>
              <a:t>różnorodne</a:t>
            </a:r>
            <a:r>
              <a:rPr dirty="0"/>
              <a:t> </a:t>
            </a:r>
            <a:r>
              <a:rPr dirty="0" err="1"/>
              <a:t>i</a:t>
            </a:r>
            <a:r>
              <a:rPr dirty="0"/>
              <a:t> </a:t>
            </a:r>
            <a:r>
              <a:rPr dirty="0" err="1"/>
              <a:t>dotyczyły</a:t>
            </a:r>
            <a:r>
              <a:rPr dirty="0"/>
              <a:t> </a:t>
            </a:r>
            <a:r>
              <a:rPr dirty="0" err="1"/>
              <a:t>między</a:t>
            </a:r>
            <a:r>
              <a:rPr dirty="0"/>
              <a:t> </a:t>
            </a:r>
            <a:r>
              <a:rPr dirty="0" err="1"/>
              <a:t>innymi</a:t>
            </a:r>
            <a:r>
              <a:rPr dirty="0"/>
              <a:t> </a:t>
            </a:r>
            <a:r>
              <a:rPr dirty="0" err="1"/>
              <a:t>sposobów</a:t>
            </a:r>
            <a:r>
              <a:rPr dirty="0"/>
              <a:t> </a:t>
            </a:r>
            <a:r>
              <a:rPr dirty="0" err="1"/>
              <a:t>uspokojenia</a:t>
            </a:r>
            <a:r>
              <a:rPr dirty="0"/>
              <a:t> </a:t>
            </a:r>
            <a:r>
              <a:rPr dirty="0" err="1"/>
              <a:t>ruchu</a:t>
            </a:r>
            <a:r>
              <a:rPr dirty="0"/>
              <a:t> w </a:t>
            </a:r>
            <a:r>
              <a:rPr dirty="0" err="1"/>
              <a:t>mieście</a:t>
            </a:r>
            <a:r>
              <a:rPr dirty="0"/>
              <a:t>, </a:t>
            </a:r>
            <a:r>
              <a:rPr dirty="0" err="1"/>
              <a:t>układu</a:t>
            </a:r>
            <a:r>
              <a:rPr dirty="0"/>
              <a:t> </a:t>
            </a:r>
            <a:r>
              <a:rPr dirty="0" err="1"/>
              <a:t>dróg</a:t>
            </a:r>
            <a:r>
              <a:rPr dirty="0"/>
              <a:t> po otwarciu tunelu </a:t>
            </a:r>
            <a:r>
              <a:rPr dirty="0" err="1"/>
              <a:t>i</a:t>
            </a:r>
            <a:r>
              <a:rPr dirty="0"/>
              <a:t> </a:t>
            </a:r>
            <a:r>
              <a:rPr dirty="0" err="1"/>
              <a:t>sterowania</a:t>
            </a:r>
            <a:r>
              <a:rPr dirty="0"/>
              <a:t> </a:t>
            </a:r>
            <a:r>
              <a:rPr dirty="0" err="1"/>
              <a:t>ruchem</a:t>
            </a:r>
            <a:r>
              <a:rPr dirty="0"/>
              <a:t> w </a:t>
            </a:r>
            <a:r>
              <a:rPr dirty="0" err="1"/>
              <a:t>mieście</a:t>
            </a:r>
            <a:r>
              <a:rPr dirty="0"/>
              <a:t> </a:t>
            </a:r>
            <a:r>
              <a:rPr dirty="0" err="1"/>
              <a:t>przy</a:t>
            </a:r>
            <a:r>
              <a:rPr dirty="0"/>
              <a:t> </a:t>
            </a:r>
            <a:r>
              <a:rPr dirty="0" err="1"/>
              <a:t>wykorzystaniu</a:t>
            </a:r>
            <a:r>
              <a:rPr dirty="0"/>
              <a:t> </a:t>
            </a:r>
            <a:r>
              <a:rPr dirty="0" err="1"/>
              <a:t>tzw</a:t>
            </a:r>
            <a:r>
              <a:rPr dirty="0"/>
              <a:t>. ITS-</a:t>
            </a:r>
            <a:r>
              <a:rPr dirty="0" err="1"/>
              <a:t>ów</a:t>
            </a:r>
            <a:r>
              <a:rPr dirty="0"/>
              <a:t> </a:t>
            </a:r>
            <a:r>
              <a:rPr dirty="0" err="1"/>
              <a:t>czyli</a:t>
            </a:r>
            <a:r>
              <a:rPr dirty="0"/>
              <a:t> </a:t>
            </a:r>
            <a:r>
              <a:rPr dirty="0" err="1"/>
              <a:t>Inteligentnych</a:t>
            </a:r>
            <a:r>
              <a:rPr dirty="0"/>
              <a:t> </a:t>
            </a:r>
            <a:r>
              <a:rPr dirty="0" err="1"/>
              <a:t>Systemów</a:t>
            </a:r>
            <a:r>
              <a:rPr dirty="0"/>
              <a:t> </a:t>
            </a:r>
            <a:r>
              <a:rPr dirty="0" err="1"/>
              <a:t>Transportowych</a:t>
            </a:r>
            <a:r>
              <a:rPr dirty="0"/>
              <a:t>, </a:t>
            </a:r>
            <a:r>
              <a:rPr dirty="0" err="1"/>
              <a:t>koncepcji</a:t>
            </a:r>
            <a:r>
              <a:rPr dirty="0"/>
              <a:t> </a:t>
            </a:r>
            <a:r>
              <a:rPr dirty="0" err="1"/>
              <a:t>dróg</a:t>
            </a:r>
            <a:r>
              <a:rPr dirty="0"/>
              <a:t> </a:t>
            </a:r>
            <a:r>
              <a:rPr dirty="0" err="1"/>
              <a:t>jednokierunkowych</a:t>
            </a:r>
            <a:r>
              <a:rPr dirty="0"/>
              <a:t>, </a:t>
            </a:r>
            <a:r>
              <a:rPr dirty="0" err="1"/>
              <a:t>parkingu</a:t>
            </a:r>
            <a:r>
              <a:rPr dirty="0"/>
              <a:t> </a:t>
            </a:r>
            <a:r>
              <a:rPr dirty="0" err="1"/>
              <a:t>buforowego</a:t>
            </a:r>
            <a:r>
              <a:rPr dirty="0"/>
              <a:t> </a:t>
            </a:r>
            <a:r>
              <a:rPr dirty="0" err="1"/>
              <a:t>przy</a:t>
            </a:r>
            <a:r>
              <a:rPr dirty="0"/>
              <a:t> </a:t>
            </a:r>
            <a:r>
              <a:rPr dirty="0" err="1"/>
              <a:t>węźle</a:t>
            </a:r>
            <a:r>
              <a:rPr dirty="0"/>
              <a:t> </a:t>
            </a:r>
            <a:r>
              <a:rPr dirty="0" err="1"/>
              <a:t>przesiadkowym</a:t>
            </a:r>
            <a:r>
              <a:rPr dirty="0"/>
              <a:t> </a:t>
            </a:r>
            <a:r>
              <a:rPr dirty="0" err="1"/>
              <a:t>i</a:t>
            </a:r>
            <a:r>
              <a:rPr dirty="0"/>
              <a:t> </a:t>
            </a:r>
            <a:r>
              <a:rPr dirty="0" err="1"/>
              <a:t>parkingu</a:t>
            </a:r>
            <a:r>
              <a:rPr dirty="0"/>
              <a:t> </a:t>
            </a:r>
            <a:r>
              <a:rPr dirty="0" err="1"/>
              <a:t>przy</a:t>
            </a:r>
            <a:r>
              <a:rPr dirty="0"/>
              <a:t> </a:t>
            </a:r>
            <a:r>
              <a:rPr dirty="0" err="1"/>
              <a:t>ul</a:t>
            </a:r>
            <a:r>
              <a:rPr dirty="0"/>
              <a:t>. </a:t>
            </a:r>
            <a:r>
              <a:rPr dirty="0" err="1"/>
              <a:t>Rybaki</a:t>
            </a:r>
            <a:r>
              <a:rPr dirty="0"/>
              <a:t>.</a:t>
            </a:r>
          </a:p>
          <a:p>
            <a:pPr algn="just" defTabSz="449580">
              <a:spcBef>
                <a:spcPts val="500"/>
              </a:spcBef>
              <a:defRPr sz="3500" b="0">
                <a:uFill>
                  <a:solidFill>
                    <a:srgbClr val="000000"/>
                  </a:solidFill>
                </a:uFill>
                <a:latin typeface="Sora Regular Regular"/>
                <a:ea typeface="Sora Regular Regular"/>
                <a:cs typeface="Sora Regular Regular"/>
                <a:sym typeface="Sora Regular Regular"/>
              </a:defRPr>
            </a:pPr>
            <a:r>
              <a:rPr dirty="0" err="1"/>
              <a:t>Mieszkańcy</a:t>
            </a:r>
            <a:r>
              <a:rPr dirty="0"/>
              <a:t> </a:t>
            </a:r>
            <a:r>
              <a:rPr dirty="0" err="1"/>
              <a:t>pytali</a:t>
            </a:r>
            <a:r>
              <a:rPr dirty="0"/>
              <a:t> </a:t>
            </a:r>
            <a:r>
              <a:rPr dirty="0" err="1"/>
              <a:t>także</a:t>
            </a:r>
            <a:r>
              <a:rPr dirty="0"/>
              <a:t> o </a:t>
            </a:r>
            <a:r>
              <a:rPr dirty="0" err="1"/>
              <a:t>bezpieczeństwo</a:t>
            </a:r>
            <a:r>
              <a:rPr dirty="0"/>
              <a:t> </a:t>
            </a:r>
            <a:r>
              <a:rPr dirty="0" err="1"/>
              <a:t>uczestników</a:t>
            </a:r>
            <a:r>
              <a:rPr dirty="0"/>
              <a:t> </a:t>
            </a:r>
            <a:r>
              <a:rPr dirty="0" err="1"/>
              <a:t>pogrzebu</a:t>
            </a:r>
            <a:r>
              <a:rPr dirty="0"/>
              <a:t> </a:t>
            </a:r>
            <a:r>
              <a:rPr dirty="0" err="1"/>
              <a:t>podczas</a:t>
            </a:r>
            <a:r>
              <a:rPr dirty="0"/>
              <a:t> </a:t>
            </a:r>
            <a:r>
              <a:rPr dirty="0" err="1"/>
              <a:t>przejścia</a:t>
            </a:r>
            <a:r>
              <a:rPr dirty="0"/>
              <a:t> </a:t>
            </a:r>
            <a:r>
              <a:rPr dirty="0" err="1"/>
              <a:t>przez</a:t>
            </a:r>
            <a:r>
              <a:rPr dirty="0"/>
              <a:t> </a:t>
            </a:r>
            <a:r>
              <a:rPr dirty="0" err="1"/>
              <a:t>obwodnicę</a:t>
            </a:r>
            <a:r>
              <a:rPr dirty="0"/>
              <a:t> </a:t>
            </a:r>
            <a:r>
              <a:rPr dirty="0" err="1"/>
              <a:t>wschodnią</a:t>
            </a:r>
            <a:r>
              <a:rPr dirty="0"/>
              <a:t> </a:t>
            </a:r>
            <a:r>
              <a:rPr dirty="0" err="1"/>
              <a:t>oraz</a:t>
            </a:r>
            <a:r>
              <a:rPr dirty="0"/>
              <a:t> </a:t>
            </a:r>
            <a:r>
              <a:rPr dirty="0" err="1"/>
              <a:t>podczas</a:t>
            </a:r>
            <a:r>
              <a:rPr dirty="0"/>
              <a:t> </a:t>
            </a:r>
            <a:r>
              <a:rPr dirty="0" err="1"/>
              <a:t>wypadku</a:t>
            </a:r>
            <a:r>
              <a:rPr dirty="0"/>
              <a:t> w tunelu. </a:t>
            </a:r>
            <a:r>
              <a:rPr dirty="0" err="1"/>
              <a:t>Ze</a:t>
            </a:r>
            <a:r>
              <a:rPr dirty="0"/>
              <a:t> </a:t>
            </a:r>
            <a:r>
              <a:rPr dirty="0" err="1"/>
              <a:t>strony</a:t>
            </a:r>
            <a:r>
              <a:rPr dirty="0"/>
              <a:t> </a:t>
            </a:r>
            <a:r>
              <a:rPr dirty="0" err="1"/>
              <a:t>mieszkańców</a:t>
            </a:r>
            <a:r>
              <a:rPr dirty="0"/>
              <a:t> </a:t>
            </a:r>
            <a:r>
              <a:rPr dirty="0" err="1"/>
              <a:t>pojawiła</a:t>
            </a:r>
            <a:r>
              <a:rPr dirty="0"/>
              <a:t> </a:t>
            </a:r>
            <a:r>
              <a:rPr dirty="0" err="1"/>
              <a:t>się</a:t>
            </a:r>
            <a:r>
              <a:rPr dirty="0"/>
              <a:t> </a:t>
            </a:r>
            <a:r>
              <a:rPr dirty="0" err="1"/>
              <a:t>także</a:t>
            </a:r>
            <a:r>
              <a:rPr dirty="0"/>
              <a:t> </a:t>
            </a:r>
            <a:r>
              <a:rPr dirty="0" err="1"/>
              <a:t>propozycja</a:t>
            </a:r>
            <a:r>
              <a:rPr dirty="0"/>
              <a:t> </a:t>
            </a:r>
            <a:r>
              <a:rPr dirty="0" err="1"/>
              <a:t>opracowania</a:t>
            </a:r>
            <a:r>
              <a:rPr dirty="0"/>
              <a:t> </a:t>
            </a:r>
            <a:r>
              <a:rPr dirty="0" err="1"/>
              <a:t>skróconych</a:t>
            </a:r>
            <a:r>
              <a:rPr dirty="0"/>
              <a:t> </a:t>
            </a:r>
            <a:r>
              <a:rPr dirty="0" err="1"/>
              <a:t>wersji</a:t>
            </a:r>
            <a:r>
              <a:rPr dirty="0"/>
              <a:t> scenariuszy </a:t>
            </a:r>
            <a:r>
              <a:rPr dirty="0" err="1"/>
              <a:t>i</a:t>
            </a:r>
            <a:r>
              <a:rPr dirty="0"/>
              <a:t> </a:t>
            </a:r>
            <a:r>
              <a:rPr dirty="0" err="1"/>
              <a:t>przygotowania</a:t>
            </a:r>
            <a:r>
              <a:rPr dirty="0"/>
              <a:t> </a:t>
            </a:r>
            <a:r>
              <a:rPr dirty="0" err="1"/>
              <a:t>ich</a:t>
            </a:r>
            <a:r>
              <a:rPr dirty="0"/>
              <a:t> dla </a:t>
            </a:r>
            <a:r>
              <a:rPr dirty="0" err="1"/>
              <a:t>mieszkańców</a:t>
            </a:r>
            <a:r>
              <a:rPr dirty="0"/>
              <a:t>. </a:t>
            </a:r>
            <a:endParaRPr lang="pl-PL" dirty="0" smtClean="0"/>
          </a:p>
          <a:p>
            <a:pPr algn="just" defTabSz="449580">
              <a:spcBef>
                <a:spcPts val="500"/>
              </a:spcBef>
              <a:defRPr sz="3500" b="0">
                <a:uFill>
                  <a:solidFill>
                    <a:srgbClr val="000000"/>
                  </a:solidFill>
                </a:uFill>
                <a:latin typeface="Sora Regular Regular"/>
                <a:ea typeface="Sora Regular Regular"/>
                <a:cs typeface="Sora Regular Regular"/>
                <a:sym typeface="Sora Regular Regular"/>
              </a:defRPr>
            </a:pPr>
            <a:r>
              <a:rPr lang="pl-PL" sz="3500" dirty="0"/>
              <a:t>Na wszystkie pytania i wątpliwości odpowiedzi udzielili Zastępca Prezydenta Miasta Świnoujście Barbara Michalska, Naczelnik Wydziału Inwestycji Miejskich Rafał Łysiak i p.o. Naczelnika Wydziału Infrastruktury i Zieleni Miejskiej Jacek Antczak.</a:t>
            </a:r>
          </a:p>
          <a:p>
            <a:pPr algn="just" defTabSz="449580">
              <a:spcBef>
                <a:spcPts val="500"/>
              </a:spcBef>
              <a:defRPr sz="3500" b="0">
                <a:uFill>
                  <a:solidFill>
                    <a:srgbClr val="000000"/>
                  </a:solidFill>
                </a:uFill>
                <a:latin typeface="Sora Regular Regular"/>
                <a:ea typeface="Sora Regular Regular"/>
                <a:cs typeface="Sora Regular Regular"/>
                <a:sym typeface="Sora Regular Regular"/>
              </a:defRPr>
            </a:pPr>
            <a:r>
              <a:rPr lang="pl-PL" sz="3500" dirty="0"/>
              <a:t>Zastępca Prezydenta Miasta Świnoujście Barbara Michalska podkreśliła, że mamy bardzo dobry układ dróg, natomiast obecnie ważne jest komu przydzielimy przywileje wybierając, a potem wdrażając konkretny scenariusz. Po zakończeniu spotkania jeden z mieszkańców przedstawił odważną wizję zbudowania deptaku na ul. Władysława IV z podziemnym tunelem dla samochodów. </a:t>
            </a:r>
          </a:p>
          <a:p>
            <a:pPr algn="just" defTabSz="449580">
              <a:spcBef>
                <a:spcPts val="500"/>
              </a:spcBef>
              <a:defRPr sz="3500" b="0">
                <a:uFill>
                  <a:solidFill>
                    <a:srgbClr val="000000"/>
                  </a:solidFill>
                </a:uFill>
                <a:latin typeface="Sora Regular Regular"/>
                <a:ea typeface="Sora Regular Regular"/>
                <a:cs typeface="Sora Regular Regular"/>
                <a:sym typeface="Sora Regular Regular"/>
              </a:defRPr>
            </a:pPr>
            <a:endParaRPr sz="3500" dirty="0">
              <a:latin typeface="Sora Regular ExtraLight"/>
              <a:ea typeface="Sora Regular ExtraLight"/>
              <a:cs typeface="Sora Regular ExtraLight"/>
              <a:sym typeface="Sora Regular ExtraLight"/>
            </a:endParaRPr>
          </a:p>
        </p:txBody>
      </p:sp>
    </p:spTree>
  </p:cSld>
  <p:clrMapOvr>
    <a:masterClrMapping/>
  </p:clrMapOvr>
  <p:transition spd="med"/>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4"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575" name="72"/>
          <p:cNvSpPr txBox="1"/>
          <p:nvPr/>
        </p:nvSpPr>
        <p:spPr>
          <a:xfrm>
            <a:off x="23375295" y="12729956"/>
            <a:ext cx="538176"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72</a:t>
            </a:r>
          </a:p>
        </p:txBody>
      </p:sp>
      <p:sp>
        <p:nvSpPr>
          <p:cNvPr id="576" name="Spotkanie z mieszkańcami Karsiboru…"/>
          <p:cNvSpPr txBox="1">
            <a:spLocks noGrp="1"/>
          </p:cNvSpPr>
          <p:nvPr>
            <p:ph type="title"/>
          </p:nvPr>
        </p:nvSpPr>
        <p:spPr>
          <a:xfrm>
            <a:off x="942081" y="1077359"/>
            <a:ext cx="22382052" cy="2398132"/>
          </a:xfrm>
          <a:prstGeom prst="rect">
            <a:avLst/>
          </a:prstGeom>
        </p:spPr>
        <p:txBody>
          <a:bodyPr/>
          <a:lstStyle/>
          <a:p>
            <a:pPr>
              <a:defRPr sz="7500" b="0" spc="-200">
                <a:solidFill>
                  <a:srgbClr val="ED7052"/>
                </a:solidFill>
                <a:latin typeface="Sora Regular Bold"/>
                <a:ea typeface="Sora Regular Bold"/>
                <a:cs typeface="Sora Regular Bold"/>
                <a:sym typeface="Sora Regular Bold"/>
              </a:defRPr>
            </a:pPr>
            <a:r>
              <a:t>Spotkanie z mieszkańcami Karsiboru</a:t>
            </a:r>
            <a:endParaRPr spc="-150"/>
          </a:p>
          <a:p>
            <a:pPr>
              <a:defRPr sz="5000" b="0" spc="-100">
                <a:solidFill>
                  <a:srgbClr val="ED7052"/>
                </a:solidFill>
                <a:latin typeface="Sora Regular Bold"/>
                <a:ea typeface="Sora Regular Bold"/>
                <a:cs typeface="Sora Regular Bold"/>
                <a:sym typeface="Sora Regular Bold"/>
              </a:defRPr>
            </a:pPr>
            <a:r>
              <a:t>20.10.2021 r.</a:t>
            </a:r>
          </a:p>
        </p:txBody>
      </p:sp>
      <p:sp>
        <p:nvSpPr>
          <p:cNvPr id="577" name="W ramach konsultacji społecznych Twój Ruch, dotyczących Koncepcji Systemu Zarządzania Ruchem w Świnoujściu na spotkanie przybyło ponad 60 osób.…"/>
          <p:cNvSpPr txBox="1">
            <a:spLocks noGrp="1"/>
          </p:cNvSpPr>
          <p:nvPr>
            <p:ph type="body" idx="1"/>
          </p:nvPr>
        </p:nvSpPr>
        <p:spPr>
          <a:xfrm>
            <a:off x="1032417" y="3144628"/>
            <a:ext cx="22609008" cy="8800780"/>
          </a:xfrm>
          <a:prstGeom prst="rect">
            <a:avLst/>
          </a:prstGeom>
        </p:spPr>
        <p:txBody>
          <a:bodyPr lIns="50800" tIns="50800" rIns="50800" bIns="50800" numCol="2" spcCol="1130449"/>
          <a:lstStyle/>
          <a:p>
            <a:pPr defTabSz="2438337">
              <a:lnSpc>
                <a:spcPct val="90000"/>
              </a:lnSpc>
              <a:spcBef>
                <a:spcPts val="4500"/>
              </a:spcBef>
              <a:defRPr sz="3500" b="0">
                <a:latin typeface="Sora Regular Regular"/>
                <a:ea typeface="Sora Regular Regular"/>
                <a:cs typeface="Sora Regular Regular"/>
                <a:sym typeface="Sora Regular Regular"/>
              </a:defRPr>
            </a:pPr>
            <a:endParaRPr dirty="0"/>
          </a:p>
          <a:p>
            <a:pPr defTabSz="2438337">
              <a:lnSpc>
                <a:spcPct val="90000"/>
              </a:lnSpc>
              <a:spcBef>
                <a:spcPts val="4500"/>
              </a:spcBef>
              <a:defRPr sz="3500" b="0">
                <a:latin typeface="Sora Regular Regular"/>
                <a:ea typeface="Sora Regular Regular"/>
                <a:cs typeface="Sora Regular Regular"/>
                <a:sym typeface="Sora Regular Regular"/>
              </a:defRPr>
            </a:pPr>
            <a:endParaRPr dirty="0"/>
          </a:p>
          <a:p>
            <a:pPr defTabSz="2438337">
              <a:lnSpc>
                <a:spcPct val="90000"/>
              </a:lnSpc>
              <a:spcBef>
                <a:spcPts val="4500"/>
              </a:spcBef>
              <a:defRPr sz="3500" b="0">
                <a:latin typeface="Sora Regular Regular"/>
                <a:ea typeface="Sora Regular Regular"/>
                <a:cs typeface="Sora Regular Regular"/>
                <a:sym typeface="Sora Regular Regular"/>
              </a:defRPr>
            </a:pPr>
            <a:endParaRPr dirty="0"/>
          </a:p>
          <a:p>
            <a:pPr defTabSz="2438337">
              <a:lnSpc>
                <a:spcPct val="90000"/>
              </a:lnSpc>
              <a:spcBef>
                <a:spcPts val="4500"/>
              </a:spcBef>
              <a:defRPr sz="3500" b="0">
                <a:latin typeface="Sora Regular Regular"/>
                <a:ea typeface="Sora Regular Regular"/>
                <a:cs typeface="Sora Regular Regular"/>
                <a:sym typeface="Sora Regular Regular"/>
              </a:defRPr>
            </a:pPr>
            <a:endParaRPr dirty="0"/>
          </a:p>
          <a:p>
            <a:pPr defTabSz="2438337">
              <a:lnSpc>
                <a:spcPct val="90000"/>
              </a:lnSpc>
              <a:spcBef>
                <a:spcPts val="4500"/>
              </a:spcBef>
              <a:defRPr sz="3500" b="0">
                <a:latin typeface="Sora Regular Regular"/>
                <a:ea typeface="Sora Regular Regular"/>
                <a:cs typeface="Sora Regular Regular"/>
                <a:sym typeface="Sora Regular Regular"/>
              </a:defRPr>
            </a:pPr>
            <a:endParaRPr dirty="0"/>
          </a:p>
          <a:p>
            <a:pPr algn="just" defTabSz="2438337">
              <a:lnSpc>
                <a:spcPct val="90000"/>
              </a:lnSpc>
              <a:spcBef>
                <a:spcPts val="4500"/>
              </a:spcBef>
              <a:defRPr sz="3500" b="0">
                <a:latin typeface="Sora Regular Regular"/>
                <a:ea typeface="Sora Regular Regular"/>
                <a:cs typeface="Sora Regular Regular"/>
                <a:sym typeface="Sora Regular Regular"/>
              </a:defRPr>
            </a:pPr>
            <a:r>
              <a:rPr dirty="0"/>
              <a:t>W </a:t>
            </a:r>
            <a:r>
              <a:rPr dirty="0" err="1"/>
              <a:t>ramach</a:t>
            </a:r>
            <a:r>
              <a:rPr dirty="0"/>
              <a:t> konsultacji społecznych </a:t>
            </a:r>
            <a:r>
              <a:rPr dirty="0" err="1"/>
              <a:t>Twój</a:t>
            </a:r>
            <a:r>
              <a:rPr dirty="0"/>
              <a:t> </a:t>
            </a:r>
            <a:r>
              <a:rPr dirty="0" err="1"/>
              <a:t>Ruch</a:t>
            </a:r>
            <a:r>
              <a:rPr dirty="0"/>
              <a:t>, </a:t>
            </a:r>
            <a:r>
              <a:rPr dirty="0" err="1"/>
              <a:t>dotyczących</a:t>
            </a:r>
            <a:r>
              <a:rPr dirty="0"/>
              <a:t> Koncepcji Systemu Zarządzania Ruchem w Świnoujściu na </a:t>
            </a:r>
            <a:r>
              <a:rPr dirty="0" err="1"/>
              <a:t>spotkanie</a:t>
            </a:r>
            <a:r>
              <a:rPr dirty="0"/>
              <a:t> </a:t>
            </a:r>
            <a:r>
              <a:rPr dirty="0" err="1"/>
              <a:t>przybyło</a:t>
            </a:r>
            <a:r>
              <a:rPr dirty="0"/>
              <a:t> </a:t>
            </a:r>
            <a:r>
              <a:rPr dirty="0" err="1"/>
              <a:t>ponad</a:t>
            </a:r>
            <a:r>
              <a:rPr dirty="0"/>
              <a:t> 60 </a:t>
            </a:r>
            <a:r>
              <a:rPr dirty="0" err="1"/>
              <a:t>osób</a:t>
            </a:r>
            <a:r>
              <a:rPr dirty="0"/>
              <a:t>.</a:t>
            </a:r>
          </a:p>
          <a:p>
            <a:pPr algn="just" defTabSz="449580">
              <a:spcBef>
                <a:spcPts val="500"/>
              </a:spcBef>
              <a:defRPr sz="3500" b="0">
                <a:uFill>
                  <a:solidFill>
                    <a:srgbClr val="000000"/>
                  </a:solidFill>
                </a:uFill>
                <a:latin typeface="Sora Regular Regular"/>
                <a:ea typeface="Sora Regular Regular"/>
                <a:cs typeface="Sora Regular Regular"/>
                <a:sym typeface="Sora Regular Regular"/>
              </a:defRPr>
            </a:pPr>
            <a:r>
              <a:rPr dirty="0" err="1"/>
              <a:t>Mieszkańcy</a:t>
            </a:r>
            <a:r>
              <a:rPr dirty="0"/>
              <a:t> </a:t>
            </a:r>
            <a:r>
              <a:rPr dirty="0" err="1"/>
              <a:t>Karsiboru</a:t>
            </a:r>
            <a:r>
              <a:rPr dirty="0"/>
              <a:t> </a:t>
            </a:r>
            <a:r>
              <a:rPr dirty="0" err="1"/>
              <a:t>proponowali</a:t>
            </a:r>
            <a:r>
              <a:rPr dirty="0"/>
              <a:t> </a:t>
            </a:r>
            <a:r>
              <a:rPr dirty="0" err="1"/>
              <a:t>między</a:t>
            </a:r>
            <a:r>
              <a:rPr dirty="0"/>
              <a:t> </a:t>
            </a:r>
            <a:r>
              <a:rPr dirty="0" err="1"/>
              <a:t>innymi</a:t>
            </a:r>
            <a:r>
              <a:rPr dirty="0"/>
              <a:t> </a:t>
            </a:r>
            <a:r>
              <a:rPr dirty="0" err="1"/>
              <a:t>żeby</a:t>
            </a:r>
            <a:r>
              <a:rPr dirty="0"/>
              <a:t> w </a:t>
            </a:r>
            <a:r>
              <a:rPr dirty="0" err="1"/>
              <a:t>Dzielnicy</a:t>
            </a:r>
            <a:r>
              <a:rPr dirty="0"/>
              <a:t> </a:t>
            </a:r>
            <a:r>
              <a:rPr dirty="0" err="1"/>
              <a:t>Nadmorskiej</a:t>
            </a:r>
            <a:r>
              <a:rPr dirty="0"/>
              <a:t> </a:t>
            </a:r>
            <a:r>
              <a:rPr dirty="0" err="1"/>
              <a:t>samochody</a:t>
            </a:r>
            <a:r>
              <a:rPr dirty="0"/>
              <a:t> </a:t>
            </a:r>
            <a:r>
              <a:rPr dirty="0" err="1"/>
              <a:t>miały</a:t>
            </a:r>
            <a:r>
              <a:rPr dirty="0"/>
              <a:t> </a:t>
            </a:r>
            <a:r>
              <a:rPr dirty="0" err="1"/>
              <a:t>możliwość</a:t>
            </a:r>
            <a:r>
              <a:rPr dirty="0"/>
              <a:t> </a:t>
            </a:r>
            <a:r>
              <a:rPr dirty="0" err="1"/>
              <a:t>poruszania</a:t>
            </a:r>
            <a:r>
              <a:rPr dirty="0"/>
              <a:t> </a:t>
            </a:r>
            <a:r>
              <a:rPr dirty="0" err="1"/>
              <a:t>się</a:t>
            </a:r>
            <a:r>
              <a:rPr dirty="0"/>
              <a:t> do </a:t>
            </a:r>
            <a:r>
              <a:rPr dirty="0" err="1"/>
              <a:t>godziny</a:t>
            </a:r>
            <a:r>
              <a:rPr dirty="0"/>
              <a:t> 16.00, a po </a:t>
            </a:r>
            <a:r>
              <a:rPr dirty="0" err="1"/>
              <a:t>tej</a:t>
            </a:r>
            <a:r>
              <a:rPr dirty="0"/>
              <a:t> </a:t>
            </a:r>
            <a:r>
              <a:rPr dirty="0" err="1"/>
              <a:t>godzinie</a:t>
            </a:r>
            <a:r>
              <a:rPr dirty="0"/>
              <a:t> </a:t>
            </a:r>
            <a:r>
              <a:rPr dirty="0" err="1"/>
              <a:t>dzielnica</a:t>
            </a:r>
            <a:r>
              <a:rPr dirty="0"/>
              <a:t> </a:t>
            </a:r>
            <a:r>
              <a:rPr dirty="0" err="1"/>
              <a:t>byłaby</a:t>
            </a:r>
            <a:r>
              <a:rPr dirty="0"/>
              <a:t> </a:t>
            </a:r>
            <a:r>
              <a:rPr dirty="0" err="1"/>
              <a:t>dostępna</a:t>
            </a:r>
            <a:r>
              <a:rPr dirty="0"/>
              <a:t> </a:t>
            </a:r>
            <a:r>
              <a:rPr dirty="0" err="1"/>
              <a:t>jedynie</a:t>
            </a:r>
            <a:r>
              <a:rPr dirty="0"/>
              <a:t> dla </a:t>
            </a:r>
            <a:r>
              <a:rPr dirty="0" err="1"/>
              <a:t>pieszych</a:t>
            </a:r>
            <a:r>
              <a:rPr dirty="0"/>
              <a:t> </a:t>
            </a:r>
            <a:r>
              <a:rPr dirty="0" err="1"/>
              <a:t>i</a:t>
            </a:r>
            <a:r>
              <a:rPr dirty="0"/>
              <a:t> </a:t>
            </a:r>
            <a:r>
              <a:rPr dirty="0" err="1"/>
              <a:t>rowerzystów</a:t>
            </a:r>
            <a:r>
              <a:rPr dirty="0"/>
              <a:t>.  </a:t>
            </a:r>
            <a:r>
              <a:rPr dirty="0" err="1"/>
              <a:t>Wysunięto</a:t>
            </a:r>
            <a:r>
              <a:rPr dirty="0"/>
              <a:t> </a:t>
            </a:r>
            <a:r>
              <a:rPr dirty="0" err="1"/>
              <a:t>także</a:t>
            </a:r>
            <a:r>
              <a:rPr dirty="0"/>
              <a:t> </a:t>
            </a:r>
            <a:r>
              <a:rPr dirty="0" err="1"/>
              <a:t>propozycję</a:t>
            </a:r>
            <a:r>
              <a:rPr dirty="0"/>
              <a:t> aby </a:t>
            </a:r>
            <a:r>
              <a:rPr dirty="0" err="1"/>
              <a:t>węzeł</a:t>
            </a:r>
            <a:r>
              <a:rPr dirty="0"/>
              <a:t> </a:t>
            </a:r>
            <a:r>
              <a:rPr dirty="0" err="1"/>
              <a:t>przesiadkowy</a:t>
            </a:r>
            <a:r>
              <a:rPr dirty="0"/>
              <a:t> </a:t>
            </a:r>
            <a:r>
              <a:rPr dirty="0" err="1"/>
              <a:t>był</a:t>
            </a:r>
            <a:r>
              <a:rPr dirty="0"/>
              <a:t> </a:t>
            </a:r>
            <a:r>
              <a:rPr dirty="0" err="1"/>
              <a:t>kolejnym</a:t>
            </a:r>
            <a:r>
              <a:rPr dirty="0"/>
              <a:t> </a:t>
            </a:r>
            <a:r>
              <a:rPr dirty="0" err="1"/>
              <a:t>przystankiem</a:t>
            </a:r>
            <a:r>
              <a:rPr dirty="0"/>
              <a:t> dla </a:t>
            </a:r>
            <a:r>
              <a:rPr dirty="0" err="1"/>
              <a:t>mieszkańców</a:t>
            </a:r>
            <a:r>
              <a:rPr dirty="0"/>
              <a:t> </a:t>
            </a:r>
            <a:r>
              <a:rPr dirty="0" err="1"/>
              <a:t>Karsiboru</a:t>
            </a:r>
            <a:r>
              <a:rPr dirty="0"/>
              <a:t>. </a:t>
            </a:r>
            <a:r>
              <a:rPr dirty="0" err="1"/>
              <a:t>Uważają</a:t>
            </a:r>
            <a:r>
              <a:rPr dirty="0"/>
              <a:t> </a:t>
            </a:r>
            <a:r>
              <a:rPr dirty="0" err="1"/>
              <a:t>oni</a:t>
            </a:r>
            <a:r>
              <a:rPr dirty="0"/>
              <a:t>, że w </a:t>
            </a:r>
            <a:r>
              <a:rPr dirty="0" err="1"/>
              <a:t>przeciwnym</a:t>
            </a:r>
            <a:r>
              <a:rPr dirty="0"/>
              <a:t> </a:t>
            </a:r>
            <a:r>
              <a:rPr dirty="0" err="1"/>
              <a:t>razie</a:t>
            </a:r>
            <a:r>
              <a:rPr dirty="0"/>
              <a:t> </a:t>
            </a:r>
            <a:r>
              <a:rPr dirty="0" err="1"/>
              <a:t>karsiborzanie</a:t>
            </a:r>
            <a:r>
              <a:rPr dirty="0"/>
              <a:t> </a:t>
            </a:r>
            <a:r>
              <a:rPr dirty="0" err="1"/>
              <a:t>nie</a:t>
            </a:r>
            <a:r>
              <a:rPr dirty="0"/>
              <a:t> </a:t>
            </a:r>
            <a:r>
              <a:rPr dirty="0" err="1"/>
              <a:t>będą</a:t>
            </a:r>
            <a:r>
              <a:rPr dirty="0"/>
              <a:t> </a:t>
            </a:r>
            <a:r>
              <a:rPr dirty="0" err="1"/>
              <a:t>korzystali</a:t>
            </a:r>
            <a:r>
              <a:rPr dirty="0"/>
              <a:t> z </a:t>
            </a:r>
            <a:r>
              <a:rPr dirty="0" err="1"/>
              <a:t>komunikacji</a:t>
            </a:r>
            <a:r>
              <a:rPr dirty="0"/>
              <a:t> </a:t>
            </a:r>
            <a:r>
              <a:rPr dirty="0" err="1"/>
              <a:t>miejskiej</a:t>
            </a:r>
            <a:r>
              <a:rPr dirty="0"/>
              <a:t>, a </a:t>
            </a:r>
            <a:r>
              <a:rPr dirty="0" err="1"/>
              <a:t>nadal</a:t>
            </a:r>
            <a:r>
              <a:rPr dirty="0"/>
              <a:t> z </a:t>
            </a:r>
            <a:r>
              <a:rPr dirty="0" err="1"/>
              <a:t>własnych</a:t>
            </a:r>
            <a:r>
              <a:rPr dirty="0"/>
              <a:t> </a:t>
            </a:r>
            <a:r>
              <a:rPr dirty="0" err="1"/>
              <a:t>samochodów</a:t>
            </a:r>
            <a:r>
              <a:rPr dirty="0"/>
              <a:t>, co </a:t>
            </a:r>
            <a:r>
              <a:rPr dirty="0" err="1"/>
              <a:t>tym</a:t>
            </a:r>
            <a:r>
              <a:rPr dirty="0"/>
              <a:t> </a:t>
            </a:r>
            <a:r>
              <a:rPr dirty="0" err="1"/>
              <a:t>samym</a:t>
            </a:r>
            <a:r>
              <a:rPr dirty="0"/>
              <a:t> </a:t>
            </a:r>
            <a:r>
              <a:rPr dirty="0" err="1"/>
              <a:t>nie</a:t>
            </a:r>
            <a:r>
              <a:rPr dirty="0"/>
              <a:t> </a:t>
            </a:r>
            <a:r>
              <a:rPr dirty="0" err="1"/>
              <a:t>wpłynie</a:t>
            </a:r>
            <a:r>
              <a:rPr dirty="0"/>
              <a:t> na </a:t>
            </a:r>
            <a:r>
              <a:rPr dirty="0" err="1"/>
              <a:t>ograniczenie</a:t>
            </a:r>
            <a:r>
              <a:rPr dirty="0"/>
              <a:t> </a:t>
            </a:r>
            <a:r>
              <a:rPr dirty="0" err="1"/>
              <a:t>liczby</a:t>
            </a:r>
            <a:r>
              <a:rPr dirty="0"/>
              <a:t> </a:t>
            </a:r>
            <a:r>
              <a:rPr dirty="0" err="1"/>
              <a:t>samochodów</a:t>
            </a:r>
            <a:r>
              <a:rPr dirty="0"/>
              <a:t>. </a:t>
            </a:r>
            <a:r>
              <a:rPr dirty="0" err="1"/>
              <a:t>Jeden</a:t>
            </a:r>
            <a:r>
              <a:rPr dirty="0"/>
              <a:t> z </a:t>
            </a:r>
            <a:r>
              <a:rPr dirty="0" err="1"/>
              <a:t>mieszkańców</a:t>
            </a:r>
            <a:r>
              <a:rPr dirty="0"/>
              <a:t> </a:t>
            </a:r>
            <a:r>
              <a:rPr dirty="0" err="1"/>
              <a:t>podzielił</a:t>
            </a:r>
            <a:r>
              <a:rPr dirty="0"/>
              <a:t> </a:t>
            </a:r>
            <a:r>
              <a:rPr dirty="0" err="1"/>
              <a:t>się</a:t>
            </a:r>
            <a:r>
              <a:rPr dirty="0"/>
              <a:t> </a:t>
            </a:r>
            <a:r>
              <a:rPr dirty="0" err="1"/>
              <a:t>pomysłem</a:t>
            </a:r>
            <a:r>
              <a:rPr dirty="0"/>
              <a:t> na </a:t>
            </a:r>
            <a:r>
              <a:rPr dirty="0" err="1"/>
              <a:t>utworzenie</a:t>
            </a:r>
            <a:r>
              <a:rPr dirty="0"/>
              <a:t> </a:t>
            </a:r>
            <a:r>
              <a:rPr dirty="0" err="1"/>
              <a:t>sezonowej</a:t>
            </a:r>
            <a:r>
              <a:rPr dirty="0"/>
              <a:t> </a:t>
            </a:r>
            <a:r>
              <a:rPr dirty="0" err="1"/>
              <a:t>komunikacji</a:t>
            </a:r>
            <a:r>
              <a:rPr dirty="0"/>
              <a:t> </a:t>
            </a:r>
            <a:r>
              <a:rPr dirty="0" err="1"/>
              <a:t>wodnej</a:t>
            </a:r>
            <a:r>
              <a:rPr dirty="0"/>
              <a:t> </a:t>
            </a:r>
            <a:r>
              <a:rPr dirty="0" err="1"/>
              <a:t>typu</a:t>
            </a:r>
            <a:r>
              <a:rPr dirty="0"/>
              <a:t> </a:t>
            </a:r>
            <a:r>
              <a:rPr dirty="0" err="1"/>
              <a:t>tramwaj</a:t>
            </a:r>
            <a:r>
              <a:rPr dirty="0"/>
              <a:t> </a:t>
            </a:r>
            <a:r>
              <a:rPr dirty="0" err="1"/>
              <a:t>wodny</a:t>
            </a:r>
            <a:r>
              <a:rPr dirty="0"/>
              <a:t> </a:t>
            </a:r>
            <a:r>
              <a:rPr dirty="0" err="1"/>
              <a:t>ponieważ</a:t>
            </a:r>
            <a:r>
              <a:rPr dirty="0"/>
              <a:t> </a:t>
            </a:r>
            <a:r>
              <a:rPr dirty="0" err="1"/>
              <a:t>uważa</a:t>
            </a:r>
            <a:r>
              <a:rPr dirty="0"/>
              <a:t>, </a:t>
            </a:r>
            <a:r>
              <a:rPr dirty="0" err="1"/>
              <a:t>ze</a:t>
            </a:r>
            <a:r>
              <a:rPr dirty="0"/>
              <a:t> </a:t>
            </a:r>
            <a:r>
              <a:rPr dirty="0" err="1"/>
              <a:t>zainteresowanie</a:t>
            </a:r>
            <a:r>
              <a:rPr dirty="0"/>
              <a:t> </a:t>
            </a:r>
            <a:r>
              <a:rPr dirty="0" err="1"/>
              <a:t>byłoby</a:t>
            </a:r>
            <a:r>
              <a:rPr dirty="0"/>
              <a:t> </a:t>
            </a:r>
            <a:r>
              <a:rPr dirty="0" err="1"/>
              <a:t>bardzo</a:t>
            </a:r>
            <a:r>
              <a:rPr dirty="0"/>
              <a:t> </a:t>
            </a:r>
            <a:r>
              <a:rPr dirty="0" err="1"/>
              <a:t>duże</a:t>
            </a:r>
            <a:r>
              <a:rPr dirty="0"/>
              <a:t>.</a:t>
            </a:r>
          </a:p>
          <a:p>
            <a:pPr defTabSz="449580">
              <a:spcBef>
                <a:spcPts val="500"/>
              </a:spcBef>
              <a:defRPr sz="2500" b="0">
                <a:uFill>
                  <a:solidFill>
                    <a:srgbClr val="000000"/>
                  </a:solidFill>
                </a:uFill>
                <a:latin typeface="Sora Regular ExtraLight"/>
                <a:ea typeface="Sora Regular ExtraLight"/>
                <a:cs typeface="Sora Regular ExtraLight"/>
                <a:sym typeface="Sora Regular ExtraLight"/>
              </a:defRPr>
            </a:pPr>
            <a:r>
              <a:rPr dirty="0"/>
              <a:t>cd. na </a:t>
            </a:r>
            <a:r>
              <a:rPr dirty="0" err="1"/>
              <a:t>następnej</a:t>
            </a:r>
            <a:r>
              <a:rPr dirty="0"/>
              <a:t> </a:t>
            </a:r>
            <a:r>
              <a:rPr dirty="0" err="1"/>
              <a:t>stronie</a:t>
            </a:r>
            <a:endParaRPr dirty="0"/>
          </a:p>
        </p:txBody>
      </p:sp>
      <p:pic>
        <p:nvPicPr>
          <p:cNvPr id="578" name="https://www.swinoujscie.pl/uploads/files/IMG_8622.jpg" descr="https://www.swinoujscie.pl/uploads/files/IMG_8622.jpg"/>
          <p:cNvPicPr>
            <a:picLocks noChangeAspect="1"/>
          </p:cNvPicPr>
          <p:nvPr/>
        </p:nvPicPr>
        <p:blipFill>
          <a:blip r:embed="rId3">
            <a:extLst/>
          </a:blip>
          <a:srcRect l="23558" t="47438"/>
          <a:stretch>
            <a:fillRect/>
          </a:stretch>
        </p:blipFill>
        <p:spPr>
          <a:xfrm>
            <a:off x="1156472" y="3224412"/>
            <a:ext cx="9209455" cy="4742842"/>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0"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581" name="73"/>
          <p:cNvSpPr txBox="1"/>
          <p:nvPr/>
        </p:nvSpPr>
        <p:spPr>
          <a:xfrm>
            <a:off x="23376005" y="12729956"/>
            <a:ext cx="536754"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73</a:t>
            </a:r>
          </a:p>
        </p:txBody>
      </p:sp>
      <p:sp>
        <p:nvSpPr>
          <p:cNvPr id="582" name="Wiele pytań dotyczyło także spraw związanych z komunikacją autobusową. Prezes Komunikacji Autobusowej sp. z o.o. Elżbieta Bogdanowicz zaprezentowała propozycję sieci autobusowej po otwarciu tunelu. Przedstawiła propozycję tzw. wariantu bezpośredniego  i "/>
          <p:cNvSpPr txBox="1">
            <a:spLocks noGrp="1"/>
          </p:cNvSpPr>
          <p:nvPr>
            <p:ph type="body" idx="1"/>
          </p:nvPr>
        </p:nvSpPr>
        <p:spPr>
          <a:xfrm>
            <a:off x="1032417" y="3344301"/>
            <a:ext cx="22609008" cy="8601107"/>
          </a:xfrm>
          <a:prstGeom prst="rect">
            <a:avLst/>
          </a:prstGeom>
        </p:spPr>
        <p:txBody>
          <a:bodyPr lIns="50800" tIns="50800" rIns="50800" bIns="50800" numCol="2" spcCol="1130449"/>
          <a:lstStyle/>
          <a:p>
            <a:pPr algn="just" defTabSz="449580">
              <a:spcBef>
                <a:spcPts val="500"/>
              </a:spcBef>
              <a:defRPr sz="3500" b="0">
                <a:uFill>
                  <a:solidFill>
                    <a:srgbClr val="000000"/>
                  </a:solidFill>
                </a:uFill>
                <a:latin typeface="Sora Regular Regular"/>
                <a:ea typeface="Sora Regular Regular"/>
                <a:cs typeface="Sora Regular Regular"/>
                <a:sym typeface="Sora Regular Regular"/>
              </a:defRPr>
            </a:pPr>
            <a:r>
              <a:rPr dirty="0" err="1"/>
              <a:t>Wiele</a:t>
            </a:r>
            <a:r>
              <a:rPr dirty="0"/>
              <a:t> </a:t>
            </a:r>
            <a:r>
              <a:rPr dirty="0" err="1"/>
              <a:t>pytań</a:t>
            </a:r>
            <a:r>
              <a:rPr dirty="0"/>
              <a:t> </a:t>
            </a:r>
            <a:r>
              <a:rPr dirty="0" err="1"/>
              <a:t>dotyczyło</a:t>
            </a:r>
            <a:r>
              <a:rPr dirty="0"/>
              <a:t> </a:t>
            </a:r>
            <a:r>
              <a:rPr dirty="0" err="1"/>
              <a:t>także</a:t>
            </a:r>
            <a:r>
              <a:rPr dirty="0"/>
              <a:t> </a:t>
            </a:r>
            <a:r>
              <a:rPr dirty="0" err="1"/>
              <a:t>spraw</a:t>
            </a:r>
            <a:r>
              <a:rPr dirty="0"/>
              <a:t> </a:t>
            </a:r>
            <a:r>
              <a:rPr dirty="0" err="1"/>
              <a:t>związanych</a:t>
            </a:r>
            <a:r>
              <a:rPr dirty="0"/>
              <a:t> z </a:t>
            </a:r>
            <a:r>
              <a:rPr dirty="0" err="1"/>
              <a:t>komunikacją</a:t>
            </a:r>
            <a:r>
              <a:rPr dirty="0"/>
              <a:t> </a:t>
            </a:r>
            <a:r>
              <a:rPr dirty="0" err="1"/>
              <a:t>autobusową</a:t>
            </a:r>
            <a:r>
              <a:rPr dirty="0"/>
              <a:t>. </a:t>
            </a:r>
            <a:r>
              <a:rPr dirty="0" err="1"/>
              <a:t>Prezes</a:t>
            </a:r>
            <a:r>
              <a:rPr dirty="0"/>
              <a:t> </a:t>
            </a:r>
            <a:r>
              <a:rPr dirty="0" err="1"/>
              <a:t>Komunikacji</a:t>
            </a:r>
            <a:r>
              <a:rPr dirty="0"/>
              <a:t> </a:t>
            </a:r>
            <a:r>
              <a:rPr dirty="0" err="1"/>
              <a:t>Autobusowej</a:t>
            </a:r>
            <a:r>
              <a:rPr dirty="0"/>
              <a:t> sp. z </a:t>
            </a:r>
            <a:r>
              <a:rPr dirty="0" err="1"/>
              <a:t>o.o</a:t>
            </a:r>
            <a:r>
              <a:rPr dirty="0"/>
              <a:t>. Elżbieta Bogdanowicz </a:t>
            </a:r>
            <a:r>
              <a:rPr dirty="0" err="1"/>
              <a:t>zaprezentowała</a:t>
            </a:r>
            <a:r>
              <a:rPr dirty="0"/>
              <a:t> </a:t>
            </a:r>
            <a:r>
              <a:rPr dirty="0" err="1"/>
              <a:t>propozycję</a:t>
            </a:r>
            <a:r>
              <a:rPr dirty="0"/>
              <a:t> </a:t>
            </a:r>
            <a:r>
              <a:rPr dirty="0" err="1"/>
              <a:t>sieci</a:t>
            </a:r>
            <a:r>
              <a:rPr dirty="0"/>
              <a:t> </a:t>
            </a:r>
            <a:r>
              <a:rPr dirty="0" err="1"/>
              <a:t>autobusowej</a:t>
            </a:r>
            <a:r>
              <a:rPr dirty="0"/>
              <a:t> po otwarciu tunelu. </a:t>
            </a:r>
            <a:r>
              <a:rPr dirty="0" err="1"/>
              <a:t>Przedstawiła</a:t>
            </a:r>
            <a:r>
              <a:rPr dirty="0"/>
              <a:t> </a:t>
            </a:r>
            <a:r>
              <a:rPr dirty="0" err="1"/>
              <a:t>propozycję</a:t>
            </a:r>
            <a:r>
              <a:rPr dirty="0"/>
              <a:t> </a:t>
            </a:r>
            <a:r>
              <a:rPr dirty="0" err="1"/>
              <a:t>tzw</a:t>
            </a:r>
            <a:r>
              <a:rPr dirty="0"/>
              <a:t>. </a:t>
            </a:r>
            <a:r>
              <a:rPr dirty="0" err="1"/>
              <a:t>wariantu</a:t>
            </a:r>
            <a:r>
              <a:rPr dirty="0"/>
              <a:t> </a:t>
            </a:r>
            <a:r>
              <a:rPr dirty="0" err="1" smtClean="0"/>
              <a:t>bezpośredniego</a:t>
            </a:r>
            <a:r>
              <a:rPr lang="pl-PL" dirty="0" smtClean="0"/>
              <a:t> </a:t>
            </a:r>
            <a:r>
              <a:rPr dirty="0" err="1" smtClean="0"/>
              <a:t>i</a:t>
            </a:r>
            <a:r>
              <a:rPr dirty="0" smtClean="0"/>
              <a:t> </a:t>
            </a:r>
            <a:r>
              <a:rPr dirty="0" err="1"/>
              <a:t>przesiadkowego</a:t>
            </a:r>
            <a:r>
              <a:rPr dirty="0"/>
              <a:t>. Ten </a:t>
            </a:r>
            <a:r>
              <a:rPr dirty="0" err="1"/>
              <a:t>ostatni</a:t>
            </a:r>
            <a:r>
              <a:rPr dirty="0"/>
              <a:t> </a:t>
            </a:r>
            <a:r>
              <a:rPr dirty="0" err="1"/>
              <a:t>ze</a:t>
            </a:r>
            <a:r>
              <a:rPr dirty="0"/>
              <a:t> </a:t>
            </a:r>
            <a:r>
              <a:rPr dirty="0" err="1"/>
              <a:t>względów</a:t>
            </a:r>
            <a:r>
              <a:rPr dirty="0"/>
              <a:t> </a:t>
            </a:r>
            <a:r>
              <a:rPr dirty="0" err="1"/>
              <a:t>ekonomicznych</a:t>
            </a:r>
            <a:r>
              <a:rPr dirty="0"/>
              <a:t> jest w </a:t>
            </a:r>
            <a:r>
              <a:rPr dirty="0" err="1"/>
              <a:t>tej</a:t>
            </a:r>
            <a:r>
              <a:rPr dirty="0"/>
              <a:t> </a:t>
            </a:r>
            <a:r>
              <a:rPr dirty="0" err="1"/>
              <a:t>chwili</a:t>
            </a:r>
            <a:r>
              <a:rPr dirty="0"/>
              <a:t> </a:t>
            </a:r>
            <a:r>
              <a:rPr dirty="0" err="1"/>
              <a:t>najbardziej</a:t>
            </a:r>
            <a:r>
              <a:rPr dirty="0"/>
              <a:t> </a:t>
            </a:r>
            <a:r>
              <a:rPr dirty="0" err="1"/>
              <a:t>prawdopodobny</a:t>
            </a:r>
            <a:r>
              <a:rPr dirty="0"/>
              <a:t>.  </a:t>
            </a:r>
            <a:r>
              <a:rPr dirty="0" err="1"/>
              <a:t>Mieszkańcy</a:t>
            </a:r>
            <a:r>
              <a:rPr dirty="0"/>
              <a:t> </a:t>
            </a:r>
            <a:r>
              <a:rPr dirty="0" err="1"/>
              <a:t>pytali</a:t>
            </a:r>
            <a:r>
              <a:rPr dirty="0"/>
              <a:t> </a:t>
            </a:r>
            <a:r>
              <a:rPr dirty="0" err="1"/>
              <a:t>między</a:t>
            </a:r>
            <a:r>
              <a:rPr dirty="0"/>
              <a:t> </a:t>
            </a:r>
            <a:r>
              <a:rPr dirty="0" err="1"/>
              <a:t>innymi</a:t>
            </a:r>
            <a:r>
              <a:rPr dirty="0"/>
              <a:t> o </a:t>
            </a:r>
            <a:r>
              <a:rPr dirty="0" err="1"/>
              <a:t>intensywność</a:t>
            </a:r>
            <a:r>
              <a:rPr dirty="0"/>
              <a:t> </a:t>
            </a:r>
            <a:r>
              <a:rPr dirty="0" err="1"/>
              <a:t>kursowania</a:t>
            </a:r>
            <a:r>
              <a:rPr dirty="0"/>
              <a:t> </a:t>
            </a:r>
            <a:r>
              <a:rPr dirty="0" err="1"/>
              <a:t>autobusów</a:t>
            </a:r>
            <a:r>
              <a:rPr dirty="0"/>
              <a:t>, lamp </a:t>
            </a:r>
            <a:r>
              <a:rPr dirty="0" err="1"/>
              <a:t>solarnych</a:t>
            </a:r>
            <a:r>
              <a:rPr dirty="0"/>
              <a:t> na </a:t>
            </a:r>
            <a:r>
              <a:rPr dirty="0" err="1"/>
              <a:t>przystankach</a:t>
            </a:r>
            <a:r>
              <a:rPr dirty="0"/>
              <a:t> </a:t>
            </a:r>
            <a:r>
              <a:rPr dirty="0" err="1"/>
              <a:t>i</a:t>
            </a:r>
            <a:r>
              <a:rPr dirty="0"/>
              <a:t> </a:t>
            </a:r>
            <a:r>
              <a:rPr dirty="0" err="1"/>
              <a:t>dachów</a:t>
            </a:r>
            <a:r>
              <a:rPr dirty="0"/>
              <a:t> na </a:t>
            </a:r>
            <a:r>
              <a:rPr dirty="0" err="1"/>
              <a:t>wiatach</a:t>
            </a:r>
            <a:r>
              <a:rPr dirty="0"/>
              <a:t> </a:t>
            </a:r>
            <a:r>
              <a:rPr dirty="0" err="1"/>
              <a:t>przystankowych</a:t>
            </a:r>
            <a:r>
              <a:rPr dirty="0"/>
              <a:t>. </a:t>
            </a:r>
            <a:r>
              <a:rPr dirty="0" err="1"/>
              <a:t>Prezes</a:t>
            </a:r>
            <a:r>
              <a:rPr dirty="0"/>
              <a:t> </a:t>
            </a:r>
            <a:r>
              <a:rPr dirty="0" err="1"/>
              <a:t>Komunikacji</a:t>
            </a:r>
            <a:r>
              <a:rPr dirty="0"/>
              <a:t> </a:t>
            </a:r>
            <a:r>
              <a:rPr dirty="0" err="1"/>
              <a:t>Autobusowej</a:t>
            </a:r>
            <a:r>
              <a:rPr dirty="0"/>
              <a:t> </a:t>
            </a:r>
            <a:r>
              <a:rPr dirty="0" err="1"/>
              <a:t>zapewniła</a:t>
            </a:r>
            <a:r>
              <a:rPr dirty="0"/>
              <a:t>, że </a:t>
            </a:r>
            <a:r>
              <a:rPr dirty="0" err="1"/>
              <a:t>każda</a:t>
            </a:r>
            <a:r>
              <a:rPr dirty="0"/>
              <a:t> </a:t>
            </a:r>
            <a:r>
              <a:rPr dirty="0" err="1"/>
              <a:t>trasa</a:t>
            </a:r>
            <a:r>
              <a:rPr dirty="0"/>
              <a:t> </a:t>
            </a:r>
            <a:r>
              <a:rPr dirty="0" err="1"/>
              <a:t>autobusowa</a:t>
            </a:r>
            <a:r>
              <a:rPr dirty="0"/>
              <a:t> jest </a:t>
            </a:r>
            <a:r>
              <a:rPr dirty="0" err="1"/>
              <a:t>weryfikowana</a:t>
            </a:r>
            <a:r>
              <a:rPr dirty="0"/>
              <a:t> na </a:t>
            </a:r>
            <a:r>
              <a:rPr dirty="0" err="1"/>
              <a:t>bieżąco</a:t>
            </a:r>
            <a:r>
              <a:rPr dirty="0"/>
              <a:t> </a:t>
            </a:r>
            <a:r>
              <a:rPr dirty="0" err="1"/>
              <a:t>i</a:t>
            </a:r>
            <a:r>
              <a:rPr dirty="0"/>
              <a:t> </a:t>
            </a:r>
            <a:r>
              <a:rPr dirty="0" err="1"/>
              <a:t>wszelkie</a:t>
            </a:r>
            <a:r>
              <a:rPr dirty="0"/>
              <a:t> </a:t>
            </a:r>
            <a:r>
              <a:rPr dirty="0" err="1"/>
              <a:t>zmiany</a:t>
            </a:r>
            <a:r>
              <a:rPr dirty="0"/>
              <a:t>, w </a:t>
            </a:r>
            <a:r>
              <a:rPr dirty="0" err="1"/>
              <a:t>miarę</a:t>
            </a:r>
            <a:r>
              <a:rPr dirty="0"/>
              <a:t> </a:t>
            </a:r>
            <a:r>
              <a:rPr dirty="0" err="1"/>
              <a:t>możliwości</a:t>
            </a:r>
            <a:r>
              <a:rPr dirty="0"/>
              <a:t>, </a:t>
            </a:r>
            <a:r>
              <a:rPr dirty="0" err="1"/>
              <a:t>będą</a:t>
            </a:r>
            <a:r>
              <a:rPr dirty="0"/>
              <a:t> </a:t>
            </a:r>
            <a:r>
              <a:rPr dirty="0" err="1"/>
              <a:t>dokonywane</a:t>
            </a:r>
            <a:r>
              <a:rPr dirty="0"/>
              <a:t>. </a:t>
            </a:r>
            <a:r>
              <a:rPr dirty="0" err="1"/>
              <a:t>Powiedziała</a:t>
            </a:r>
            <a:r>
              <a:rPr dirty="0"/>
              <a:t> </a:t>
            </a:r>
            <a:r>
              <a:rPr dirty="0" err="1"/>
              <a:t>także</a:t>
            </a:r>
            <a:r>
              <a:rPr dirty="0"/>
              <a:t>, że </a:t>
            </a:r>
            <a:r>
              <a:rPr dirty="0" err="1"/>
              <a:t>spółka</a:t>
            </a:r>
            <a:r>
              <a:rPr dirty="0"/>
              <a:t> </a:t>
            </a:r>
            <a:r>
              <a:rPr dirty="0" err="1"/>
              <a:t>przewiduje</a:t>
            </a:r>
            <a:r>
              <a:rPr dirty="0"/>
              <a:t> </a:t>
            </a:r>
            <a:r>
              <a:rPr dirty="0" err="1"/>
              <a:t>wprowadzenie</a:t>
            </a:r>
            <a:r>
              <a:rPr dirty="0"/>
              <a:t> </a:t>
            </a:r>
            <a:r>
              <a:rPr dirty="0" err="1"/>
              <a:t>biletu</a:t>
            </a:r>
            <a:r>
              <a:rPr dirty="0"/>
              <a:t> 24 </a:t>
            </a:r>
            <a:r>
              <a:rPr dirty="0" err="1"/>
              <a:t>godzinnego</a:t>
            </a:r>
            <a:r>
              <a:rPr dirty="0"/>
              <a:t> </a:t>
            </a:r>
            <a:r>
              <a:rPr dirty="0" err="1"/>
              <a:t>i</a:t>
            </a:r>
            <a:r>
              <a:rPr dirty="0"/>
              <a:t> </a:t>
            </a:r>
            <a:r>
              <a:rPr dirty="0" err="1"/>
              <a:t>miesięcznego</a:t>
            </a:r>
            <a:r>
              <a:rPr dirty="0"/>
              <a:t> </a:t>
            </a:r>
            <a:r>
              <a:rPr dirty="0" err="1"/>
              <a:t>oraz</a:t>
            </a:r>
            <a:r>
              <a:rPr dirty="0"/>
              <a:t> </a:t>
            </a:r>
            <a:r>
              <a:rPr dirty="0" err="1"/>
              <a:t>linii</a:t>
            </a:r>
            <a:r>
              <a:rPr dirty="0"/>
              <a:t> </a:t>
            </a:r>
            <a:r>
              <a:rPr dirty="0" err="1"/>
              <a:t>nocnej</a:t>
            </a:r>
            <a:r>
              <a:rPr dirty="0"/>
              <a:t> </a:t>
            </a:r>
            <a:r>
              <a:rPr dirty="0" err="1"/>
              <a:t>ze</a:t>
            </a:r>
            <a:r>
              <a:rPr dirty="0"/>
              <a:t> </a:t>
            </a:r>
            <a:r>
              <a:rPr dirty="0" err="1"/>
              <a:t>Świnoujścia</a:t>
            </a:r>
            <a:r>
              <a:rPr dirty="0"/>
              <a:t> do </a:t>
            </a:r>
            <a:r>
              <a:rPr dirty="0" err="1"/>
              <a:t>Karsiboru</a:t>
            </a:r>
            <a:r>
              <a:rPr dirty="0"/>
              <a:t>. Na </a:t>
            </a:r>
            <a:r>
              <a:rPr dirty="0" err="1"/>
              <a:t>prośbę</a:t>
            </a:r>
            <a:r>
              <a:rPr dirty="0"/>
              <a:t> o to by w </a:t>
            </a:r>
            <a:r>
              <a:rPr dirty="0" err="1"/>
              <a:t>sezonie</a:t>
            </a:r>
            <a:r>
              <a:rPr dirty="0"/>
              <a:t> </a:t>
            </a:r>
            <a:r>
              <a:rPr dirty="0" err="1"/>
              <a:t>letnim</a:t>
            </a:r>
            <a:r>
              <a:rPr dirty="0"/>
              <a:t> </a:t>
            </a:r>
            <a:r>
              <a:rPr dirty="0" err="1"/>
              <a:t>powstała</a:t>
            </a:r>
            <a:r>
              <a:rPr dirty="0"/>
              <a:t> </a:t>
            </a:r>
            <a:r>
              <a:rPr dirty="0" err="1"/>
              <a:t>bezpośrednia</a:t>
            </a:r>
            <a:r>
              <a:rPr dirty="0"/>
              <a:t> </a:t>
            </a:r>
            <a:r>
              <a:rPr dirty="0" err="1"/>
              <a:t>linia</a:t>
            </a:r>
            <a:r>
              <a:rPr dirty="0"/>
              <a:t> </a:t>
            </a:r>
            <a:r>
              <a:rPr dirty="0" err="1"/>
              <a:t>autobusowa</a:t>
            </a:r>
            <a:r>
              <a:rPr dirty="0"/>
              <a:t> do </a:t>
            </a:r>
            <a:r>
              <a:rPr dirty="0" err="1"/>
              <a:t>plaży</a:t>
            </a:r>
            <a:r>
              <a:rPr dirty="0"/>
              <a:t> w </a:t>
            </a:r>
            <a:r>
              <a:rPr dirty="0" err="1"/>
              <a:t>Warszowie</a:t>
            </a:r>
            <a:r>
              <a:rPr dirty="0"/>
              <a:t> </a:t>
            </a:r>
            <a:r>
              <a:rPr dirty="0" err="1"/>
              <a:t>mieszkańcy</a:t>
            </a:r>
            <a:r>
              <a:rPr dirty="0"/>
              <a:t> </a:t>
            </a:r>
            <a:r>
              <a:rPr dirty="0" err="1"/>
              <a:t>otrzymali</a:t>
            </a:r>
            <a:r>
              <a:rPr dirty="0"/>
              <a:t> </a:t>
            </a:r>
            <a:r>
              <a:rPr dirty="0" err="1"/>
              <a:t>negatywną</a:t>
            </a:r>
            <a:r>
              <a:rPr dirty="0"/>
              <a:t> </a:t>
            </a:r>
            <a:r>
              <a:rPr dirty="0" err="1"/>
              <a:t>odpowiedź</a:t>
            </a:r>
            <a:r>
              <a:rPr dirty="0"/>
              <a:t>. </a:t>
            </a:r>
            <a:r>
              <a:rPr dirty="0" err="1"/>
              <a:t>Jedna</a:t>
            </a:r>
            <a:r>
              <a:rPr dirty="0"/>
              <a:t> z </a:t>
            </a:r>
            <a:r>
              <a:rPr dirty="0" err="1"/>
              <a:t>mieszkanek</a:t>
            </a:r>
            <a:r>
              <a:rPr dirty="0"/>
              <a:t> </a:t>
            </a:r>
            <a:r>
              <a:rPr dirty="0" err="1"/>
              <a:t>Karsiboru</a:t>
            </a:r>
            <a:r>
              <a:rPr dirty="0"/>
              <a:t> </a:t>
            </a:r>
            <a:r>
              <a:rPr dirty="0" err="1"/>
              <a:t>zwróciła</a:t>
            </a:r>
            <a:r>
              <a:rPr dirty="0"/>
              <a:t> </a:t>
            </a:r>
            <a:r>
              <a:rPr dirty="0" err="1"/>
              <a:t>także</a:t>
            </a:r>
            <a:r>
              <a:rPr dirty="0"/>
              <a:t> </a:t>
            </a:r>
            <a:r>
              <a:rPr dirty="0" err="1"/>
              <a:t>uwagę</a:t>
            </a:r>
            <a:r>
              <a:rPr dirty="0"/>
              <a:t>, że </a:t>
            </a:r>
            <a:r>
              <a:rPr dirty="0" err="1"/>
              <a:t>czasem</a:t>
            </a:r>
            <a:r>
              <a:rPr dirty="0"/>
              <a:t> </a:t>
            </a:r>
            <a:r>
              <a:rPr dirty="0" err="1"/>
              <a:t>występują</a:t>
            </a:r>
            <a:r>
              <a:rPr dirty="0"/>
              <a:t> </a:t>
            </a:r>
            <a:r>
              <a:rPr dirty="0" err="1"/>
              <a:t>problemy</a:t>
            </a:r>
            <a:r>
              <a:rPr dirty="0"/>
              <a:t> z </a:t>
            </a:r>
            <a:r>
              <a:rPr dirty="0" err="1"/>
              <a:t>dowozem</a:t>
            </a:r>
            <a:r>
              <a:rPr dirty="0"/>
              <a:t> </a:t>
            </a:r>
            <a:r>
              <a:rPr dirty="0" err="1"/>
              <a:t>dzieci</a:t>
            </a:r>
            <a:r>
              <a:rPr dirty="0"/>
              <a:t> do </a:t>
            </a:r>
            <a:r>
              <a:rPr dirty="0" err="1"/>
              <a:t>i</a:t>
            </a:r>
            <a:r>
              <a:rPr dirty="0"/>
              <a:t> </a:t>
            </a:r>
            <a:r>
              <a:rPr dirty="0" err="1"/>
              <a:t>ze</a:t>
            </a:r>
            <a:r>
              <a:rPr dirty="0"/>
              <a:t> </a:t>
            </a:r>
            <a:r>
              <a:rPr dirty="0" err="1"/>
              <a:t>szkoły</a:t>
            </a:r>
            <a:r>
              <a:rPr dirty="0"/>
              <a:t> </a:t>
            </a:r>
            <a:r>
              <a:rPr dirty="0" err="1"/>
              <a:t>autobusami</a:t>
            </a:r>
            <a:r>
              <a:rPr dirty="0"/>
              <a:t>. </a:t>
            </a:r>
            <a:r>
              <a:rPr dirty="0" err="1"/>
              <a:t>Prezes</a:t>
            </a:r>
            <a:r>
              <a:rPr dirty="0"/>
              <a:t> </a:t>
            </a:r>
            <a:r>
              <a:rPr dirty="0" err="1"/>
              <a:t>Komunikacji</a:t>
            </a:r>
            <a:r>
              <a:rPr dirty="0"/>
              <a:t> </a:t>
            </a:r>
            <a:r>
              <a:rPr dirty="0" err="1"/>
              <a:t>poinformowała</a:t>
            </a:r>
            <a:r>
              <a:rPr dirty="0"/>
              <a:t>, że jest na </a:t>
            </a:r>
            <a:r>
              <a:rPr dirty="0" err="1"/>
              <a:t>bieżąco</a:t>
            </a:r>
            <a:r>
              <a:rPr dirty="0"/>
              <a:t> w </a:t>
            </a:r>
            <a:r>
              <a:rPr dirty="0" err="1"/>
              <a:t>kontakcie</a:t>
            </a:r>
            <a:r>
              <a:rPr dirty="0"/>
              <a:t> z </a:t>
            </a:r>
            <a:r>
              <a:rPr dirty="0" err="1"/>
              <a:t>dyrekcją</a:t>
            </a:r>
            <a:r>
              <a:rPr dirty="0"/>
              <a:t> </a:t>
            </a:r>
            <a:r>
              <a:rPr dirty="0" err="1"/>
              <a:t>szkół</a:t>
            </a:r>
            <a:r>
              <a:rPr dirty="0"/>
              <a:t> </a:t>
            </a:r>
            <a:r>
              <a:rPr dirty="0" err="1"/>
              <a:t>otrzymując</a:t>
            </a:r>
            <a:r>
              <a:rPr dirty="0"/>
              <a:t> </a:t>
            </a:r>
            <a:r>
              <a:rPr dirty="0" err="1"/>
              <a:t>rozkład</a:t>
            </a:r>
            <a:r>
              <a:rPr dirty="0"/>
              <a:t> </a:t>
            </a:r>
            <a:r>
              <a:rPr dirty="0" err="1"/>
              <a:t>zajęć</a:t>
            </a:r>
            <a:r>
              <a:rPr dirty="0"/>
              <a:t> </a:t>
            </a:r>
            <a:r>
              <a:rPr dirty="0" err="1"/>
              <a:t>dzieci</a:t>
            </a:r>
            <a:r>
              <a:rPr dirty="0"/>
              <a:t>, ale </a:t>
            </a:r>
            <a:r>
              <a:rPr dirty="0" err="1"/>
              <a:t>raz</a:t>
            </a:r>
            <a:r>
              <a:rPr dirty="0"/>
              <a:t> </a:t>
            </a:r>
            <a:r>
              <a:rPr dirty="0" err="1"/>
              <a:t>jeszcze</a:t>
            </a:r>
            <a:r>
              <a:rPr dirty="0"/>
              <a:t> </a:t>
            </a:r>
            <a:r>
              <a:rPr dirty="0" err="1"/>
              <a:t>zweryfikuje</a:t>
            </a:r>
            <a:r>
              <a:rPr dirty="0"/>
              <a:t> </a:t>
            </a:r>
            <a:r>
              <a:rPr dirty="0" err="1"/>
              <a:t>poruszony</a:t>
            </a:r>
            <a:r>
              <a:rPr dirty="0"/>
              <a:t> problem.</a:t>
            </a:r>
          </a:p>
          <a:p>
            <a:pPr defTabSz="449580">
              <a:spcBef>
                <a:spcPts val="500"/>
              </a:spcBef>
              <a:defRPr sz="2500" b="0">
                <a:uFill>
                  <a:solidFill>
                    <a:srgbClr val="000000"/>
                  </a:solidFill>
                </a:uFill>
                <a:latin typeface="Sora Regular ExtraLight"/>
                <a:ea typeface="Sora Regular ExtraLight"/>
                <a:cs typeface="Sora Regular ExtraLight"/>
                <a:sym typeface="Sora Regular ExtraLight"/>
              </a:defRPr>
            </a:pPr>
            <a:r>
              <a:rPr dirty="0"/>
              <a:t>cd. na </a:t>
            </a:r>
            <a:r>
              <a:rPr dirty="0" err="1"/>
              <a:t>następnej</a:t>
            </a:r>
            <a:r>
              <a:rPr dirty="0"/>
              <a:t> </a:t>
            </a:r>
            <a:r>
              <a:rPr dirty="0" err="1"/>
              <a:t>stronie</a:t>
            </a:r>
            <a:endParaRPr dirty="0"/>
          </a:p>
        </p:txBody>
      </p:sp>
      <p:sp>
        <p:nvSpPr>
          <p:cNvPr id="583" name="Spotkanie z mieszkańcami Karsiboru…"/>
          <p:cNvSpPr txBox="1">
            <a:spLocks noGrp="1"/>
          </p:cNvSpPr>
          <p:nvPr>
            <p:ph type="title"/>
          </p:nvPr>
        </p:nvSpPr>
        <p:spPr>
          <a:xfrm>
            <a:off x="942081" y="1077359"/>
            <a:ext cx="22382052" cy="2398132"/>
          </a:xfrm>
          <a:prstGeom prst="rect">
            <a:avLst/>
          </a:prstGeom>
        </p:spPr>
        <p:txBody>
          <a:bodyPr/>
          <a:lstStyle/>
          <a:p>
            <a:pPr>
              <a:defRPr sz="7500" b="0" spc="-200">
                <a:solidFill>
                  <a:srgbClr val="ED7052"/>
                </a:solidFill>
                <a:latin typeface="Sora Regular Bold"/>
                <a:ea typeface="Sora Regular Bold"/>
                <a:cs typeface="Sora Regular Bold"/>
                <a:sym typeface="Sora Regular Bold"/>
              </a:defRPr>
            </a:pPr>
            <a:r>
              <a:t>Spotkanie z mieszkańcami Karsiboru</a:t>
            </a:r>
            <a:endParaRPr spc="-150"/>
          </a:p>
          <a:p>
            <a:pPr>
              <a:defRPr sz="5000" b="0" spc="-100">
                <a:solidFill>
                  <a:srgbClr val="ED7052"/>
                </a:solidFill>
                <a:latin typeface="Sora Regular Bold"/>
                <a:ea typeface="Sora Regular Bold"/>
                <a:cs typeface="Sora Regular Bold"/>
                <a:sym typeface="Sora Regular Bold"/>
              </a:defRPr>
            </a:pPr>
            <a:r>
              <a:t>20.10.2021 r.</a:t>
            </a:r>
          </a:p>
        </p:txBody>
      </p:sp>
    </p:spTree>
  </p:cSld>
  <p:clrMapOvr>
    <a:masterClrMapping/>
  </p:clrMapOvr>
  <p:transition spd="med"/>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5"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586" name="74"/>
          <p:cNvSpPr txBox="1"/>
          <p:nvPr/>
        </p:nvSpPr>
        <p:spPr>
          <a:xfrm>
            <a:off x="23371027" y="12729956"/>
            <a:ext cx="546711"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74</a:t>
            </a:r>
          </a:p>
        </p:txBody>
      </p:sp>
      <p:sp>
        <p:nvSpPr>
          <p:cNvPr id="587" name="Spółka w swoich planach przewiduje wprowadzenie krótszych autobusów i dodatkowo innych form współpracy z przewoźnikami. Podsumowując Prezes Komunikacji Autobusowej podkreśliła, że na bieżąco spółka poszukuje środków finansowych na zakup nowych autobusów "/>
          <p:cNvSpPr txBox="1">
            <a:spLocks noGrp="1"/>
          </p:cNvSpPr>
          <p:nvPr>
            <p:ph type="body" idx="1"/>
          </p:nvPr>
        </p:nvSpPr>
        <p:spPr>
          <a:xfrm>
            <a:off x="1032417" y="3344301"/>
            <a:ext cx="22609008" cy="8601107"/>
          </a:xfrm>
          <a:prstGeom prst="rect">
            <a:avLst/>
          </a:prstGeom>
        </p:spPr>
        <p:txBody>
          <a:bodyPr lIns="50800" tIns="50800" rIns="50800" bIns="50800" numCol="2" spcCol="1130449"/>
          <a:lstStyle/>
          <a:p>
            <a:pPr algn="just" defTabSz="449580">
              <a:spcBef>
                <a:spcPts val="500"/>
              </a:spcBef>
              <a:defRPr sz="3500" b="0">
                <a:uFill>
                  <a:solidFill>
                    <a:srgbClr val="000000"/>
                  </a:solidFill>
                </a:uFill>
                <a:latin typeface="Sora Regular Regular"/>
                <a:ea typeface="Sora Regular Regular"/>
                <a:cs typeface="Sora Regular Regular"/>
                <a:sym typeface="Sora Regular Regular"/>
              </a:defRPr>
            </a:pPr>
            <a:r>
              <a:rPr dirty="0" err="1"/>
              <a:t>Spółka</a:t>
            </a:r>
            <a:r>
              <a:rPr dirty="0"/>
              <a:t> w </a:t>
            </a:r>
            <a:r>
              <a:rPr dirty="0" err="1"/>
              <a:t>swoich</a:t>
            </a:r>
            <a:r>
              <a:rPr dirty="0"/>
              <a:t> </a:t>
            </a:r>
            <a:r>
              <a:rPr dirty="0" err="1"/>
              <a:t>planach</a:t>
            </a:r>
            <a:r>
              <a:rPr dirty="0"/>
              <a:t> </a:t>
            </a:r>
            <a:r>
              <a:rPr dirty="0" err="1"/>
              <a:t>przewiduje</a:t>
            </a:r>
            <a:r>
              <a:rPr dirty="0"/>
              <a:t> </a:t>
            </a:r>
            <a:r>
              <a:rPr dirty="0" err="1"/>
              <a:t>wprowadzenie</a:t>
            </a:r>
            <a:r>
              <a:rPr dirty="0"/>
              <a:t> </a:t>
            </a:r>
            <a:r>
              <a:rPr dirty="0" err="1"/>
              <a:t>krótszych</a:t>
            </a:r>
            <a:r>
              <a:rPr dirty="0"/>
              <a:t> </a:t>
            </a:r>
            <a:r>
              <a:rPr dirty="0" err="1"/>
              <a:t>autobusów</a:t>
            </a:r>
            <a:r>
              <a:rPr dirty="0"/>
              <a:t> </a:t>
            </a:r>
            <a:r>
              <a:rPr dirty="0" err="1"/>
              <a:t>i</a:t>
            </a:r>
            <a:r>
              <a:rPr dirty="0"/>
              <a:t> </a:t>
            </a:r>
            <a:r>
              <a:rPr dirty="0" err="1"/>
              <a:t>dodatkowo</a:t>
            </a:r>
            <a:r>
              <a:rPr dirty="0"/>
              <a:t> </a:t>
            </a:r>
            <a:r>
              <a:rPr dirty="0" err="1"/>
              <a:t>innych</a:t>
            </a:r>
            <a:r>
              <a:rPr dirty="0"/>
              <a:t> form </a:t>
            </a:r>
            <a:r>
              <a:rPr dirty="0" err="1"/>
              <a:t>współpracy</a:t>
            </a:r>
            <a:r>
              <a:rPr dirty="0"/>
              <a:t> z </a:t>
            </a:r>
            <a:r>
              <a:rPr dirty="0" err="1"/>
              <a:t>przewoźnikami</a:t>
            </a:r>
            <a:r>
              <a:rPr dirty="0"/>
              <a:t>. </a:t>
            </a:r>
            <a:r>
              <a:rPr dirty="0" err="1"/>
              <a:t>Podsumowując</a:t>
            </a:r>
            <a:r>
              <a:rPr dirty="0"/>
              <a:t> </a:t>
            </a:r>
            <a:r>
              <a:rPr dirty="0" err="1"/>
              <a:t>Prezes</a:t>
            </a:r>
            <a:r>
              <a:rPr dirty="0"/>
              <a:t> </a:t>
            </a:r>
            <a:r>
              <a:rPr dirty="0" err="1"/>
              <a:t>Komunikacji</a:t>
            </a:r>
            <a:r>
              <a:rPr dirty="0"/>
              <a:t> </a:t>
            </a:r>
            <a:r>
              <a:rPr dirty="0" err="1"/>
              <a:t>Autobusowej</a:t>
            </a:r>
            <a:r>
              <a:rPr dirty="0"/>
              <a:t> </a:t>
            </a:r>
            <a:r>
              <a:rPr dirty="0" err="1"/>
              <a:t>podkreśliła</a:t>
            </a:r>
            <a:r>
              <a:rPr dirty="0"/>
              <a:t>, że na </a:t>
            </a:r>
            <a:r>
              <a:rPr dirty="0" err="1"/>
              <a:t>bieżąco</a:t>
            </a:r>
            <a:r>
              <a:rPr dirty="0"/>
              <a:t> </a:t>
            </a:r>
            <a:r>
              <a:rPr dirty="0" err="1"/>
              <a:t>spółka</a:t>
            </a:r>
            <a:r>
              <a:rPr dirty="0"/>
              <a:t> </a:t>
            </a:r>
            <a:r>
              <a:rPr dirty="0" err="1"/>
              <a:t>poszukuje</a:t>
            </a:r>
            <a:r>
              <a:rPr dirty="0"/>
              <a:t> </a:t>
            </a:r>
            <a:r>
              <a:rPr dirty="0" err="1"/>
              <a:t>środków</a:t>
            </a:r>
            <a:r>
              <a:rPr dirty="0"/>
              <a:t> </a:t>
            </a:r>
            <a:r>
              <a:rPr dirty="0" err="1"/>
              <a:t>finansowych</a:t>
            </a:r>
            <a:r>
              <a:rPr dirty="0"/>
              <a:t> na </a:t>
            </a:r>
            <a:r>
              <a:rPr dirty="0" err="1"/>
              <a:t>zakup</a:t>
            </a:r>
            <a:r>
              <a:rPr dirty="0"/>
              <a:t> </a:t>
            </a:r>
            <a:r>
              <a:rPr dirty="0" err="1"/>
              <a:t>nowych</a:t>
            </a:r>
            <a:r>
              <a:rPr dirty="0"/>
              <a:t> </a:t>
            </a:r>
            <a:r>
              <a:rPr dirty="0" err="1"/>
              <a:t>autobusów</a:t>
            </a:r>
            <a:r>
              <a:rPr dirty="0"/>
              <a:t> ale </a:t>
            </a:r>
            <a:r>
              <a:rPr dirty="0" err="1"/>
              <a:t>jednocześnie</a:t>
            </a:r>
            <a:r>
              <a:rPr dirty="0"/>
              <a:t> </a:t>
            </a:r>
            <a:r>
              <a:rPr dirty="0" err="1"/>
              <a:t>wskazała</a:t>
            </a:r>
            <a:r>
              <a:rPr dirty="0"/>
              <a:t>, że </a:t>
            </a:r>
            <a:r>
              <a:rPr dirty="0" err="1"/>
              <a:t>spółka</a:t>
            </a:r>
            <a:r>
              <a:rPr dirty="0"/>
              <a:t> </a:t>
            </a:r>
            <a:r>
              <a:rPr dirty="0" err="1"/>
              <a:t>musi</a:t>
            </a:r>
            <a:r>
              <a:rPr dirty="0"/>
              <a:t> </a:t>
            </a:r>
            <a:r>
              <a:rPr dirty="0" err="1"/>
              <a:t>radzić</a:t>
            </a:r>
            <a:r>
              <a:rPr dirty="0"/>
              <a:t> </a:t>
            </a:r>
            <a:r>
              <a:rPr dirty="0" err="1"/>
              <a:t>sobie</a:t>
            </a:r>
            <a:r>
              <a:rPr dirty="0"/>
              <a:t> z </a:t>
            </a:r>
            <a:r>
              <a:rPr dirty="0" err="1"/>
              <a:t>brakami</a:t>
            </a:r>
            <a:r>
              <a:rPr dirty="0"/>
              <a:t> </a:t>
            </a:r>
            <a:r>
              <a:rPr dirty="0" err="1"/>
              <a:t>kadrowymi</a:t>
            </a:r>
            <a:r>
              <a:rPr dirty="0"/>
              <a:t>  </a:t>
            </a:r>
            <a:r>
              <a:rPr dirty="0" err="1"/>
              <a:t>wśród</a:t>
            </a:r>
            <a:r>
              <a:rPr dirty="0"/>
              <a:t> </a:t>
            </a:r>
            <a:r>
              <a:rPr dirty="0" err="1"/>
              <a:t>kierowców</a:t>
            </a:r>
            <a:r>
              <a:rPr dirty="0"/>
              <a:t> w </a:t>
            </a:r>
            <a:r>
              <a:rPr dirty="0" err="1"/>
              <a:t>związku</a:t>
            </a:r>
            <a:r>
              <a:rPr dirty="0"/>
              <a:t> z </a:t>
            </a:r>
            <a:r>
              <a:rPr dirty="0" err="1"/>
              <a:t>bliskością</a:t>
            </a:r>
            <a:r>
              <a:rPr dirty="0"/>
              <a:t> </a:t>
            </a:r>
            <a:r>
              <a:rPr dirty="0" err="1"/>
              <a:t>konkurencyjnej</a:t>
            </a:r>
            <a:r>
              <a:rPr dirty="0"/>
              <a:t> </a:t>
            </a:r>
            <a:r>
              <a:rPr dirty="0" err="1"/>
              <a:t>firmy</a:t>
            </a:r>
            <a:r>
              <a:rPr dirty="0"/>
              <a:t> UBB.</a:t>
            </a:r>
          </a:p>
          <a:p>
            <a:pPr algn="just" defTabSz="449580">
              <a:spcBef>
                <a:spcPts val="500"/>
              </a:spcBef>
              <a:defRPr sz="3500" b="0">
                <a:uFill>
                  <a:solidFill>
                    <a:srgbClr val="000000"/>
                  </a:solidFill>
                </a:uFill>
                <a:latin typeface="Sora Regular Regular"/>
                <a:ea typeface="Sora Regular Regular"/>
                <a:cs typeface="Sora Regular Regular"/>
                <a:sym typeface="Sora Regular Regular"/>
              </a:defRPr>
            </a:pPr>
            <a:endParaRPr dirty="0"/>
          </a:p>
          <a:p>
            <a:pPr algn="just" defTabSz="449580">
              <a:spcBef>
                <a:spcPts val="500"/>
              </a:spcBef>
              <a:defRPr sz="3500" b="0">
                <a:uFill>
                  <a:solidFill>
                    <a:srgbClr val="000000"/>
                  </a:solidFill>
                </a:uFill>
                <a:latin typeface="Sora Regular Regular"/>
                <a:ea typeface="Sora Regular Regular"/>
                <a:cs typeface="Sora Regular Regular"/>
                <a:sym typeface="Sora Regular Regular"/>
              </a:defRPr>
            </a:pPr>
            <a:r>
              <a:rPr dirty="0"/>
              <a:t>Na </a:t>
            </a:r>
            <a:r>
              <a:rPr dirty="0" err="1"/>
              <a:t>koniec</a:t>
            </a:r>
            <a:r>
              <a:rPr dirty="0"/>
              <a:t> </a:t>
            </a:r>
            <a:r>
              <a:rPr dirty="0" err="1"/>
              <a:t>spotkania</a:t>
            </a:r>
            <a:r>
              <a:rPr dirty="0"/>
              <a:t> </a:t>
            </a:r>
            <a:r>
              <a:rPr dirty="0" err="1"/>
              <a:t>mieszkańcy</a:t>
            </a:r>
            <a:r>
              <a:rPr dirty="0"/>
              <a:t> </a:t>
            </a:r>
            <a:r>
              <a:rPr dirty="0" err="1"/>
              <a:t>Karsiboru</a:t>
            </a:r>
            <a:r>
              <a:rPr dirty="0"/>
              <a:t> </a:t>
            </a:r>
            <a:r>
              <a:rPr dirty="0" err="1"/>
              <a:t>podjęli</a:t>
            </a:r>
            <a:r>
              <a:rPr dirty="0"/>
              <a:t> </a:t>
            </a:r>
            <a:r>
              <a:rPr dirty="0" err="1"/>
              <a:t>decyzje</a:t>
            </a:r>
            <a:r>
              <a:rPr dirty="0"/>
              <a:t> o </a:t>
            </a:r>
            <a:r>
              <a:rPr dirty="0" err="1"/>
              <a:t>wyborze</a:t>
            </a:r>
            <a:r>
              <a:rPr dirty="0"/>
              <a:t> </a:t>
            </a:r>
            <a:r>
              <a:rPr dirty="0" err="1"/>
              <a:t>scenariusza</a:t>
            </a:r>
            <a:r>
              <a:rPr dirty="0"/>
              <a:t>. </a:t>
            </a:r>
            <a:r>
              <a:rPr dirty="0" err="1"/>
              <a:t>Według</a:t>
            </a:r>
            <a:r>
              <a:rPr dirty="0"/>
              <a:t> </a:t>
            </a:r>
            <a:r>
              <a:rPr dirty="0" err="1"/>
              <a:t>karsiborzan</a:t>
            </a:r>
            <a:r>
              <a:rPr dirty="0"/>
              <a:t> </a:t>
            </a:r>
            <a:r>
              <a:rPr dirty="0" err="1"/>
              <a:t>najbardziej</a:t>
            </a:r>
            <a:r>
              <a:rPr dirty="0"/>
              <a:t> </a:t>
            </a:r>
            <a:r>
              <a:rPr dirty="0" err="1"/>
              <a:t>odpowiedni</a:t>
            </a:r>
            <a:r>
              <a:rPr dirty="0"/>
              <a:t> </a:t>
            </a:r>
            <a:r>
              <a:rPr dirty="0" err="1"/>
              <a:t>byłby</a:t>
            </a:r>
            <a:r>
              <a:rPr dirty="0"/>
              <a:t> </a:t>
            </a:r>
            <a:r>
              <a:rPr dirty="0" err="1"/>
              <a:t>scenariusz</a:t>
            </a:r>
            <a:r>
              <a:rPr dirty="0"/>
              <a:t> </a:t>
            </a:r>
            <a:r>
              <a:rPr dirty="0" err="1"/>
              <a:t>zorientowany</a:t>
            </a:r>
            <a:r>
              <a:rPr dirty="0"/>
              <a:t> na </a:t>
            </a:r>
            <a:r>
              <a:rPr dirty="0" err="1"/>
              <a:t>mieszkańca</a:t>
            </a:r>
            <a:r>
              <a:rPr dirty="0"/>
              <a:t> pod </a:t>
            </a:r>
            <a:r>
              <a:rPr dirty="0" err="1"/>
              <a:t>warunkiem</a:t>
            </a:r>
            <a:r>
              <a:rPr dirty="0"/>
              <a:t> </a:t>
            </a:r>
            <a:r>
              <a:rPr dirty="0" err="1"/>
              <a:t>bardzo</a:t>
            </a:r>
            <a:r>
              <a:rPr dirty="0"/>
              <a:t> </a:t>
            </a:r>
            <a:r>
              <a:rPr dirty="0" err="1"/>
              <a:t>dobrze</a:t>
            </a:r>
            <a:r>
              <a:rPr dirty="0"/>
              <a:t> </a:t>
            </a:r>
            <a:r>
              <a:rPr dirty="0" err="1"/>
              <a:t>działającej</a:t>
            </a:r>
            <a:r>
              <a:rPr dirty="0"/>
              <a:t> </a:t>
            </a:r>
            <a:r>
              <a:rPr dirty="0" err="1"/>
              <a:t>komunikacji</a:t>
            </a:r>
            <a:r>
              <a:rPr dirty="0"/>
              <a:t> </a:t>
            </a:r>
            <a:r>
              <a:rPr dirty="0" err="1"/>
              <a:t>autobusowej</a:t>
            </a:r>
            <a:r>
              <a:rPr dirty="0"/>
              <a:t>.</a:t>
            </a:r>
          </a:p>
        </p:txBody>
      </p:sp>
      <p:sp>
        <p:nvSpPr>
          <p:cNvPr id="588" name="Spotkanie z mieszkańcami Karsiboru…"/>
          <p:cNvSpPr txBox="1">
            <a:spLocks noGrp="1"/>
          </p:cNvSpPr>
          <p:nvPr>
            <p:ph type="title"/>
          </p:nvPr>
        </p:nvSpPr>
        <p:spPr>
          <a:xfrm>
            <a:off x="942081" y="1077359"/>
            <a:ext cx="22382052" cy="2398132"/>
          </a:xfrm>
          <a:prstGeom prst="rect">
            <a:avLst/>
          </a:prstGeom>
        </p:spPr>
        <p:txBody>
          <a:bodyPr/>
          <a:lstStyle/>
          <a:p>
            <a:pPr>
              <a:defRPr sz="7500" b="0" spc="-200">
                <a:solidFill>
                  <a:srgbClr val="ED7052"/>
                </a:solidFill>
                <a:latin typeface="Sora Regular Bold"/>
                <a:ea typeface="Sora Regular Bold"/>
                <a:cs typeface="Sora Regular Bold"/>
                <a:sym typeface="Sora Regular Bold"/>
              </a:defRPr>
            </a:pPr>
            <a:r>
              <a:t>Spotkanie z mieszkańcami Karsiboru</a:t>
            </a:r>
            <a:endParaRPr spc="-150"/>
          </a:p>
          <a:p>
            <a:pPr>
              <a:defRPr sz="5000" b="0" spc="-100">
                <a:solidFill>
                  <a:srgbClr val="ED7052"/>
                </a:solidFill>
                <a:latin typeface="Sora Regular Bold"/>
                <a:ea typeface="Sora Regular Bold"/>
                <a:cs typeface="Sora Regular Bold"/>
                <a:sym typeface="Sora Regular Bold"/>
              </a:defRPr>
            </a:pPr>
            <a:r>
              <a:t>20.10.2021 r.</a:t>
            </a:r>
          </a:p>
        </p:txBody>
      </p:sp>
    </p:spTree>
  </p:cSld>
  <p:clrMapOvr>
    <a:masterClrMapping/>
  </p:clrMapOvr>
  <p:transition spd="med"/>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0"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591" name="75"/>
          <p:cNvSpPr txBox="1"/>
          <p:nvPr/>
        </p:nvSpPr>
        <p:spPr>
          <a:xfrm>
            <a:off x="23374405" y="12729956"/>
            <a:ext cx="539955"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75</a:t>
            </a:r>
          </a:p>
        </p:txBody>
      </p:sp>
      <p:sp>
        <p:nvSpPr>
          <p:cNvPr id="592" name="Spotkanie z mieszkańcami Warszowa-Ognicy…"/>
          <p:cNvSpPr txBox="1">
            <a:spLocks noGrp="1"/>
          </p:cNvSpPr>
          <p:nvPr>
            <p:ph type="title"/>
          </p:nvPr>
        </p:nvSpPr>
        <p:spPr>
          <a:xfrm>
            <a:off x="942081" y="1077359"/>
            <a:ext cx="22382052" cy="2398132"/>
          </a:xfrm>
          <a:prstGeom prst="rect">
            <a:avLst/>
          </a:prstGeom>
        </p:spPr>
        <p:txBody>
          <a:bodyPr/>
          <a:lstStyle/>
          <a:p>
            <a:pPr>
              <a:defRPr sz="7500" b="0" spc="-200">
                <a:solidFill>
                  <a:srgbClr val="ED7052"/>
                </a:solidFill>
                <a:latin typeface="Sora Regular Bold"/>
                <a:ea typeface="Sora Regular Bold"/>
                <a:cs typeface="Sora Regular Bold"/>
                <a:sym typeface="Sora Regular Bold"/>
              </a:defRPr>
            </a:pPr>
            <a:r>
              <a:t>Spotkanie z mieszkańcami Warszowa-Ognicy</a:t>
            </a:r>
            <a:endParaRPr spc="-150"/>
          </a:p>
          <a:p>
            <a:pPr>
              <a:defRPr sz="5000" b="0" spc="-100">
                <a:solidFill>
                  <a:srgbClr val="ED7052"/>
                </a:solidFill>
                <a:latin typeface="Sora Regular Bold"/>
                <a:ea typeface="Sora Regular Bold"/>
                <a:cs typeface="Sora Regular Bold"/>
                <a:sym typeface="Sora Regular Bold"/>
              </a:defRPr>
            </a:pPr>
            <a:r>
              <a:t>25.10.2021 r.</a:t>
            </a:r>
          </a:p>
        </p:txBody>
      </p:sp>
      <p:sp>
        <p:nvSpPr>
          <p:cNvPr id="593" name="Pod koniec października odbyły się dwa ostatnie spotkania z mieszkańcami w ramach konsultacji społecznych Twój Ruch dotyczących Koncepcji Systemu Zarządzania Ruchem w Świnoujściu. W spotkaniu w Warszowie-Ognicy udział wzięli Zastępca Prezydenta Miasta Św"/>
          <p:cNvSpPr txBox="1">
            <a:spLocks noGrp="1"/>
          </p:cNvSpPr>
          <p:nvPr>
            <p:ph type="body" idx="1"/>
          </p:nvPr>
        </p:nvSpPr>
        <p:spPr>
          <a:xfrm>
            <a:off x="1032417" y="2973269"/>
            <a:ext cx="22609008" cy="9404855"/>
          </a:xfrm>
          <a:prstGeom prst="rect">
            <a:avLst/>
          </a:prstGeom>
        </p:spPr>
        <p:txBody>
          <a:bodyPr lIns="50800" tIns="50800" rIns="50800" bIns="50800" numCol="2" spcCol="1130449"/>
          <a:lstStyle/>
          <a:p>
            <a:pPr defTabSz="449580">
              <a:spcBef>
                <a:spcPts val="500"/>
              </a:spcBef>
              <a:defRPr sz="3500" b="0">
                <a:uFill>
                  <a:solidFill>
                    <a:srgbClr val="000000"/>
                  </a:solidFill>
                </a:uFill>
                <a:latin typeface="Sora Regular Regular"/>
                <a:ea typeface="Sora Regular Regular"/>
                <a:cs typeface="Sora Regular Regular"/>
                <a:sym typeface="Sora Regular Regular"/>
              </a:defRPr>
            </a:pPr>
            <a:endParaRPr dirty="0"/>
          </a:p>
          <a:p>
            <a:pPr defTabSz="449580">
              <a:spcBef>
                <a:spcPts val="500"/>
              </a:spcBef>
              <a:defRPr sz="3500" b="0">
                <a:uFill>
                  <a:solidFill>
                    <a:srgbClr val="000000"/>
                  </a:solidFill>
                </a:uFill>
                <a:latin typeface="Sora Regular Regular"/>
                <a:ea typeface="Sora Regular Regular"/>
                <a:cs typeface="Sora Regular Regular"/>
                <a:sym typeface="Sora Regular Regular"/>
              </a:defRPr>
            </a:pPr>
            <a:endParaRPr dirty="0"/>
          </a:p>
          <a:p>
            <a:pPr defTabSz="449580">
              <a:spcBef>
                <a:spcPts val="500"/>
              </a:spcBef>
              <a:defRPr sz="3500" b="0">
                <a:uFill>
                  <a:solidFill>
                    <a:srgbClr val="000000"/>
                  </a:solidFill>
                </a:uFill>
                <a:latin typeface="Sora Regular Regular"/>
                <a:ea typeface="Sora Regular Regular"/>
                <a:cs typeface="Sora Regular Regular"/>
                <a:sym typeface="Sora Regular Regular"/>
              </a:defRPr>
            </a:pPr>
            <a:endParaRPr dirty="0"/>
          </a:p>
          <a:p>
            <a:pPr defTabSz="449580">
              <a:spcBef>
                <a:spcPts val="500"/>
              </a:spcBef>
              <a:defRPr sz="3500" b="0">
                <a:uFill>
                  <a:solidFill>
                    <a:srgbClr val="000000"/>
                  </a:solidFill>
                </a:uFill>
                <a:latin typeface="Sora Regular Regular"/>
                <a:ea typeface="Sora Regular Regular"/>
                <a:cs typeface="Sora Regular Regular"/>
                <a:sym typeface="Sora Regular Regular"/>
              </a:defRPr>
            </a:pPr>
            <a:endParaRPr dirty="0"/>
          </a:p>
          <a:p>
            <a:pPr defTabSz="449580">
              <a:spcBef>
                <a:spcPts val="500"/>
              </a:spcBef>
              <a:defRPr sz="3500" b="0">
                <a:uFill>
                  <a:solidFill>
                    <a:srgbClr val="000000"/>
                  </a:solidFill>
                </a:uFill>
                <a:latin typeface="Sora Regular Regular"/>
                <a:ea typeface="Sora Regular Regular"/>
                <a:cs typeface="Sora Regular Regular"/>
                <a:sym typeface="Sora Regular Regular"/>
              </a:defRPr>
            </a:pPr>
            <a:endParaRPr dirty="0"/>
          </a:p>
          <a:p>
            <a:pPr defTabSz="449580">
              <a:spcBef>
                <a:spcPts val="500"/>
              </a:spcBef>
              <a:defRPr sz="3500" b="0">
                <a:uFill>
                  <a:solidFill>
                    <a:srgbClr val="000000"/>
                  </a:solidFill>
                </a:uFill>
                <a:latin typeface="Sora Regular Regular"/>
                <a:ea typeface="Sora Regular Regular"/>
                <a:cs typeface="Sora Regular Regular"/>
                <a:sym typeface="Sora Regular Regular"/>
              </a:defRPr>
            </a:pPr>
            <a:endParaRPr dirty="0"/>
          </a:p>
          <a:p>
            <a:pPr defTabSz="449580">
              <a:spcBef>
                <a:spcPts val="500"/>
              </a:spcBef>
              <a:defRPr sz="3500" b="0">
                <a:uFill>
                  <a:solidFill>
                    <a:srgbClr val="000000"/>
                  </a:solidFill>
                </a:uFill>
                <a:latin typeface="Sora Regular Regular"/>
                <a:ea typeface="Sora Regular Regular"/>
                <a:cs typeface="Sora Regular Regular"/>
                <a:sym typeface="Sora Regular Regular"/>
              </a:defRPr>
            </a:pPr>
            <a:endParaRPr dirty="0"/>
          </a:p>
          <a:p>
            <a:pPr algn="just" defTabSz="449580">
              <a:spcBef>
                <a:spcPts val="500"/>
              </a:spcBef>
              <a:defRPr sz="3500" b="0">
                <a:uFill>
                  <a:solidFill>
                    <a:srgbClr val="000000"/>
                  </a:solidFill>
                </a:uFill>
                <a:latin typeface="Sora Regular Regular"/>
                <a:ea typeface="Sora Regular Regular"/>
                <a:cs typeface="Sora Regular Regular"/>
                <a:sym typeface="Sora Regular Regular"/>
              </a:defRPr>
            </a:pPr>
            <a:r>
              <a:rPr dirty="0"/>
              <a:t>Pod </a:t>
            </a:r>
            <a:r>
              <a:rPr dirty="0" err="1"/>
              <a:t>koniec</a:t>
            </a:r>
            <a:r>
              <a:rPr dirty="0"/>
              <a:t> </a:t>
            </a:r>
            <a:r>
              <a:rPr dirty="0" err="1"/>
              <a:t>października</a:t>
            </a:r>
            <a:r>
              <a:rPr dirty="0">
                <a:latin typeface="Sora Regular Bold"/>
                <a:ea typeface="Sora Regular Bold"/>
                <a:cs typeface="Sora Regular Bold"/>
                <a:sym typeface="Sora Regular Bold"/>
              </a:rPr>
              <a:t> </a:t>
            </a:r>
            <a:r>
              <a:rPr dirty="0" err="1"/>
              <a:t>odbyły</a:t>
            </a:r>
            <a:r>
              <a:rPr dirty="0"/>
              <a:t> </a:t>
            </a:r>
            <a:r>
              <a:rPr dirty="0" err="1"/>
              <a:t>się</a:t>
            </a:r>
            <a:r>
              <a:rPr dirty="0"/>
              <a:t> </a:t>
            </a:r>
            <a:r>
              <a:rPr dirty="0" err="1"/>
              <a:t>dwa</a:t>
            </a:r>
            <a:r>
              <a:rPr dirty="0"/>
              <a:t> </a:t>
            </a:r>
            <a:r>
              <a:rPr dirty="0" err="1"/>
              <a:t>ostatnie</a:t>
            </a:r>
            <a:r>
              <a:rPr dirty="0"/>
              <a:t> </a:t>
            </a:r>
            <a:r>
              <a:rPr dirty="0" err="1"/>
              <a:t>spotkania</a:t>
            </a:r>
            <a:r>
              <a:rPr dirty="0"/>
              <a:t> z </a:t>
            </a:r>
            <a:r>
              <a:rPr dirty="0" err="1"/>
              <a:t>mieszkańcami</a:t>
            </a:r>
            <a:r>
              <a:rPr dirty="0"/>
              <a:t> w </a:t>
            </a:r>
            <a:r>
              <a:rPr dirty="0" err="1"/>
              <a:t>ramach</a:t>
            </a:r>
            <a:r>
              <a:rPr dirty="0"/>
              <a:t> konsultacji społecznych </a:t>
            </a:r>
            <a:r>
              <a:rPr dirty="0" err="1"/>
              <a:t>Twój</a:t>
            </a:r>
            <a:r>
              <a:rPr dirty="0"/>
              <a:t> </a:t>
            </a:r>
            <a:r>
              <a:rPr dirty="0" err="1"/>
              <a:t>Ruch</a:t>
            </a:r>
            <a:r>
              <a:rPr dirty="0"/>
              <a:t> </a:t>
            </a:r>
            <a:r>
              <a:rPr dirty="0" err="1"/>
              <a:t>dotyczących</a:t>
            </a:r>
            <a:r>
              <a:rPr dirty="0"/>
              <a:t> Koncepcji Systemu Zarządzania Ruchem w Świnoujściu. W </a:t>
            </a:r>
            <a:r>
              <a:rPr dirty="0" err="1"/>
              <a:t>spotkaniu</a:t>
            </a:r>
            <a:r>
              <a:rPr dirty="0"/>
              <a:t> w </a:t>
            </a:r>
            <a:r>
              <a:rPr dirty="0" err="1"/>
              <a:t>Warszowie-Ognicy</a:t>
            </a:r>
            <a:r>
              <a:rPr dirty="0"/>
              <a:t> </a:t>
            </a:r>
            <a:r>
              <a:rPr dirty="0" err="1"/>
              <a:t>udział</a:t>
            </a:r>
            <a:r>
              <a:rPr dirty="0"/>
              <a:t> </a:t>
            </a:r>
            <a:r>
              <a:rPr dirty="0" err="1"/>
              <a:t>wzięli</a:t>
            </a:r>
            <a:r>
              <a:rPr dirty="0"/>
              <a:t> </a:t>
            </a:r>
            <a:r>
              <a:rPr dirty="0" err="1"/>
              <a:t>Zastępca</a:t>
            </a:r>
            <a:r>
              <a:rPr dirty="0"/>
              <a:t> Prezydenta Miasta Świnoujście Barbara Michalska, </a:t>
            </a:r>
            <a:r>
              <a:rPr dirty="0" err="1"/>
              <a:t>Naczelnik</a:t>
            </a:r>
            <a:r>
              <a:rPr dirty="0"/>
              <a:t> </a:t>
            </a:r>
            <a:r>
              <a:rPr dirty="0" err="1"/>
              <a:t>Wydziału</a:t>
            </a:r>
            <a:r>
              <a:rPr dirty="0"/>
              <a:t> </a:t>
            </a:r>
            <a:r>
              <a:rPr dirty="0" err="1"/>
              <a:t>Inwestycji</a:t>
            </a:r>
            <a:r>
              <a:rPr dirty="0"/>
              <a:t> </a:t>
            </a:r>
            <a:r>
              <a:rPr dirty="0" err="1"/>
              <a:t>Miejskich</a:t>
            </a:r>
            <a:r>
              <a:rPr dirty="0"/>
              <a:t> </a:t>
            </a:r>
            <a:r>
              <a:rPr dirty="0" err="1"/>
              <a:t>Rafał</a:t>
            </a:r>
            <a:r>
              <a:rPr dirty="0"/>
              <a:t> </a:t>
            </a:r>
            <a:r>
              <a:rPr dirty="0" err="1"/>
              <a:t>Łysiak</a:t>
            </a:r>
            <a:r>
              <a:rPr dirty="0"/>
              <a:t> </a:t>
            </a:r>
            <a:r>
              <a:rPr dirty="0" err="1"/>
              <a:t>oraz</a:t>
            </a:r>
            <a:r>
              <a:rPr dirty="0"/>
              <a:t> </a:t>
            </a:r>
            <a:r>
              <a:rPr dirty="0" err="1"/>
              <a:t>p.o.</a:t>
            </a:r>
            <a:r>
              <a:rPr dirty="0"/>
              <a:t> </a:t>
            </a:r>
            <a:r>
              <a:rPr dirty="0" err="1"/>
              <a:t>Naczelnika</a:t>
            </a:r>
            <a:r>
              <a:rPr dirty="0"/>
              <a:t> </a:t>
            </a:r>
            <a:r>
              <a:rPr dirty="0" err="1"/>
              <a:t>Wydziału</a:t>
            </a:r>
            <a:r>
              <a:rPr dirty="0"/>
              <a:t> </a:t>
            </a:r>
            <a:r>
              <a:rPr dirty="0" err="1"/>
              <a:t>Infrastruktury</a:t>
            </a:r>
            <a:r>
              <a:rPr dirty="0"/>
              <a:t> </a:t>
            </a:r>
            <a:r>
              <a:rPr dirty="0" err="1"/>
              <a:t>i</a:t>
            </a:r>
            <a:r>
              <a:rPr dirty="0"/>
              <a:t> </a:t>
            </a:r>
            <a:r>
              <a:rPr dirty="0" err="1"/>
              <a:t>Zieleni</a:t>
            </a:r>
            <a:r>
              <a:rPr dirty="0"/>
              <a:t> </a:t>
            </a:r>
            <a:r>
              <a:rPr dirty="0" err="1"/>
              <a:t>Miejskiej</a:t>
            </a:r>
            <a:r>
              <a:rPr dirty="0"/>
              <a:t> Jacek Antczak. </a:t>
            </a:r>
            <a:r>
              <a:rPr dirty="0" err="1"/>
              <a:t>Natomiast</a:t>
            </a:r>
            <a:r>
              <a:rPr dirty="0"/>
              <a:t> w </a:t>
            </a:r>
            <a:r>
              <a:rPr dirty="0" err="1"/>
              <a:t>spotkaniu</a:t>
            </a:r>
            <a:r>
              <a:rPr dirty="0"/>
              <a:t> w </a:t>
            </a:r>
            <a:r>
              <a:rPr dirty="0" err="1"/>
              <a:t>Przytorze-Łunowie</a:t>
            </a:r>
            <a:r>
              <a:rPr dirty="0"/>
              <a:t> </a:t>
            </a:r>
            <a:r>
              <a:rPr dirty="0" err="1"/>
              <a:t>udział</a:t>
            </a:r>
            <a:r>
              <a:rPr dirty="0"/>
              <a:t> </a:t>
            </a:r>
            <a:r>
              <a:rPr dirty="0" err="1"/>
              <a:t>wzięła</a:t>
            </a:r>
            <a:r>
              <a:rPr dirty="0"/>
              <a:t> </a:t>
            </a:r>
            <a:r>
              <a:rPr dirty="0" err="1"/>
              <a:t>Prezes</a:t>
            </a:r>
            <a:r>
              <a:rPr dirty="0"/>
              <a:t> </a:t>
            </a:r>
            <a:r>
              <a:rPr dirty="0" err="1"/>
              <a:t>Komunikacji</a:t>
            </a:r>
            <a:r>
              <a:rPr dirty="0"/>
              <a:t> </a:t>
            </a:r>
            <a:r>
              <a:rPr dirty="0" err="1"/>
              <a:t>Autobusowej</a:t>
            </a:r>
            <a:r>
              <a:rPr dirty="0"/>
              <a:t> sp. z </a:t>
            </a:r>
            <a:r>
              <a:rPr dirty="0" err="1"/>
              <a:t>o.o</a:t>
            </a:r>
            <a:r>
              <a:rPr dirty="0"/>
              <a:t>. Elżbieta Bogdanowicz.</a:t>
            </a:r>
          </a:p>
          <a:p>
            <a:pPr algn="just" defTabSz="449580">
              <a:spcBef>
                <a:spcPts val="500"/>
              </a:spcBef>
              <a:defRPr sz="3500" b="0">
                <a:uFill>
                  <a:solidFill>
                    <a:srgbClr val="000000"/>
                  </a:solidFill>
                </a:uFill>
                <a:latin typeface="Sora Regular Regular"/>
                <a:ea typeface="Sora Regular Regular"/>
                <a:cs typeface="Sora Regular Regular"/>
                <a:sym typeface="Sora Regular Regular"/>
              </a:defRPr>
            </a:pPr>
            <a:r>
              <a:rPr dirty="0" err="1"/>
              <a:t>Prezentacja</a:t>
            </a:r>
            <a:r>
              <a:rPr dirty="0"/>
              <a:t> trzech </a:t>
            </a:r>
            <a:r>
              <a:rPr dirty="0" err="1"/>
              <a:t>optymalnych</a:t>
            </a:r>
            <a:r>
              <a:rPr dirty="0"/>
              <a:t> scenariuszy na temat </a:t>
            </a:r>
            <a:r>
              <a:rPr dirty="0" err="1"/>
              <a:t>systemu</a:t>
            </a:r>
            <a:r>
              <a:rPr dirty="0"/>
              <a:t> </a:t>
            </a:r>
            <a:r>
              <a:rPr dirty="0" err="1"/>
              <a:t>zarządzania</a:t>
            </a:r>
            <a:r>
              <a:rPr dirty="0"/>
              <a:t> </a:t>
            </a:r>
            <a:r>
              <a:rPr dirty="0" err="1"/>
              <a:t>ruchem</a:t>
            </a:r>
            <a:r>
              <a:rPr dirty="0"/>
              <a:t> </a:t>
            </a:r>
            <a:br>
              <a:rPr dirty="0"/>
            </a:br>
            <a:r>
              <a:rPr dirty="0"/>
              <a:t>w Świnoujściu </a:t>
            </a:r>
            <a:r>
              <a:rPr dirty="0" err="1"/>
              <a:t>została</a:t>
            </a:r>
            <a:r>
              <a:rPr dirty="0"/>
              <a:t> </a:t>
            </a:r>
            <a:r>
              <a:rPr dirty="0" err="1"/>
              <a:t>uzupełniona</a:t>
            </a:r>
            <a:r>
              <a:rPr dirty="0"/>
              <a:t> o </a:t>
            </a:r>
            <a:r>
              <a:rPr dirty="0" err="1"/>
              <a:t>zagadnienia</a:t>
            </a:r>
            <a:r>
              <a:rPr dirty="0"/>
              <a:t> </a:t>
            </a:r>
            <a:r>
              <a:rPr dirty="0" err="1"/>
              <a:t>związane</a:t>
            </a:r>
            <a:r>
              <a:rPr dirty="0"/>
              <a:t> z </a:t>
            </a:r>
            <a:r>
              <a:rPr dirty="0" err="1"/>
              <a:t>węzłem</a:t>
            </a:r>
            <a:r>
              <a:rPr dirty="0"/>
              <a:t> </a:t>
            </a:r>
            <a:r>
              <a:rPr dirty="0" err="1"/>
              <a:t>przesiadkowym</a:t>
            </a:r>
            <a:r>
              <a:rPr dirty="0"/>
              <a:t>  </a:t>
            </a:r>
            <a:r>
              <a:rPr dirty="0" err="1"/>
              <a:t>przy</a:t>
            </a:r>
            <a:r>
              <a:rPr dirty="0"/>
              <a:t> </a:t>
            </a:r>
            <a:r>
              <a:rPr dirty="0" err="1"/>
              <a:t>ul</a:t>
            </a:r>
            <a:r>
              <a:rPr dirty="0"/>
              <a:t>. </a:t>
            </a:r>
            <a:r>
              <a:rPr dirty="0" err="1"/>
              <a:t>Dworcowej</a:t>
            </a:r>
            <a:r>
              <a:rPr dirty="0"/>
              <a:t>. Taka </a:t>
            </a:r>
            <a:r>
              <a:rPr dirty="0" err="1"/>
              <a:t>organizacja</a:t>
            </a:r>
            <a:r>
              <a:rPr dirty="0"/>
              <a:t> </a:t>
            </a:r>
            <a:r>
              <a:rPr dirty="0" err="1"/>
              <a:t>ruchu</a:t>
            </a:r>
            <a:r>
              <a:rPr dirty="0"/>
              <a:t> </a:t>
            </a:r>
            <a:r>
              <a:rPr dirty="0" err="1"/>
              <a:t>przy</a:t>
            </a:r>
            <a:r>
              <a:rPr dirty="0"/>
              <a:t> </a:t>
            </a:r>
            <a:r>
              <a:rPr dirty="0" err="1"/>
              <a:t>tej</a:t>
            </a:r>
            <a:r>
              <a:rPr dirty="0"/>
              <a:t> </a:t>
            </a:r>
            <a:r>
              <a:rPr dirty="0" err="1"/>
              <a:t>ulicy</a:t>
            </a:r>
            <a:r>
              <a:rPr dirty="0"/>
              <a:t> </a:t>
            </a:r>
            <a:r>
              <a:rPr dirty="0" err="1"/>
              <a:t>zapewni</a:t>
            </a:r>
            <a:r>
              <a:rPr dirty="0"/>
              <a:t> </a:t>
            </a:r>
            <a:r>
              <a:rPr dirty="0" err="1"/>
              <a:t>wygodną</a:t>
            </a:r>
            <a:r>
              <a:rPr dirty="0"/>
              <a:t> </a:t>
            </a:r>
            <a:r>
              <a:rPr dirty="0" err="1"/>
              <a:t>zmianę</a:t>
            </a:r>
            <a:r>
              <a:rPr dirty="0"/>
              <a:t> </a:t>
            </a:r>
            <a:r>
              <a:rPr dirty="0" err="1"/>
              <a:t>środka</a:t>
            </a:r>
            <a:r>
              <a:rPr dirty="0"/>
              <a:t> </a:t>
            </a:r>
            <a:r>
              <a:rPr dirty="0" err="1"/>
              <a:t>transportu</a:t>
            </a:r>
            <a:r>
              <a:rPr dirty="0"/>
              <a:t> np. z </a:t>
            </a:r>
            <a:r>
              <a:rPr dirty="0" err="1"/>
              <a:t>pociągu</a:t>
            </a:r>
            <a:r>
              <a:rPr dirty="0"/>
              <a:t> na autobus </a:t>
            </a:r>
            <a:r>
              <a:rPr dirty="0" err="1"/>
              <a:t>czy</a:t>
            </a:r>
            <a:r>
              <a:rPr dirty="0"/>
              <a:t> z </a:t>
            </a:r>
            <a:r>
              <a:rPr dirty="0" err="1"/>
              <a:t>autobusu</a:t>
            </a:r>
            <a:r>
              <a:rPr dirty="0"/>
              <a:t> na autobus. </a:t>
            </a:r>
            <a:r>
              <a:rPr dirty="0" err="1"/>
              <a:t>Dodatkowo</a:t>
            </a:r>
            <a:r>
              <a:rPr dirty="0"/>
              <a:t> </a:t>
            </a:r>
            <a:r>
              <a:rPr dirty="0" err="1"/>
              <a:t>zaprezentowano</a:t>
            </a:r>
            <a:r>
              <a:rPr dirty="0"/>
              <a:t> </a:t>
            </a:r>
            <a:r>
              <a:rPr dirty="0" err="1"/>
              <a:t>mapę</a:t>
            </a:r>
            <a:r>
              <a:rPr dirty="0"/>
              <a:t> </a:t>
            </a:r>
            <a:r>
              <a:rPr dirty="0" err="1"/>
              <a:t>i</a:t>
            </a:r>
            <a:r>
              <a:rPr dirty="0"/>
              <a:t> </a:t>
            </a:r>
            <a:r>
              <a:rPr dirty="0" err="1"/>
              <a:t>wizualizację</a:t>
            </a:r>
            <a:r>
              <a:rPr dirty="0"/>
              <a:t> </a:t>
            </a:r>
            <a:r>
              <a:rPr dirty="0" err="1"/>
              <a:t>parkingu</a:t>
            </a:r>
            <a:r>
              <a:rPr dirty="0"/>
              <a:t> </a:t>
            </a:r>
            <a:r>
              <a:rPr dirty="0" err="1"/>
              <a:t>naziemnego</a:t>
            </a:r>
            <a:r>
              <a:rPr dirty="0"/>
              <a:t> na 125 </a:t>
            </a:r>
            <a:r>
              <a:rPr dirty="0" err="1"/>
              <a:t>miejsc</a:t>
            </a:r>
            <a:r>
              <a:rPr dirty="0"/>
              <a:t> </a:t>
            </a:r>
            <a:r>
              <a:rPr dirty="0" err="1"/>
              <a:t>postojowych</a:t>
            </a:r>
            <a:r>
              <a:rPr dirty="0"/>
              <a:t> </a:t>
            </a:r>
            <a:r>
              <a:rPr dirty="0" err="1"/>
              <a:t>przy</a:t>
            </a:r>
            <a:r>
              <a:rPr dirty="0"/>
              <a:t> </a:t>
            </a:r>
            <a:r>
              <a:rPr dirty="0" err="1"/>
              <a:t>ulicy</a:t>
            </a:r>
            <a:r>
              <a:rPr dirty="0"/>
              <a:t> </a:t>
            </a:r>
            <a:r>
              <a:rPr dirty="0" err="1"/>
              <a:t>Barlickiego</a:t>
            </a:r>
            <a:r>
              <a:rPr dirty="0"/>
              <a:t>. </a:t>
            </a:r>
            <a:endParaRPr lang="pl-PL" dirty="0" smtClean="0"/>
          </a:p>
          <a:p>
            <a:pPr algn="just" defTabSz="449580">
              <a:spcBef>
                <a:spcPts val="500"/>
              </a:spcBef>
              <a:defRPr sz="3500" b="0">
                <a:uFill>
                  <a:solidFill>
                    <a:srgbClr val="000000"/>
                  </a:solidFill>
                </a:uFill>
                <a:latin typeface="Sora Regular Regular"/>
                <a:ea typeface="Sora Regular Regular"/>
                <a:cs typeface="Sora Regular Regular"/>
                <a:sym typeface="Sora Regular Regular"/>
              </a:defRPr>
            </a:pPr>
            <a:r>
              <a:rPr sz="2500" dirty="0" smtClean="0">
                <a:latin typeface="Sora Regular ExtraLight"/>
                <a:ea typeface="Sora Regular ExtraLight"/>
                <a:cs typeface="Sora Regular ExtraLight"/>
                <a:sym typeface="Sora Regular ExtraLight"/>
              </a:rPr>
              <a:t>cd</a:t>
            </a:r>
            <a:r>
              <a:rPr sz="2500" dirty="0">
                <a:latin typeface="Sora Regular ExtraLight"/>
                <a:ea typeface="Sora Regular ExtraLight"/>
                <a:cs typeface="Sora Regular ExtraLight"/>
                <a:sym typeface="Sora Regular ExtraLight"/>
              </a:rPr>
              <a:t>. na </a:t>
            </a:r>
            <a:r>
              <a:rPr sz="2500" dirty="0" err="1">
                <a:latin typeface="Sora Regular ExtraLight"/>
                <a:ea typeface="Sora Regular ExtraLight"/>
                <a:cs typeface="Sora Regular ExtraLight"/>
                <a:sym typeface="Sora Regular ExtraLight"/>
              </a:rPr>
              <a:t>następnej</a:t>
            </a:r>
            <a:r>
              <a:rPr sz="2500" dirty="0">
                <a:latin typeface="Sora Regular ExtraLight"/>
                <a:ea typeface="Sora Regular ExtraLight"/>
                <a:cs typeface="Sora Regular ExtraLight"/>
                <a:sym typeface="Sora Regular ExtraLight"/>
              </a:rPr>
              <a:t> </a:t>
            </a:r>
            <a:r>
              <a:rPr sz="2500" dirty="0" err="1">
                <a:latin typeface="Sora Regular ExtraLight"/>
                <a:ea typeface="Sora Regular ExtraLight"/>
                <a:cs typeface="Sora Regular ExtraLight"/>
                <a:sym typeface="Sora Regular ExtraLight"/>
              </a:rPr>
              <a:t>stronie</a:t>
            </a:r>
            <a:endParaRPr sz="2500" dirty="0">
              <a:latin typeface="Sora Regular ExtraLight"/>
              <a:ea typeface="Sora Regular ExtraLight"/>
              <a:cs typeface="Sora Regular ExtraLight"/>
              <a:sym typeface="Sora Regular ExtraLight"/>
            </a:endParaRPr>
          </a:p>
        </p:txBody>
      </p:sp>
      <p:pic>
        <p:nvPicPr>
          <p:cNvPr id="594" name="https://www.swinoujscie.pl/uploads/files/DSC_5328.JPG" descr="https://www.swinoujscie.pl/uploads/files/DSC_5328.JPG"/>
          <p:cNvPicPr>
            <a:picLocks noChangeAspect="1"/>
          </p:cNvPicPr>
          <p:nvPr/>
        </p:nvPicPr>
        <p:blipFill>
          <a:blip r:embed="rId3">
            <a:extLst/>
          </a:blip>
          <a:srcRect t="26299"/>
          <a:stretch>
            <a:fillRect/>
          </a:stretch>
        </p:blipFill>
        <p:spPr>
          <a:xfrm>
            <a:off x="1035514" y="2951677"/>
            <a:ext cx="8477579" cy="395907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6"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597" name="76"/>
          <p:cNvSpPr txBox="1"/>
          <p:nvPr/>
        </p:nvSpPr>
        <p:spPr>
          <a:xfrm>
            <a:off x="23368004" y="12729956"/>
            <a:ext cx="552756"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76</a:t>
            </a:r>
          </a:p>
        </p:txBody>
      </p:sp>
      <p:sp>
        <p:nvSpPr>
          <p:cNvPr id="598" name="Naczelnik Wydziału Inwestycji Miejskich poinformował mieszkańców, że jest wydzielony także teren pod kolejny parking z oczekiwaniem na inwestora. Omówione zostały także mapy przedstawiające węzły drogowe w ciągu drogi S3 - obszar Świnoujście oraz węzeł L"/>
          <p:cNvSpPr txBox="1">
            <a:spLocks noGrp="1"/>
          </p:cNvSpPr>
          <p:nvPr>
            <p:ph type="body" idx="1"/>
          </p:nvPr>
        </p:nvSpPr>
        <p:spPr>
          <a:xfrm>
            <a:off x="1032417" y="3066134"/>
            <a:ext cx="22609008" cy="9170670"/>
          </a:xfrm>
          <a:prstGeom prst="rect">
            <a:avLst/>
          </a:prstGeom>
        </p:spPr>
        <p:txBody>
          <a:bodyPr lIns="50800" tIns="50800" rIns="50800" bIns="50800" numCol="2" spcCol="1130449"/>
          <a:lstStyle/>
          <a:p>
            <a:pPr algn="just" defTabSz="449580">
              <a:spcBef>
                <a:spcPts val="500"/>
              </a:spcBef>
              <a:defRPr sz="3500" b="0">
                <a:uFill>
                  <a:solidFill>
                    <a:srgbClr val="000000"/>
                  </a:solidFill>
                </a:uFill>
                <a:latin typeface="Sora Regular Regular"/>
                <a:ea typeface="Sora Regular Regular"/>
                <a:cs typeface="Sora Regular Regular"/>
                <a:sym typeface="Sora Regular Regular"/>
              </a:defRPr>
            </a:pPr>
            <a:r>
              <a:rPr dirty="0" err="1"/>
              <a:t>Naczelnik</a:t>
            </a:r>
            <a:r>
              <a:rPr dirty="0"/>
              <a:t> </a:t>
            </a:r>
            <a:r>
              <a:rPr dirty="0" err="1"/>
              <a:t>Wydziału</a:t>
            </a:r>
            <a:r>
              <a:rPr dirty="0"/>
              <a:t> </a:t>
            </a:r>
            <a:r>
              <a:rPr dirty="0" err="1"/>
              <a:t>Inwestycji</a:t>
            </a:r>
            <a:r>
              <a:rPr dirty="0"/>
              <a:t> </a:t>
            </a:r>
            <a:r>
              <a:rPr dirty="0" err="1"/>
              <a:t>Miejskich</a:t>
            </a:r>
            <a:r>
              <a:rPr dirty="0"/>
              <a:t> </a:t>
            </a:r>
            <a:r>
              <a:rPr dirty="0" err="1"/>
              <a:t>poinformował</a:t>
            </a:r>
            <a:r>
              <a:rPr dirty="0"/>
              <a:t> </a:t>
            </a:r>
            <a:r>
              <a:rPr dirty="0" err="1"/>
              <a:t>mieszkańców</a:t>
            </a:r>
            <a:r>
              <a:rPr dirty="0"/>
              <a:t>, że jest </a:t>
            </a:r>
            <a:r>
              <a:rPr dirty="0" err="1"/>
              <a:t>wydzielony</a:t>
            </a:r>
            <a:r>
              <a:rPr dirty="0"/>
              <a:t> </a:t>
            </a:r>
            <a:r>
              <a:rPr dirty="0" err="1"/>
              <a:t>także</a:t>
            </a:r>
            <a:r>
              <a:rPr dirty="0"/>
              <a:t> </a:t>
            </a:r>
            <a:r>
              <a:rPr dirty="0" err="1"/>
              <a:t>teren</a:t>
            </a:r>
            <a:r>
              <a:rPr dirty="0"/>
              <a:t> pod </a:t>
            </a:r>
            <a:r>
              <a:rPr dirty="0" err="1"/>
              <a:t>kolejny</a:t>
            </a:r>
            <a:r>
              <a:rPr dirty="0"/>
              <a:t> parking z </a:t>
            </a:r>
            <a:r>
              <a:rPr dirty="0" err="1"/>
              <a:t>oczekiwaniem</a:t>
            </a:r>
            <a:r>
              <a:rPr dirty="0"/>
              <a:t> na </a:t>
            </a:r>
            <a:r>
              <a:rPr dirty="0" err="1"/>
              <a:t>inwestora</a:t>
            </a:r>
            <a:r>
              <a:rPr dirty="0"/>
              <a:t>. </a:t>
            </a:r>
            <a:r>
              <a:rPr dirty="0" err="1"/>
              <a:t>Omówione</a:t>
            </a:r>
            <a:r>
              <a:rPr dirty="0"/>
              <a:t> </a:t>
            </a:r>
            <a:r>
              <a:rPr dirty="0" err="1"/>
              <a:t>zostały</a:t>
            </a:r>
            <a:r>
              <a:rPr dirty="0"/>
              <a:t> </a:t>
            </a:r>
            <a:r>
              <a:rPr dirty="0" err="1"/>
              <a:t>także</a:t>
            </a:r>
            <a:r>
              <a:rPr dirty="0"/>
              <a:t> </a:t>
            </a:r>
            <a:r>
              <a:rPr dirty="0" err="1"/>
              <a:t>mapy</a:t>
            </a:r>
            <a:r>
              <a:rPr dirty="0"/>
              <a:t> </a:t>
            </a:r>
            <a:r>
              <a:rPr dirty="0" err="1"/>
              <a:t>przedstawiające</a:t>
            </a:r>
            <a:r>
              <a:rPr dirty="0"/>
              <a:t> </a:t>
            </a:r>
            <a:r>
              <a:rPr dirty="0" err="1"/>
              <a:t>węzły</a:t>
            </a:r>
            <a:r>
              <a:rPr dirty="0"/>
              <a:t> </a:t>
            </a:r>
            <a:r>
              <a:rPr dirty="0" err="1"/>
              <a:t>drogowe</a:t>
            </a:r>
            <a:r>
              <a:rPr dirty="0"/>
              <a:t> w </a:t>
            </a:r>
            <a:r>
              <a:rPr dirty="0" err="1"/>
              <a:t>ciągu</a:t>
            </a:r>
            <a:r>
              <a:rPr dirty="0"/>
              <a:t> </a:t>
            </a:r>
            <a:r>
              <a:rPr dirty="0" err="1"/>
              <a:t>drogi</a:t>
            </a:r>
            <a:r>
              <a:rPr dirty="0"/>
              <a:t> S3 - </a:t>
            </a:r>
            <a:r>
              <a:rPr dirty="0" err="1"/>
              <a:t>obszar</a:t>
            </a:r>
            <a:r>
              <a:rPr dirty="0"/>
              <a:t> Świnoujście </a:t>
            </a:r>
            <a:r>
              <a:rPr dirty="0" err="1"/>
              <a:t>oraz</a:t>
            </a:r>
            <a:r>
              <a:rPr dirty="0"/>
              <a:t> </a:t>
            </a:r>
            <a:r>
              <a:rPr dirty="0" err="1"/>
              <a:t>węzeł</a:t>
            </a:r>
            <a:r>
              <a:rPr dirty="0"/>
              <a:t> LNG. </a:t>
            </a:r>
            <a:r>
              <a:rPr dirty="0" err="1"/>
              <a:t>Zapewniono</a:t>
            </a:r>
            <a:r>
              <a:rPr dirty="0"/>
              <a:t>, że </a:t>
            </a:r>
            <a:r>
              <a:rPr dirty="0" err="1"/>
              <a:t>gdy</a:t>
            </a:r>
            <a:r>
              <a:rPr dirty="0"/>
              <a:t> </a:t>
            </a:r>
            <a:r>
              <a:rPr dirty="0" err="1"/>
              <a:t>będzie</a:t>
            </a:r>
            <a:r>
              <a:rPr dirty="0"/>
              <a:t> </a:t>
            </a:r>
            <a:r>
              <a:rPr dirty="0" err="1"/>
              <a:t>już</a:t>
            </a:r>
            <a:r>
              <a:rPr dirty="0"/>
              <a:t> </a:t>
            </a:r>
            <a:r>
              <a:rPr dirty="0" err="1"/>
              <a:t>uruchomiona</a:t>
            </a:r>
            <a:r>
              <a:rPr dirty="0"/>
              <a:t> </a:t>
            </a:r>
            <a:r>
              <a:rPr dirty="0" err="1"/>
              <a:t>droga</a:t>
            </a:r>
            <a:r>
              <a:rPr dirty="0"/>
              <a:t> S3, to </a:t>
            </a:r>
            <a:r>
              <a:rPr dirty="0" err="1"/>
              <a:t>pozostaną</a:t>
            </a:r>
            <a:r>
              <a:rPr dirty="0"/>
              <a:t> </a:t>
            </a:r>
            <a:r>
              <a:rPr dirty="0" err="1"/>
              <a:t>też</a:t>
            </a:r>
            <a:r>
              <a:rPr dirty="0"/>
              <a:t> </a:t>
            </a:r>
            <a:r>
              <a:rPr dirty="0" err="1"/>
              <a:t>lokalne</a:t>
            </a:r>
            <a:r>
              <a:rPr dirty="0"/>
              <a:t> </a:t>
            </a:r>
            <a:r>
              <a:rPr dirty="0" err="1"/>
              <a:t>drogi</a:t>
            </a:r>
            <a:r>
              <a:rPr dirty="0"/>
              <a:t> </a:t>
            </a:r>
            <a:r>
              <a:rPr dirty="0" err="1"/>
              <a:t>tzw</a:t>
            </a:r>
            <a:r>
              <a:rPr dirty="0"/>
              <a:t>. </a:t>
            </a:r>
            <a:r>
              <a:rPr dirty="0" err="1"/>
              <a:t>boczne</a:t>
            </a:r>
            <a:r>
              <a:rPr dirty="0"/>
              <a:t>, </a:t>
            </a:r>
            <a:r>
              <a:rPr dirty="0" err="1"/>
              <a:t>dojazdowe</a:t>
            </a:r>
            <a:r>
              <a:rPr dirty="0"/>
              <a:t> na </a:t>
            </a:r>
            <a:r>
              <a:rPr dirty="0" err="1"/>
              <a:t>wypadek</a:t>
            </a:r>
            <a:r>
              <a:rPr dirty="0"/>
              <a:t> </a:t>
            </a:r>
            <a:r>
              <a:rPr dirty="0" err="1"/>
              <a:t>konieczności</a:t>
            </a:r>
            <a:r>
              <a:rPr dirty="0"/>
              <a:t> </a:t>
            </a:r>
            <a:r>
              <a:rPr dirty="0" err="1"/>
              <a:t>objazdu</a:t>
            </a:r>
            <a:r>
              <a:rPr dirty="0"/>
              <a:t>.</a:t>
            </a:r>
          </a:p>
          <a:p>
            <a:pPr algn="just" defTabSz="449580">
              <a:spcBef>
                <a:spcPts val="500"/>
              </a:spcBef>
              <a:defRPr sz="3500" b="0">
                <a:uFill>
                  <a:solidFill>
                    <a:srgbClr val="000000"/>
                  </a:solidFill>
                </a:uFill>
                <a:latin typeface="Sora Regular Regular"/>
                <a:ea typeface="Sora Regular Regular"/>
                <a:cs typeface="Sora Regular Regular"/>
                <a:sym typeface="Sora Regular Regular"/>
              </a:defRPr>
            </a:pPr>
            <a:r>
              <a:rPr dirty="0" err="1"/>
              <a:t>Pytania</a:t>
            </a:r>
            <a:r>
              <a:rPr dirty="0"/>
              <a:t> </a:t>
            </a:r>
            <a:r>
              <a:rPr dirty="0" err="1"/>
              <a:t>i</a:t>
            </a:r>
            <a:r>
              <a:rPr dirty="0"/>
              <a:t> </a:t>
            </a:r>
            <a:r>
              <a:rPr dirty="0" err="1"/>
              <a:t>obawy</a:t>
            </a:r>
            <a:r>
              <a:rPr dirty="0"/>
              <a:t> </a:t>
            </a:r>
            <a:r>
              <a:rPr dirty="0" err="1"/>
              <a:t>mieszkańców</a:t>
            </a:r>
            <a:r>
              <a:rPr dirty="0"/>
              <a:t> </a:t>
            </a:r>
            <a:r>
              <a:rPr dirty="0" err="1"/>
              <a:t>dotyczyły</a:t>
            </a:r>
            <a:r>
              <a:rPr dirty="0"/>
              <a:t> </a:t>
            </a:r>
            <a:r>
              <a:rPr dirty="0" err="1"/>
              <a:t>między</a:t>
            </a:r>
            <a:r>
              <a:rPr dirty="0"/>
              <a:t> </a:t>
            </a:r>
            <a:r>
              <a:rPr dirty="0" err="1"/>
              <a:t>innymi</a:t>
            </a:r>
            <a:r>
              <a:rPr dirty="0"/>
              <a:t> </a:t>
            </a:r>
            <a:r>
              <a:rPr dirty="0" err="1"/>
              <a:t>korków</a:t>
            </a:r>
            <a:r>
              <a:rPr dirty="0"/>
              <a:t> </a:t>
            </a:r>
            <a:r>
              <a:rPr dirty="0" err="1"/>
              <a:t>samochodowych</a:t>
            </a:r>
            <a:r>
              <a:rPr dirty="0"/>
              <a:t> w tunelu. </a:t>
            </a:r>
            <a:r>
              <a:rPr dirty="0" err="1"/>
              <a:t>Mieszkańcy</a:t>
            </a:r>
            <a:r>
              <a:rPr dirty="0"/>
              <a:t> </a:t>
            </a:r>
            <a:r>
              <a:rPr dirty="0" err="1"/>
              <a:t>otrzymali</a:t>
            </a:r>
            <a:r>
              <a:rPr dirty="0"/>
              <a:t> </a:t>
            </a:r>
            <a:r>
              <a:rPr dirty="0" err="1"/>
              <a:t>odpowiedź</a:t>
            </a:r>
            <a:r>
              <a:rPr dirty="0"/>
              <a:t>, że </a:t>
            </a:r>
            <a:r>
              <a:rPr dirty="0" err="1"/>
              <a:t>tunel</a:t>
            </a:r>
            <a:r>
              <a:rPr dirty="0"/>
              <a:t> ma </a:t>
            </a:r>
            <a:r>
              <a:rPr dirty="0" err="1"/>
              <a:t>wystarczającą</a:t>
            </a:r>
            <a:r>
              <a:rPr dirty="0"/>
              <a:t> </a:t>
            </a:r>
            <a:r>
              <a:rPr dirty="0" err="1"/>
              <a:t>przepustowość</a:t>
            </a:r>
            <a:r>
              <a:rPr dirty="0"/>
              <a:t> </a:t>
            </a:r>
            <a:r>
              <a:rPr dirty="0" err="1"/>
              <a:t>i</a:t>
            </a:r>
            <a:r>
              <a:rPr dirty="0"/>
              <a:t> </a:t>
            </a:r>
            <a:r>
              <a:rPr dirty="0" err="1"/>
              <a:t>dwie</a:t>
            </a:r>
            <a:r>
              <a:rPr dirty="0"/>
              <a:t> </a:t>
            </a:r>
            <a:r>
              <a:rPr dirty="0" err="1"/>
              <a:t>nitki</a:t>
            </a:r>
            <a:r>
              <a:rPr dirty="0"/>
              <a:t> </a:t>
            </a:r>
            <a:r>
              <a:rPr dirty="0" err="1"/>
              <a:t>nie</a:t>
            </a:r>
            <a:r>
              <a:rPr dirty="0"/>
              <a:t> </a:t>
            </a:r>
            <a:r>
              <a:rPr dirty="0" err="1"/>
              <a:t>są</a:t>
            </a:r>
            <a:r>
              <a:rPr dirty="0"/>
              <a:t> </a:t>
            </a:r>
            <a:r>
              <a:rPr dirty="0" err="1"/>
              <a:t>konieczne</a:t>
            </a:r>
            <a:r>
              <a:rPr dirty="0"/>
              <a:t>. </a:t>
            </a:r>
            <a:r>
              <a:rPr dirty="0" err="1"/>
              <a:t>Uzupełnieniem</a:t>
            </a:r>
            <a:r>
              <a:rPr dirty="0"/>
              <a:t> </a:t>
            </a:r>
            <a:r>
              <a:rPr dirty="0" err="1"/>
              <a:t>będzie</a:t>
            </a:r>
            <a:r>
              <a:rPr dirty="0"/>
              <a:t> </a:t>
            </a:r>
            <a:r>
              <a:rPr dirty="0" err="1"/>
              <a:t>także</a:t>
            </a:r>
            <a:r>
              <a:rPr dirty="0"/>
              <a:t> system </a:t>
            </a:r>
            <a:r>
              <a:rPr dirty="0" err="1"/>
              <a:t>tzw</a:t>
            </a:r>
            <a:r>
              <a:rPr dirty="0"/>
              <a:t>. ITS </a:t>
            </a:r>
            <a:r>
              <a:rPr dirty="0" err="1"/>
              <a:t>czyli</a:t>
            </a:r>
            <a:r>
              <a:rPr dirty="0"/>
              <a:t> </a:t>
            </a:r>
            <a:r>
              <a:rPr dirty="0" err="1"/>
              <a:t>inteligentny</a:t>
            </a:r>
            <a:r>
              <a:rPr dirty="0"/>
              <a:t> system </a:t>
            </a:r>
            <a:r>
              <a:rPr dirty="0" err="1"/>
              <a:t>zarządzania</a:t>
            </a:r>
            <a:r>
              <a:rPr dirty="0"/>
              <a:t> </a:t>
            </a:r>
            <a:r>
              <a:rPr dirty="0" err="1"/>
              <a:t>ruchem</a:t>
            </a:r>
            <a:r>
              <a:rPr dirty="0"/>
              <a:t> </a:t>
            </a:r>
            <a:r>
              <a:rPr dirty="0" err="1"/>
              <a:t>stosowany</a:t>
            </a:r>
            <a:r>
              <a:rPr dirty="0"/>
              <a:t> </a:t>
            </a:r>
            <a:r>
              <a:rPr dirty="0" err="1"/>
              <a:t>przez</a:t>
            </a:r>
            <a:r>
              <a:rPr dirty="0"/>
              <a:t> </a:t>
            </a:r>
            <a:r>
              <a:rPr dirty="0" err="1"/>
              <a:t>GDDKiA</a:t>
            </a:r>
            <a:r>
              <a:rPr dirty="0"/>
              <a:t>. W ITS-ach </a:t>
            </a:r>
            <a:r>
              <a:rPr dirty="0" err="1"/>
              <a:t>wykorzystywana</a:t>
            </a:r>
            <a:r>
              <a:rPr dirty="0"/>
              <a:t> jest </a:t>
            </a:r>
            <a:r>
              <a:rPr dirty="0" err="1"/>
              <a:t>automatyczna</a:t>
            </a:r>
            <a:r>
              <a:rPr dirty="0"/>
              <a:t> </a:t>
            </a:r>
            <a:r>
              <a:rPr dirty="0" err="1"/>
              <a:t>informacja</a:t>
            </a:r>
            <a:r>
              <a:rPr dirty="0"/>
              <a:t> np. dla </a:t>
            </a:r>
            <a:r>
              <a:rPr dirty="0" err="1"/>
              <a:t>podróżnych</a:t>
            </a:r>
            <a:r>
              <a:rPr dirty="0"/>
              <a:t> o </a:t>
            </a:r>
            <a:r>
              <a:rPr dirty="0" err="1"/>
              <a:t>wystąpieniu</a:t>
            </a:r>
            <a:r>
              <a:rPr dirty="0"/>
              <a:t> </a:t>
            </a:r>
            <a:r>
              <a:rPr dirty="0" err="1"/>
              <a:t>zdarzenia</a:t>
            </a:r>
            <a:r>
              <a:rPr dirty="0"/>
              <a:t> na </a:t>
            </a:r>
            <a:r>
              <a:rPr dirty="0" err="1"/>
              <a:t>drodze</a:t>
            </a:r>
            <a:r>
              <a:rPr dirty="0"/>
              <a:t>. </a:t>
            </a:r>
            <a:r>
              <a:rPr dirty="0" err="1"/>
              <a:t>Poprzez</a:t>
            </a:r>
            <a:r>
              <a:rPr dirty="0"/>
              <a:t> </a:t>
            </a:r>
            <a:r>
              <a:rPr dirty="0" err="1"/>
              <a:t>czujniki</a:t>
            </a:r>
            <a:r>
              <a:rPr dirty="0"/>
              <a:t> </a:t>
            </a:r>
            <a:r>
              <a:rPr dirty="0" err="1"/>
              <a:t>dokonujące</a:t>
            </a:r>
            <a:r>
              <a:rPr dirty="0"/>
              <a:t> </a:t>
            </a:r>
            <a:r>
              <a:rPr dirty="0" err="1"/>
              <a:t>pomiarów</a:t>
            </a:r>
            <a:r>
              <a:rPr dirty="0"/>
              <a:t> </a:t>
            </a:r>
            <a:r>
              <a:rPr dirty="0" err="1"/>
              <a:t>ruchu</a:t>
            </a:r>
            <a:r>
              <a:rPr dirty="0"/>
              <a:t> </a:t>
            </a:r>
            <a:r>
              <a:rPr dirty="0" err="1"/>
              <a:t>drogowego</a:t>
            </a:r>
            <a:r>
              <a:rPr dirty="0"/>
              <a:t> </a:t>
            </a:r>
            <a:r>
              <a:rPr dirty="0" err="1"/>
              <a:t>pozyskiwane</a:t>
            </a:r>
            <a:r>
              <a:rPr dirty="0"/>
              <a:t> </a:t>
            </a:r>
            <a:r>
              <a:rPr dirty="0" err="1"/>
              <a:t>są</a:t>
            </a:r>
            <a:r>
              <a:rPr dirty="0"/>
              <a:t> </a:t>
            </a:r>
            <a:r>
              <a:rPr dirty="0" err="1"/>
              <a:t>dane</a:t>
            </a:r>
            <a:r>
              <a:rPr dirty="0"/>
              <a:t> o </a:t>
            </a:r>
            <a:r>
              <a:rPr dirty="0" err="1"/>
              <a:t>aktualnych</a:t>
            </a:r>
            <a:r>
              <a:rPr dirty="0"/>
              <a:t> </a:t>
            </a:r>
            <a:r>
              <a:rPr dirty="0" err="1"/>
              <a:t>warunkach</a:t>
            </a:r>
            <a:r>
              <a:rPr dirty="0"/>
              <a:t> </a:t>
            </a:r>
            <a:r>
              <a:rPr dirty="0" err="1"/>
              <a:t>ruchu</a:t>
            </a:r>
            <a:r>
              <a:rPr dirty="0"/>
              <a:t>. Dane </a:t>
            </a:r>
            <a:r>
              <a:rPr dirty="0" err="1"/>
              <a:t>te</a:t>
            </a:r>
            <a:r>
              <a:rPr dirty="0"/>
              <a:t> </a:t>
            </a:r>
            <a:r>
              <a:rPr dirty="0" err="1"/>
              <a:t>są</a:t>
            </a:r>
            <a:r>
              <a:rPr dirty="0"/>
              <a:t> na </a:t>
            </a:r>
            <a:r>
              <a:rPr dirty="0" err="1"/>
              <a:t>bieżąco</a:t>
            </a:r>
            <a:r>
              <a:rPr dirty="0"/>
              <a:t> </a:t>
            </a:r>
            <a:r>
              <a:rPr dirty="0" err="1"/>
              <a:t>analizowane</a:t>
            </a:r>
            <a:r>
              <a:rPr dirty="0"/>
              <a:t> </a:t>
            </a:r>
            <a:r>
              <a:rPr dirty="0" err="1"/>
              <a:t>przez</a:t>
            </a:r>
            <a:r>
              <a:rPr dirty="0"/>
              <a:t> system, a w </a:t>
            </a:r>
            <a:r>
              <a:rPr dirty="0" err="1"/>
              <a:t>przypadku</a:t>
            </a:r>
            <a:r>
              <a:rPr dirty="0"/>
              <a:t> </a:t>
            </a:r>
            <a:r>
              <a:rPr dirty="0" err="1"/>
              <a:t>wykrycia</a:t>
            </a:r>
            <a:r>
              <a:rPr dirty="0"/>
              <a:t> </a:t>
            </a:r>
            <a:r>
              <a:rPr dirty="0" err="1"/>
              <a:t>zmian</a:t>
            </a:r>
            <a:r>
              <a:rPr dirty="0"/>
              <a:t> </a:t>
            </a:r>
            <a:r>
              <a:rPr dirty="0" err="1"/>
              <a:t>wskazujących</a:t>
            </a:r>
            <a:r>
              <a:rPr dirty="0"/>
              <a:t> na </a:t>
            </a:r>
            <a:r>
              <a:rPr dirty="0" err="1"/>
              <a:t>powstanie</a:t>
            </a:r>
            <a:r>
              <a:rPr dirty="0"/>
              <a:t> </a:t>
            </a:r>
            <a:r>
              <a:rPr dirty="0" err="1"/>
              <a:t>zatoru</a:t>
            </a:r>
            <a:r>
              <a:rPr dirty="0"/>
              <a:t> na </a:t>
            </a:r>
            <a:r>
              <a:rPr dirty="0" err="1"/>
              <a:t>drodze</a:t>
            </a:r>
            <a:r>
              <a:rPr dirty="0"/>
              <a:t>, </a:t>
            </a:r>
            <a:r>
              <a:rPr dirty="0" err="1"/>
              <a:t>uruchamiana</a:t>
            </a:r>
            <a:r>
              <a:rPr dirty="0"/>
              <a:t> jest </a:t>
            </a:r>
            <a:r>
              <a:rPr dirty="0" err="1"/>
              <a:t>odpowiednia</a:t>
            </a:r>
            <a:r>
              <a:rPr dirty="0"/>
              <a:t> </a:t>
            </a:r>
            <a:r>
              <a:rPr dirty="0" err="1"/>
              <a:t>procedura</a:t>
            </a:r>
            <a:r>
              <a:rPr dirty="0"/>
              <a:t> na </a:t>
            </a:r>
            <a:r>
              <a:rPr dirty="0" err="1"/>
              <a:t>znakach</a:t>
            </a:r>
            <a:r>
              <a:rPr dirty="0"/>
              <a:t> o </a:t>
            </a:r>
            <a:r>
              <a:rPr dirty="0" err="1"/>
              <a:t>zmiennej</a:t>
            </a:r>
            <a:r>
              <a:rPr dirty="0"/>
              <a:t> </a:t>
            </a:r>
            <a:r>
              <a:rPr dirty="0" err="1"/>
              <a:t>treści</a:t>
            </a:r>
            <a:r>
              <a:rPr dirty="0"/>
              <a:t>, </a:t>
            </a:r>
            <a:r>
              <a:rPr dirty="0" err="1"/>
              <a:t>która</a:t>
            </a:r>
            <a:r>
              <a:rPr dirty="0"/>
              <a:t> </a:t>
            </a:r>
            <a:r>
              <a:rPr dirty="0" err="1"/>
              <a:t>polega</a:t>
            </a:r>
            <a:r>
              <a:rPr dirty="0"/>
              <a:t> na </a:t>
            </a:r>
            <a:r>
              <a:rPr dirty="0" err="1"/>
              <a:t>wyświetleniu</a:t>
            </a:r>
            <a:r>
              <a:rPr dirty="0"/>
              <a:t> </a:t>
            </a:r>
            <a:r>
              <a:rPr dirty="0" err="1"/>
              <a:t>sekwencji</a:t>
            </a:r>
            <a:r>
              <a:rPr dirty="0"/>
              <a:t> </a:t>
            </a:r>
            <a:r>
              <a:rPr dirty="0" err="1"/>
              <a:t>komunikatów</a:t>
            </a:r>
            <a:r>
              <a:rPr dirty="0"/>
              <a:t> </a:t>
            </a:r>
            <a:r>
              <a:rPr dirty="0" err="1"/>
              <a:t>ostrzegających</a:t>
            </a:r>
            <a:r>
              <a:rPr dirty="0"/>
              <a:t> </a:t>
            </a:r>
            <a:r>
              <a:rPr dirty="0" err="1"/>
              <a:t>kierowców</a:t>
            </a:r>
            <a:r>
              <a:rPr dirty="0"/>
              <a:t> o </a:t>
            </a:r>
            <a:r>
              <a:rPr dirty="0" err="1"/>
              <a:t>zdarzeniu</a:t>
            </a:r>
            <a:r>
              <a:rPr dirty="0"/>
              <a:t>, </a:t>
            </a:r>
            <a:r>
              <a:rPr dirty="0" err="1"/>
              <a:t>odległości</a:t>
            </a:r>
            <a:r>
              <a:rPr dirty="0"/>
              <a:t> od </a:t>
            </a:r>
            <a:r>
              <a:rPr dirty="0" err="1"/>
              <a:t>niego</a:t>
            </a:r>
            <a:r>
              <a:rPr dirty="0"/>
              <a:t> </a:t>
            </a:r>
            <a:r>
              <a:rPr dirty="0" err="1"/>
              <a:t>wraz</a:t>
            </a:r>
            <a:r>
              <a:rPr dirty="0"/>
              <a:t> z </a:t>
            </a:r>
            <a:r>
              <a:rPr dirty="0" err="1"/>
              <a:t>zaleceniem</a:t>
            </a:r>
            <a:r>
              <a:rPr dirty="0"/>
              <a:t> </a:t>
            </a:r>
            <a:r>
              <a:rPr dirty="0" err="1"/>
              <a:t>jak</a:t>
            </a:r>
            <a:r>
              <a:rPr dirty="0"/>
              <a:t> </a:t>
            </a:r>
            <a:r>
              <a:rPr dirty="0" err="1"/>
              <a:t>postępować</a:t>
            </a:r>
            <a:r>
              <a:rPr dirty="0"/>
              <a:t> (</a:t>
            </a:r>
            <a:r>
              <a:rPr dirty="0" err="1"/>
              <a:t>ograniczenie</a:t>
            </a:r>
            <a:r>
              <a:rPr dirty="0"/>
              <a:t> </a:t>
            </a:r>
            <a:r>
              <a:rPr dirty="0" err="1"/>
              <a:t>prędkości</a:t>
            </a:r>
            <a:r>
              <a:rPr dirty="0"/>
              <a:t>, </a:t>
            </a:r>
            <a:r>
              <a:rPr dirty="0" err="1"/>
              <a:t>rekomendowany</a:t>
            </a:r>
            <a:r>
              <a:rPr dirty="0"/>
              <a:t> </a:t>
            </a:r>
            <a:r>
              <a:rPr dirty="0" err="1"/>
              <a:t>objazd</a:t>
            </a:r>
            <a:r>
              <a:rPr dirty="0"/>
              <a:t>). </a:t>
            </a:r>
          </a:p>
          <a:p>
            <a:pPr defTabSz="449580">
              <a:spcBef>
                <a:spcPts val="500"/>
              </a:spcBef>
              <a:defRPr sz="2500" b="0">
                <a:uFill>
                  <a:solidFill>
                    <a:srgbClr val="000000"/>
                  </a:solidFill>
                </a:uFill>
                <a:latin typeface="Sora Regular ExtraLight"/>
                <a:ea typeface="Sora Regular ExtraLight"/>
                <a:cs typeface="Sora Regular ExtraLight"/>
                <a:sym typeface="Sora Regular ExtraLight"/>
              </a:defRPr>
            </a:pPr>
            <a:r>
              <a:rPr dirty="0"/>
              <a:t>cd. na </a:t>
            </a:r>
            <a:r>
              <a:rPr dirty="0" err="1"/>
              <a:t>następnej</a:t>
            </a:r>
            <a:r>
              <a:rPr dirty="0"/>
              <a:t> </a:t>
            </a:r>
            <a:r>
              <a:rPr dirty="0" err="1"/>
              <a:t>stronie</a:t>
            </a:r>
            <a:endParaRPr dirty="0"/>
          </a:p>
        </p:txBody>
      </p:sp>
      <p:sp>
        <p:nvSpPr>
          <p:cNvPr id="599" name="Spotkanie z mieszkańcami Warszowa-Ognicy…"/>
          <p:cNvSpPr txBox="1">
            <a:spLocks noGrp="1"/>
          </p:cNvSpPr>
          <p:nvPr>
            <p:ph type="title"/>
          </p:nvPr>
        </p:nvSpPr>
        <p:spPr>
          <a:xfrm>
            <a:off x="942081" y="1077359"/>
            <a:ext cx="22382052" cy="2398132"/>
          </a:xfrm>
          <a:prstGeom prst="rect">
            <a:avLst/>
          </a:prstGeom>
        </p:spPr>
        <p:txBody>
          <a:bodyPr/>
          <a:lstStyle/>
          <a:p>
            <a:pPr>
              <a:defRPr sz="7500" b="0" spc="-200">
                <a:solidFill>
                  <a:srgbClr val="ED7052"/>
                </a:solidFill>
                <a:latin typeface="Sora Regular Bold"/>
                <a:ea typeface="Sora Regular Bold"/>
                <a:cs typeface="Sora Regular Bold"/>
                <a:sym typeface="Sora Regular Bold"/>
              </a:defRPr>
            </a:pPr>
            <a:r>
              <a:rPr dirty="0" err="1"/>
              <a:t>Spotkanie</a:t>
            </a:r>
            <a:r>
              <a:rPr dirty="0"/>
              <a:t> z </a:t>
            </a:r>
            <a:r>
              <a:rPr dirty="0" err="1"/>
              <a:t>mieszkańcami</a:t>
            </a:r>
            <a:r>
              <a:rPr dirty="0"/>
              <a:t> </a:t>
            </a:r>
            <a:r>
              <a:rPr dirty="0" err="1"/>
              <a:t>Warszowa-Ognicy</a:t>
            </a:r>
            <a:endParaRPr spc="-150" dirty="0"/>
          </a:p>
          <a:p>
            <a:pPr>
              <a:defRPr sz="5000" b="0" spc="-100">
                <a:solidFill>
                  <a:srgbClr val="ED7052"/>
                </a:solidFill>
                <a:latin typeface="Sora Regular Bold"/>
                <a:ea typeface="Sora Regular Bold"/>
                <a:cs typeface="Sora Regular Bold"/>
                <a:sym typeface="Sora Regular Bold"/>
              </a:defRPr>
            </a:pPr>
            <a:r>
              <a:rPr dirty="0"/>
              <a:t>25.10.2021 r.</a:t>
            </a:r>
          </a:p>
        </p:txBody>
      </p:sp>
    </p:spTree>
  </p:cSld>
  <p:clrMapOvr>
    <a:masterClrMapping/>
  </p:clrMapOvr>
  <p:transition spd="med"/>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1"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602" name="77"/>
          <p:cNvSpPr txBox="1"/>
          <p:nvPr/>
        </p:nvSpPr>
        <p:spPr>
          <a:xfrm>
            <a:off x="23383118" y="12729956"/>
            <a:ext cx="522530"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77</a:t>
            </a:r>
          </a:p>
        </p:txBody>
      </p:sp>
      <p:sp>
        <p:nvSpPr>
          <p:cNvPr id="603" name="Kolejne pytania mieszkańców dotyczyły częstotliwości kursowania promów i dopuszczalnej prędkości dla samochodów. Udzielając odpowiedzi wskazano na koszty utrzymywania promów i tunelu w przyszłości. Mieszkańcy zainteresowani byli także budową kolejnych śc"/>
          <p:cNvSpPr txBox="1">
            <a:spLocks noGrp="1"/>
          </p:cNvSpPr>
          <p:nvPr>
            <p:ph type="body" idx="1"/>
          </p:nvPr>
        </p:nvSpPr>
        <p:spPr>
          <a:xfrm>
            <a:off x="1032417" y="3344301"/>
            <a:ext cx="22609008" cy="8601107"/>
          </a:xfrm>
          <a:prstGeom prst="rect">
            <a:avLst/>
          </a:prstGeom>
        </p:spPr>
        <p:txBody>
          <a:bodyPr lIns="50800" tIns="50800" rIns="50800" bIns="50800" numCol="2" spcCol="1130449"/>
          <a:lstStyle>
            <a:lvl1pPr defTabSz="449580">
              <a:spcBef>
                <a:spcPts val="500"/>
              </a:spcBef>
              <a:defRPr sz="3500" b="0">
                <a:uFill>
                  <a:solidFill>
                    <a:srgbClr val="000000"/>
                  </a:solidFill>
                </a:uFill>
                <a:latin typeface="Sora Regular Regular"/>
                <a:ea typeface="Sora Regular Regular"/>
                <a:cs typeface="Sora Regular Regular"/>
                <a:sym typeface="Sora Regular Regular"/>
              </a:defRPr>
            </a:lvl1pPr>
          </a:lstStyle>
          <a:p>
            <a:pPr algn="just"/>
            <a:r>
              <a:rPr dirty="0" err="1"/>
              <a:t>Kolejne</a:t>
            </a:r>
            <a:r>
              <a:rPr dirty="0"/>
              <a:t> </a:t>
            </a:r>
            <a:r>
              <a:rPr dirty="0" err="1"/>
              <a:t>pytania</a:t>
            </a:r>
            <a:r>
              <a:rPr dirty="0"/>
              <a:t> </a:t>
            </a:r>
            <a:r>
              <a:rPr dirty="0" err="1"/>
              <a:t>mieszkańców</a:t>
            </a:r>
            <a:r>
              <a:rPr dirty="0"/>
              <a:t> </a:t>
            </a:r>
            <a:r>
              <a:rPr dirty="0" err="1"/>
              <a:t>dotyczyły</a:t>
            </a:r>
            <a:r>
              <a:rPr dirty="0"/>
              <a:t> </a:t>
            </a:r>
            <a:r>
              <a:rPr dirty="0" err="1"/>
              <a:t>częstotliwości</a:t>
            </a:r>
            <a:r>
              <a:rPr dirty="0"/>
              <a:t> </a:t>
            </a:r>
            <a:r>
              <a:rPr dirty="0" err="1"/>
              <a:t>kursowania</a:t>
            </a:r>
            <a:r>
              <a:rPr dirty="0"/>
              <a:t> </a:t>
            </a:r>
            <a:r>
              <a:rPr dirty="0" err="1"/>
              <a:t>promów</a:t>
            </a:r>
            <a:r>
              <a:rPr dirty="0"/>
              <a:t> </a:t>
            </a:r>
            <a:r>
              <a:rPr dirty="0" err="1"/>
              <a:t>i</a:t>
            </a:r>
            <a:r>
              <a:rPr dirty="0"/>
              <a:t> </a:t>
            </a:r>
            <a:r>
              <a:rPr dirty="0" err="1"/>
              <a:t>dopuszczalnej</a:t>
            </a:r>
            <a:r>
              <a:rPr dirty="0"/>
              <a:t> </a:t>
            </a:r>
            <a:r>
              <a:rPr dirty="0" err="1"/>
              <a:t>prędkości</a:t>
            </a:r>
            <a:r>
              <a:rPr dirty="0"/>
              <a:t> dla </a:t>
            </a:r>
            <a:r>
              <a:rPr dirty="0" err="1"/>
              <a:t>samochodów</a:t>
            </a:r>
            <a:r>
              <a:rPr dirty="0"/>
              <a:t>. </a:t>
            </a:r>
            <a:r>
              <a:rPr dirty="0" err="1"/>
              <a:t>Udzielając</a:t>
            </a:r>
            <a:r>
              <a:rPr dirty="0"/>
              <a:t> </a:t>
            </a:r>
            <a:r>
              <a:rPr dirty="0" err="1"/>
              <a:t>odpowiedzi</a:t>
            </a:r>
            <a:r>
              <a:rPr dirty="0"/>
              <a:t> </a:t>
            </a:r>
            <a:r>
              <a:rPr dirty="0" err="1"/>
              <a:t>wskazano</a:t>
            </a:r>
            <a:r>
              <a:rPr dirty="0"/>
              <a:t> na </a:t>
            </a:r>
            <a:r>
              <a:rPr dirty="0" err="1"/>
              <a:t>koszty</a:t>
            </a:r>
            <a:r>
              <a:rPr dirty="0"/>
              <a:t> </a:t>
            </a:r>
            <a:r>
              <a:rPr dirty="0" err="1"/>
              <a:t>utrzymywania</a:t>
            </a:r>
            <a:r>
              <a:rPr dirty="0"/>
              <a:t> </a:t>
            </a:r>
            <a:r>
              <a:rPr dirty="0" err="1"/>
              <a:t>promów</a:t>
            </a:r>
            <a:r>
              <a:rPr dirty="0"/>
              <a:t> </a:t>
            </a:r>
            <a:r>
              <a:rPr dirty="0" err="1"/>
              <a:t>i</a:t>
            </a:r>
            <a:r>
              <a:rPr dirty="0"/>
              <a:t> tunelu w </a:t>
            </a:r>
            <a:r>
              <a:rPr dirty="0" err="1"/>
              <a:t>przyszłości</a:t>
            </a:r>
            <a:r>
              <a:rPr dirty="0"/>
              <a:t>. </a:t>
            </a:r>
            <a:r>
              <a:rPr dirty="0" err="1"/>
              <a:t>Mieszkańcy</a:t>
            </a:r>
            <a:r>
              <a:rPr dirty="0"/>
              <a:t> </a:t>
            </a:r>
            <a:r>
              <a:rPr dirty="0" err="1"/>
              <a:t>zainteresowani</a:t>
            </a:r>
            <a:r>
              <a:rPr dirty="0"/>
              <a:t> </a:t>
            </a:r>
            <a:r>
              <a:rPr dirty="0" err="1"/>
              <a:t>byli</a:t>
            </a:r>
            <a:r>
              <a:rPr dirty="0"/>
              <a:t> </a:t>
            </a:r>
            <a:r>
              <a:rPr dirty="0" err="1"/>
              <a:t>także</a:t>
            </a:r>
            <a:r>
              <a:rPr dirty="0"/>
              <a:t> </a:t>
            </a:r>
            <a:r>
              <a:rPr dirty="0" err="1"/>
              <a:t>budową</a:t>
            </a:r>
            <a:r>
              <a:rPr dirty="0"/>
              <a:t> </a:t>
            </a:r>
            <a:r>
              <a:rPr dirty="0" err="1"/>
              <a:t>kolejnych</a:t>
            </a:r>
            <a:r>
              <a:rPr dirty="0"/>
              <a:t> </a:t>
            </a:r>
            <a:r>
              <a:rPr dirty="0" err="1"/>
              <a:t>ścieżek</a:t>
            </a:r>
            <a:r>
              <a:rPr dirty="0"/>
              <a:t> dla </a:t>
            </a:r>
            <a:r>
              <a:rPr dirty="0" err="1"/>
              <a:t>rowerzystów</a:t>
            </a:r>
            <a:r>
              <a:rPr dirty="0"/>
              <a:t> </a:t>
            </a:r>
            <a:r>
              <a:rPr dirty="0" err="1"/>
              <a:t>i</a:t>
            </a:r>
            <a:r>
              <a:rPr dirty="0"/>
              <a:t> </a:t>
            </a:r>
            <a:r>
              <a:rPr dirty="0" err="1"/>
              <a:t>jednocześnie</a:t>
            </a:r>
            <a:r>
              <a:rPr dirty="0"/>
              <a:t> </a:t>
            </a:r>
            <a:r>
              <a:rPr dirty="0" err="1"/>
              <a:t>dziękowali</a:t>
            </a:r>
            <a:r>
              <a:rPr dirty="0"/>
              <a:t> </a:t>
            </a:r>
            <a:r>
              <a:rPr dirty="0" err="1"/>
              <a:t>za</a:t>
            </a:r>
            <a:r>
              <a:rPr dirty="0"/>
              <a:t> </a:t>
            </a:r>
            <a:r>
              <a:rPr dirty="0" err="1"/>
              <a:t>te</a:t>
            </a:r>
            <a:r>
              <a:rPr dirty="0"/>
              <a:t>, z </a:t>
            </a:r>
            <a:r>
              <a:rPr dirty="0" err="1"/>
              <a:t>których</a:t>
            </a:r>
            <a:r>
              <a:rPr dirty="0"/>
              <a:t> </a:t>
            </a:r>
            <a:r>
              <a:rPr dirty="0" err="1"/>
              <a:t>można</a:t>
            </a:r>
            <a:r>
              <a:rPr dirty="0"/>
              <a:t> </a:t>
            </a:r>
            <a:r>
              <a:rPr dirty="0" err="1"/>
              <a:t>już</a:t>
            </a:r>
            <a:r>
              <a:rPr dirty="0"/>
              <a:t> </a:t>
            </a:r>
            <a:r>
              <a:rPr dirty="0" err="1"/>
              <a:t>korzystać</a:t>
            </a:r>
            <a:r>
              <a:rPr dirty="0"/>
              <a:t> </a:t>
            </a:r>
            <a:r>
              <a:rPr dirty="0" err="1"/>
              <a:t>i</a:t>
            </a:r>
            <a:r>
              <a:rPr dirty="0"/>
              <a:t> </a:t>
            </a:r>
            <a:r>
              <a:rPr dirty="0" err="1"/>
              <a:t>za</a:t>
            </a:r>
            <a:r>
              <a:rPr dirty="0"/>
              <a:t> </a:t>
            </a:r>
            <a:r>
              <a:rPr dirty="0" err="1"/>
              <a:t>punkt</a:t>
            </a:r>
            <a:r>
              <a:rPr dirty="0"/>
              <a:t> </a:t>
            </a:r>
            <a:r>
              <a:rPr dirty="0" err="1"/>
              <a:t>rowerowy</a:t>
            </a:r>
            <a:r>
              <a:rPr dirty="0"/>
              <a:t> na </a:t>
            </a:r>
            <a:r>
              <a:rPr dirty="0" err="1"/>
              <a:t>Warszowie</a:t>
            </a:r>
            <a:r>
              <a:rPr dirty="0"/>
              <a:t>. </a:t>
            </a:r>
            <a:r>
              <a:rPr dirty="0" err="1"/>
              <a:t>Kończąc</a:t>
            </a:r>
            <a:r>
              <a:rPr dirty="0"/>
              <a:t> </a:t>
            </a:r>
            <a:r>
              <a:rPr dirty="0" err="1"/>
              <a:t>spotkanie</a:t>
            </a:r>
            <a:r>
              <a:rPr dirty="0"/>
              <a:t> </a:t>
            </a:r>
            <a:r>
              <a:rPr dirty="0" err="1"/>
              <a:t>mieszkańcy</a:t>
            </a:r>
            <a:r>
              <a:rPr dirty="0"/>
              <a:t> </a:t>
            </a:r>
            <a:r>
              <a:rPr dirty="0" err="1"/>
              <a:t>Warszowa-Ognicy</a:t>
            </a:r>
            <a:r>
              <a:rPr dirty="0"/>
              <a:t> </a:t>
            </a:r>
            <a:r>
              <a:rPr dirty="0" err="1"/>
              <a:t>określili</a:t>
            </a:r>
            <a:r>
              <a:rPr dirty="0"/>
              <a:t>, że w </a:t>
            </a:r>
            <a:r>
              <a:rPr dirty="0" err="1"/>
              <a:t>tej</a:t>
            </a:r>
            <a:r>
              <a:rPr dirty="0"/>
              <a:t> </a:t>
            </a:r>
            <a:r>
              <a:rPr dirty="0" err="1"/>
              <a:t>chwili</a:t>
            </a:r>
            <a:r>
              <a:rPr dirty="0"/>
              <a:t> </a:t>
            </a:r>
            <a:r>
              <a:rPr dirty="0" err="1"/>
              <a:t>optymalnym</a:t>
            </a:r>
            <a:r>
              <a:rPr dirty="0"/>
              <a:t> </a:t>
            </a:r>
            <a:r>
              <a:rPr dirty="0" err="1"/>
              <a:t>rozwiązaniem</a:t>
            </a:r>
            <a:r>
              <a:rPr dirty="0"/>
              <a:t> </a:t>
            </a:r>
            <a:r>
              <a:rPr dirty="0" err="1"/>
              <a:t>byłby</a:t>
            </a:r>
            <a:r>
              <a:rPr dirty="0"/>
              <a:t> dla </a:t>
            </a:r>
            <a:r>
              <a:rPr dirty="0" err="1"/>
              <a:t>nich</a:t>
            </a:r>
            <a:r>
              <a:rPr dirty="0"/>
              <a:t> </a:t>
            </a:r>
            <a:r>
              <a:rPr dirty="0" err="1"/>
              <a:t>scenariusz</a:t>
            </a:r>
            <a:r>
              <a:rPr dirty="0"/>
              <a:t> </a:t>
            </a:r>
            <a:r>
              <a:rPr dirty="0" err="1"/>
              <a:t>zrównoważony</a:t>
            </a:r>
            <a:r>
              <a:rPr dirty="0"/>
              <a:t>.  </a:t>
            </a:r>
          </a:p>
        </p:txBody>
      </p:sp>
      <p:sp>
        <p:nvSpPr>
          <p:cNvPr id="604" name="Spotkanie z mieszkańcami Warszowa-Ognicy…"/>
          <p:cNvSpPr txBox="1">
            <a:spLocks noGrp="1"/>
          </p:cNvSpPr>
          <p:nvPr>
            <p:ph type="title"/>
          </p:nvPr>
        </p:nvSpPr>
        <p:spPr>
          <a:xfrm>
            <a:off x="942081" y="1077359"/>
            <a:ext cx="22382052" cy="2398132"/>
          </a:xfrm>
          <a:prstGeom prst="rect">
            <a:avLst/>
          </a:prstGeom>
        </p:spPr>
        <p:txBody>
          <a:bodyPr/>
          <a:lstStyle/>
          <a:p>
            <a:pPr>
              <a:defRPr sz="7500" b="0" spc="-200">
                <a:solidFill>
                  <a:srgbClr val="ED7052"/>
                </a:solidFill>
                <a:latin typeface="Sora Regular Bold"/>
                <a:ea typeface="Sora Regular Bold"/>
                <a:cs typeface="Sora Regular Bold"/>
                <a:sym typeface="Sora Regular Bold"/>
              </a:defRPr>
            </a:pPr>
            <a:r>
              <a:t>Spotkanie z mieszkańcami Warszowa-Ognicy</a:t>
            </a:r>
            <a:endParaRPr spc="-150"/>
          </a:p>
          <a:p>
            <a:pPr>
              <a:defRPr sz="5000" b="0" spc="-100">
                <a:solidFill>
                  <a:srgbClr val="ED7052"/>
                </a:solidFill>
                <a:latin typeface="Sora Regular Bold"/>
                <a:ea typeface="Sora Regular Bold"/>
                <a:cs typeface="Sora Regular Bold"/>
                <a:sym typeface="Sora Regular Bold"/>
              </a:defRPr>
            </a:pPr>
            <a:r>
              <a:t>25.10.2021 r.</a:t>
            </a:r>
          </a:p>
        </p:txBody>
      </p:sp>
    </p:spTree>
  </p:cSld>
  <p:clrMapOvr>
    <a:masterClrMapping/>
  </p:clrMapOvr>
  <p:transition spd="med"/>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6"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607" name="78"/>
          <p:cNvSpPr txBox="1"/>
          <p:nvPr/>
        </p:nvSpPr>
        <p:spPr>
          <a:xfrm>
            <a:off x="23371917" y="12729956"/>
            <a:ext cx="544933"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78</a:t>
            </a:r>
          </a:p>
        </p:txBody>
      </p:sp>
      <p:sp>
        <p:nvSpPr>
          <p:cNvPr id="608" name="Spotkanie z mieszkańcami Przytoru-Łunowa…"/>
          <p:cNvSpPr txBox="1">
            <a:spLocks noGrp="1"/>
          </p:cNvSpPr>
          <p:nvPr>
            <p:ph type="title"/>
          </p:nvPr>
        </p:nvSpPr>
        <p:spPr>
          <a:xfrm>
            <a:off x="942081" y="1077359"/>
            <a:ext cx="22382052" cy="2398132"/>
          </a:xfrm>
          <a:prstGeom prst="rect">
            <a:avLst/>
          </a:prstGeom>
        </p:spPr>
        <p:txBody>
          <a:bodyPr/>
          <a:lstStyle/>
          <a:p>
            <a:pPr>
              <a:defRPr sz="7500" b="0" spc="-200">
                <a:solidFill>
                  <a:srgbClr val="ED7052"/>
                </a:solidFill>
                <a:latin typeface="Sora Regular Bold"/>
                <a:ea typeface="Sora Regular Bold"/>
                <a:cs typeface="Sora Regular Bold"/>
                <a:sym typeface="Sora Regular Bold"/>
              </a:defRPr>
            </a:pPr>
            <a:r>
              <a:t>Spotkanie z mieszkańcami Przytoru-Łunowa</a:t>
            </a:r>
            <a:endParaRPr spc="-150"/>
          </a:p>
          <a:p>
            <a:pPr>
              <a:defRPr sz="5000" b="0" spc="-100">
                <a:solidFill>
                  <a:srgbClr val="ED7052"/>
                </a:solidFill>
                <a:latin typeface="Sora Regular Bold"/>
                <a:ea typeface="Sora Regular Bold"/>
                <a:cs typeface="Sora Regular Bold"/>
                <a:sym typeface="Sora Regular Bold"/>
              </a:defRPr>
            </a:pPr>
            <a:r>
              <a:t>27.10.2021 r.</a:t>
            </a:r>
          </a:p>
        </p:txBody>
      </p:sp>
      <p:sp>
        <p:nvSpPr>
          <p:cNvPr id="609" name="W Przytorze-Łunowo uczestnicy spotkania wskazywali dodatkowo na konieczność bezpośredniego dojazdu do centrum Świnoujścia oraz konieczności przyspieszenia budowy parkingu przy ul. Bema oraz wystosowali prośbę do władz miasta żeby GDDKiA zbudowała ekrany "/>
          <p:cNvSpPr txBox="1">
            <a:spLocks noGrp="1"/>
          </p:cNvSpPr>
          <p:nvPr>
            <p:ph type="body" idx="1"/>
          </p:nvPr>
        </p:nvSpPr>
        <p:spPr>
          <a:xfrm>
            <a:off x="1032417" y="2772854"/>
            <a:ext cx="22609008" cy="9299555"/>
          </a:xfrm>
          <a:prstGeom prst="rect">
            <a:avLst/>
          </a:prstGeom>
        </p:spPr>
        <p:txBody>
          <a:bodyPr lIns="50800" tIns="50800" rIns="50800" bIns="50800" numCol="2" spcCol="1130449"/>
          <a:lstStyle/>
          <a:p>
            <a:pPr defTabSz="2389571">
              <a:lnSpc>
                <a:spcPct val="90000"/>
              </a:lnSpc>
              <a:spcBef>
                <a:spcPts val="4400"/>
              </a:spcBef>
              <a:defRPr sz="3400" b="0">
                <a:latin typeface="Sora Regular Regular"/>
                <a:ea typeface="Sora Regular Regular"/>
                <a:cs typeface="Sora Regular Regular"/>
                <a:sym typeface="Sora Regular Regular"/>
              </a:defRPr>
            </a:pPr>
            <a:endParaRPr dirty="0"/>
          </a:p>
          <a:p>
            <a:pPr defTabSz="2389571">
              <a:lnSpc>
                <a:spcPct val="90000"/>
              </a:lnSpc>
              <a:spcBef>
                <a:spcPts val="4400"/>
              </a:spcBef>
              <a:defRPr sz="3400" b="0">
                <a:latin typeface="Sora Regular Regular"/>
                <a:ea typeface="Sora Regular Regular"/>
                <a:cs typeface="Sora Regular Regular"/>
                <a:sym typeface="Sora Regular Regular"/>
              </a:defRPr>
            </a:pPr>
            <a:endParaRPr dirty="0"/>
          </a:p>
          <a:p>
            <a:pPr defTabSz="2389571">
              <a:lnSpc>
                <a:spcPct val="90000"/>
              </a:lnSpc>
              <a:spcBef>
                <a:spcPts val="4400"/>
              </a:spcBef>
              <a:defRPr sz="3400" b="0">
                <a:latin typeface="Sora Regular Regular"/>
                <a:ea typeface="Sora Regular Regular"/>
                <a:cs typeface="Sora Regular Regular"/>
                <a:sym typeface="Sora Regular Regular"/>
              </a:defRPr>
            </a:pPr>
            <a:endParaRPr dirty="0"/>
          </a:p>
          <a:p>
            <a:pPr defTabSz="2389571">
              <a:lnSpc>
                <a:spcPct val="90000"/>
              </a:lnSpc>
              <a:spcBef>
                <a:spcPts val="4400"/>
              </a:spcBef>
              <a:defRPr sz="3400" b="0">
                <a:latin typeface="Sora Regular Regular"/>
                <a:ea typeface="Sora Regular Regular"/>
                <a:cs typeface="Sora Regular Regular"/>
                <a:sym typeface="Sora Regular Regular"/>
              </a:defRPr>
            </a:pPr>
            <a:endParaRPr dirty="0"/>
          </a:p>
          <a:p>
            <a:pPr defTabSz="2389571">
              <a:lnSpc>
                <a:spcPct val="90000"/>
              </a:lnSpc>
              <a:spcBef>
                <a:spcPts val="4400"/>
              </a:spcBef>
              <a:defRPr sz="3400" b="0">
                <a:latin typeface="Sora Regular Regular"/>
                <a:ea typeface="Sora Regular Regular"/>
                <a:cs typeface="Sora Regular Regular"/>
                <a:sym typeface="Sora Regular Regular"/>
              </a:defRPr>
            </a:pPr>
            <a:endParaRPr dirty="0"/>
          </a:p>
          <a:p>
            <a:pPr algn="just" defTabSz="440587">
              <a:spcBef>
                <a:spcPts val="400"/>
              </a:spcBef>
              <a:defRPr sz="3400" b="0">
                <a:uFill>
                  <a:solidFill>
                    <a:srgbClr val="000000"/>
                  </a:solidFill>
                </a:uFill>
                <a:latin typeface="Sora Regular Regular"/>
                <a:ea typeface="Sora Regular Regular"/>
                <a:cs typeface="Sora Regular Regular"/>
                <a:sym typeface="Sora Regular Regular"/>
              </a:defRPr>
            </a:pPr>
            <a:r>
              <a:rPr dirty="0"/>
              <a:t>W </a:t>
            </a:r>
            <a:r>
              <a:rPr dirty="0" err="1"/>
              <a:t>Przytorze-Łunowo</a:t>
            </a:r>
            <a:r>
              <a:rPr dirty="0"/>
              <a:t> </a:t>
            </a:r>
            <a:r>
              <a:rPr dirty="0" err="1"/>
              <a:t>uczestnicy</a:t>
            </a:r>
            <a:r>
              <a:rPr dirty="0"/>
              <a:t> </a:t>
            </a:r>
            <a:r>
              <a:rPr dirty="0" err="1"/>
              <a:t>spotkania</a:t>
            </a:r>
            <a:r>
              <a:rPr dirty="0"/>
              <a:t> </a:t>
            </a:r>
            <a:r>
              <a:rPr dirty="0" err="1"/>
              <a:t>wskazywali</a:t>
            </a:r>
            <a:r>
              <a:rPr dirty="0"/>
              <a:t> </a:t>
            </a:r>
            <a:r>
              <a:rPr dirty="0" err="1"/>
              <a:t>dodatkowo</a:t>
            </a:r>
            <a:r>
              <a:rPr dirty="0"/>
              <a:t> na </a:t>
            </a:r>
            <a:r>
              <a:rPr dirty="0" err="1"/>
              <a:t>konieczność</a:t>
            </a:r>
            <a:r>
              <a:rPr dirty="0"/>
              <a:t> </a:t>
            </a:r>
            <a:r>
              <a:rPr dirty="0" err="1"/>
              <a:t>bezpośredniego</a:t>
            </a:r>
            <a:r>
              <a:rPr dirty="0"/>
              <a:t> </a:t>
            </a:r>
            <a:r>
              <a:rPr dirty="0" err="1"/>
              <a:t>dojazdu</a:t>
            </a:r>
            <a:r>
              <a:rPr dirty="0"/>
              <a:t> do centrum </a:t>
            </a:r>
            <a:r>
              <a:rPr dirty="0" err="1"/>
              <a:t>Świnoujścia</a:t>
            </a:r>
            <a:r>
              <a:rPr dirty="0"/>
              <a:t> </a:t>
            </a:r>
            <a:r>
              <a:rPr dirty="0" err="1"/>
              <a:t>oraz</a:t>
            </a:r>
            <a:r>
              <a:rPr dirty="0"/>
              <a:t> </a:t>
            </a:r>
            <a:r>
              <a:rPr dirty="0" err="1"/>
              <a:t>konieczności</a:t>
            </a:r>
            <a:r>
              <a:rPr dirty="0"/>
              <a:t> </a:t>
            </a:r>
            <a:r>
              <a:rPr dirty="0" err="1"/>
              <a:t>przyspieszenia</a:t>
            </a:r>
            <a:r>
              <a:rPr dirty="0"/>
              <a:t> </a:t>
            </a:r>
            <a:r>
              <a:rPr dirty="0" err="1"/>
              <a:t>budowy</a:t>
            </a:r>
            <a:r>
              <a:rPr dirty="0"/>
              <a:t> </a:t>
            </a:r>
            <a:r>
              <a:rPr dirty="0" err="1"/>
              <a:t>parkingu</a:t>
            </a:r>
            <a:r>
              <a:rPr dirty="0"/>
              <a:t> </a:t>
            </a:r>
            <a:r>
              <a:rPr dirty="0" err="1"/>
              <a:t>przy</a:t>
            </a:r>
            <a:r>
              <a:rPr dirty="0"/>
              <a:t> </a:t>
            </a:r>
            <a:r>
              <a:rPr dirty="0" err="1"/>
              <a:t>ul</a:t>
            </a:r>
            <a:r>
              <a:rPr dirty="0"/>
              <a:t>. Bema </a:t>
            </a:r>
            <a:r>
              <a:rPr dirty="0" err="1"/>
              <a:t>oraz</a:t>
            </a:r>
            <a:r>
              <a:rPr dirty="0"/>
              <a:t> </a:t>
            </a:r>
            <a:r>
              <a:rPr dirty="0" err="1"/>
              <a:t>wystosowali</a:t>
            </a:r>
            <a:r>
              <a:rPr dirty="0"/>
              <a:t> </a:t>
            </a:r>
            <a:r>
              <a:rPr dirty="0" err="1"/>
              <a:t>prośbę</a:t>
            </a:r>
            <a:r>
              <a:rPr dirty="0"/>
              <a:t> do </a:t>
            </a:r>
            <a:r>
              <a:rPr dirty="0" err="1"/>
              <a:t>władz</a:t>
            </a:r>
            <a:r>
              <a:rPr dirty="0"/>
              <a:t> miasta </a:t>
            </a:r>
            <a:r>
              <a:rPr dirty="0" err="1"/>
              <a:t>żeby</a:t>
            </a:r>
            <a:r>
              <a:rPr dirty="0"/>
              <a:t> </a:t>
            </a:r>
            <a:r>
              <a:rPr dirty="0" err="1"/>
              <a:t>GDDKiA</a:t>
            </a:r>
            <a:r>
              <a:rPr dirty="0"/>
              <a:t> </a:t>
            </a:r>
            <a:r>
              <a:rPr dirty="0" err="1"/>
              <a:t>zbudowała</a:t>
            </a:r>
            <a:r>
              <a:rPr dirty="0"/>
              <a:t> </a:t>
            </a:r>
            <a:r>
              <a:rPr dirty="0" err="1"/>
              <a:t>ekrany</a:t>
            </a:r>
            <a:r>
              <a:rPr dirty="0"/>
              <a:t> </a:t>
            </a:r>
            <a:r>
              <a:rPr dirty="0" err="1"/>
              <a:t>przy</a:t>
            </a:r>
            <a:r>
              <a:rPr dirty="0"/>
              <a:t> </a:t>
            </a:r>
            <a:r>
              <a:rPr dirty="0" err="1"/>
              <a:t>ulicy</a:t>
            </a:r>
            <a:r>
              <a:rPr dirty="0"/>
              <a:t> </a:t>
            </a:r>
            <a:r>
              <a:rPr dirty="0" err="1"/>
              <a:t>Sąsiedzkiej</a:t>
            </a:r>
            <a:r>
              <a:rPr dirty="0"/>
              <a:t> </a:t>
            </a:r>
            <a:r>
              <a:rPr dirty="0" err="1"/>
              <a:t>i</a:t>
            </a:r>
            <a:r>
              <a:rPr dirty="0"/>
              <a:t> </a:t>
            </a:r>
            <a:r>
              <a:rPr dirty="0" err="1"/>
              <a:t>Gajowej</a:t>
            </a:r>
            <a:r>
              <a:rPr dirty="0"/>
              <a:t>. </a:t>
            </a:r>
            <a:r>
              <a:rPr dirty="0" err="1"/>
              <a:t>Mieszkańcy</a:t>
            </a:r>
            <a:r>
              <a:rPr dirty="0"/>
              <a:t> </a:t>
            </a:r>
            <a:r>
              <a:rPr dirty="0" err="1"/>
              <a:t>otrzymali</a:t>
            </a:r>
            <a:r>
              <a:rPr dirty="0"/>
              <a:t> </a:t>
            </a:r>
            <a:r>
              <a:rPr dirty="0" err="1"/>
              <a:t>odpowiedź</a:t>
            </a:r>
            <a:r>
              <a:rPr dirty="0"/>
              <a:t>, że </a:t>
            </a:r>
            <a:r>
              <a:rPr dirty="0" err="1"/>
              <a:t>sprawa</a:t>
            </a:r>
            <a:r>
              <a:rPr dirty="0"/>
              <a:t> ta </a:t>
            </a:r>
            <a:r>
              <a:rPr dirty="0" err="1"/>
              <a:t>będzie</a:t>
            </a:r>
            <a:r>
              <a:rPr dirty="0"/>
              <a:t> </a:t>
            </a:r>
            <a:r>
              <a:rPr dirty="0" err="1"/>
              <a:t>monitorowana</a:t>
            </a:r>
            <a:r>
              <a:rPr dirty="0"/>
              <a:t> ale </a:t>
            </a:r>
            <a:r>
              <a:rPr dirty="0" err="1"/>
              <a:t>żeby</a:t>
            </a:r>
            <a:r>
              <a:rPr dirty="0"/>
              <a:t> </a:t>
            </a:r>
            <a:r>
              <a:rPr dirty="0" err="1"/>
              <a:t>umieścić</a:t>
            </a:r>
            <a:r>
              <a:rPr dirty="0"/>
              <a:t> </a:t>
            </a:r>
            <a:r>
              <a:rPr dirty="0" err="1"/>
              <a:t>ekrany</a:t>
            </a:r>
            <a:r>
              <a:rPr dirty="0"/>
              <a:t> </a:t>
            </a:r>
            <a:r>
              <a:rPr dirty="0" err="1"/>
              <a:t>muszą</a:t>
            </a:r>
            <a:r>
              <a:rPr dirty="0"/>
              <a:t> </a:t>
            </a:r>
            <a:r>
              <a:rPr dirty="0" err="1"/>
              <a:t>być</a:t>
            </a:r>
            <a:r>
              <a:rPr dirty="0"/>
              <a:t> </a:t>
            </a:r>
            <a:r>
              <a:rPr dirty="0" err="1"/>
              <a:t>odpowiednie</a:t>
            </a:r>
            <a:r>
              <a:rPr dirty="0"/>
              <a:t> </a:t>
            </a:r>
            <a:r>
              <a:rPr dirty="0" err="1"/>
              <a:t>przesłanki</a:t>
            </a:r>
            <a:r>
              <a:rPr dirty="0"/>
              <a:t> o </a:t>
            </a:r>
            <a:r>
              <a:rPr dirty="0" err="1"/>
              <a:t>ich</a:t>
            </a:r>
            <a:r>
              <a:rPr dirty="0"/>
              <a:t> </a:t>
            </a:r>
            <a:r>
              <a:rPr dirty="0" err="1"/>
              <a:t>umieszczeniu</a:t>
            </a:r>
            <a:r>
              <a:rPr dirty="0"/>
              <a:t> </a:t>
            </a:r>
            <a:r>
              <a:rPr dirty="0" err="1"/>
              <a:t>i</a:t>
            </a:r>
            <a:r>
              <a:rPr dirty="0"/>
              <a:t> </a:t>
            </a:r>
            <a:r>
              <a:rPr dirty="0" err="1"/>
              <a:t>decyzję</a:t>
            </a:r>
            <a:r>
              <a:rPr dirty="0"/>
              <a:t> </a:t>
            </a:r>
            <a:r>
              <a:rPr dirty="0" err="1"/>
              <a:t>podejmuje</a:t>
            </a:r>
            <a:r>
              <a:rPr dirty="0"/>
              <a:t> </a:t>
            </a:r>
            <a:r>
              <a:rPr dirty="0" err="1"/>
              <a:t>GDDKiA</a:t>
            </a:r>
            <a:r>
              <a:rPr dirty="0"/>
              <a:t>.</a:t>
            </a:r>
          </a:p>
          <a:p>
            <a:pPr algn="just" defTabSz="440587">
              <a:spcBef>
                <a:spcPts val="400"/>
              </a:spcBef>
              <a:defRPr sz="3400" b="0">
                <a:uFill>
                  <a:solidFill>
                    <a:srgbClr val="000000"/>
                  </a:solidFill>
                </a:uFill>
                <a:latin typeface="Sora Regular Regular"/>
                <a:ea typeface="Sora Regular Regular"/>
                <a:cs typeface="Sora Regular Regular"/>
                <a:sym typeface="Sora Regular Regular"/>
              </a:defRPr>
            </a:pPr>
            <a:r>
              <a:rPr dirty="0" err="1"/>
              <a:t>Prezes</a:t>
            </a:r>
            <a:r>
              <a:rPr dirty="0"/>
              <a:t> </a:t>
            </a:r>
            <a:r>
              <a:rPr dirty="0" err="1"/>
              <a:t>Komunikacji</a:t>
            </a:r>
            <a:r>
              <a:rPr dirty="0"/>
              <a:t> </a:t>
            </a:r>
            <a:r>
              <a:rPr dirty="0" err="1"/>
              <a:t>Miejskiej</a:t>
            </a:r>
            <a:r>
              <a:rPr dirty="0"/>
              <a:t> Elżbieta Bogdanowicz </a:t>
            </a:r>
            <a:r>
              <a:rPr dirty="0" err="1"/>
              <a:t>natomiast</a:t>
            </a:r>
            <a:r>
              <a:rPr dirty="0"/>
              <a:t> </a:t>
            </a:r>
            <a:r>
              <a:rPr dirty="0" err="1"/>
              <a:t>przedstawiła</a:t>
            </a:r>
            <a:r>
              <a:rPr dirty="0"/>
              <a:t> </a:t>
            </a:r>
            <a:r>
              <a:rPr dirty="0" err="1"/>
              <a:t>propozycje</a:t>
            </a:r>
            <a:r>
              <a:rPr dirty="0"/>
              <a:t> </a:t>
            </a:r>
            <a:r>
              <a:rPr dirty="0" err="1"/>
              <a:t>sieci</a:t>
            </a:r>
            <a:r>
              <a:rPr dirty="0"/>
              <a:t> </a:t>
            </a:r>
            <a:r>
              <a:rPr dirty="0" err="1"/>
              <a:t>powiazań</a:t>
            </a:r>
            <a:r>
              <a:rPr dirty="0"/>
              <a:t> </a:t>
            </a:r>
            <a:r>
              <a:rPr dirty="0" err="1"/>
              <a:t>autobusowych</a:t>
            </a:r>
            <a:r>
              <a:rPr dirty="0"/>
              <a:t>, </a:t>
            </a:r>
            <a:r>
              <a:rPr dirty="0" err="1"/>
              <a:t>zakupu</a:t>
            </a:r>
            <a:r>
              <a:rPr dirty="0"/>
              <a:t> </a:t>
            </a:r>
            <a:r>
              <a:rPr dirty="0" err="1"/>
              <a:t>kolejnych</a:t>
            </a:r>
            <a:r>
              <a:rPr dirty="0"/>
              <a:t>, </a:t>
            </a:r>
            <a:r>
              <a:rPr dirty="0" err="1"/>
              <a:t>krótszych</a:t>
            </a:r>
            <a:r>
              <a:rPr dirty="0"/>
              <a:t> </a:t>
            </a:r>
            <a:r>
              <a:rPr dirty="0" err="1"/>
              <a:t>autobusów</a:t>
            </a:r>
            <a:r>
              <a:rPr dirty="0"/>
              <a:t> </a:t>
            </a:r>
            <a:r>
              <a:rPr dirty="0" err="1"/>
              <a:t>i</a:t>
            </a:r>
            <a:r>
              <a:rPr dirty="0"/>
              <a:t> </a:t>
            </a:r>
            <a:r>
              <a:rPr dirty="0" err="1"/>
              <a:t>zapewniła</a:t>
            </a:r>
            <a:r>
              <a:rPr dirty="0"/>
              <a:t>, że </a:t>
            </a:r>
            <a:r>
              <a:rPr dirty="0" err="1"/>
              <a:t>godziny</a:t>
            </a:r>
            <a:r>
              <a:rPr dirty="0"/>
              <a:t> </a:t>
            </a:r>
            <a:r>
              <a:rPr dirty="0" err="1"/>
              <a:t>kursowania</a:t>
            </a:r>
            <a:r>
              <a:rPr dirty="0"/>
              <a:t> </a:t>
            </a:r>
            <a:r>
              <a:rPr dirty="0" err="1"/>
              <a:t>autobusów</a:t>
            </a:r>
            <a:r>
              <a:rPr dirty="0"/>
              <a:t> </a:t>
            </a:r>
            <a:r>
              <a:rPr dirty="0" err="1"/>
              <a:t>są</a:t>
            </a:r>
            <a:r>
              <a:rPr dirty="0"/>
              <a:t> </a:t>
            </a:r>
            <a:r>
              <a:rPr dirty="0" err="1"/>
              <a:t>i</a:t>
            </a:r>
            <a:r>
              <a:rPr dirty="0"/>
              <a:t> </a:t>
            </a:r>
            <a:r>
              <a:rPr dirty="0" err="1"/>
              <a:t>będą</a:t>
            </a:r>
            <a:r>
              <a:rPr dirty="0"/>
              <a:t> </a:t>
            </a:r>
            <a:r>
              <a:rPr dirty="0" err="1"/>
              <a:t>dostosowywane</a:t>
            </a:r>
            <a:r>
              <a:rPr dirty="0"/>
              <a:t> do </a:t>
            </a:r>
            <a:r>
              <a:rPr dirty="0" err="1"/>
              <a:t>rozkładu</a:t>
            </a:r>
            <a:r>
              <a:rPr dirty="0"/>
              <a:t> </a:t>
            </a:r>
            <a:r>
              <a:rPr dirty="0" err="1"/>
              <a:t>zajęć</a:t>
            </a:r>
            <a:r>
              <a:rPr dirty="0"/>
              <a:t> </a:t>
            </a:r>
            <a:r>
              <a:rPr dirty="0" err="1"/>
              <a:t>dzieci</a:t>
            </a:r>
            <a:r>
              <a:rPr dirty="0"/>
              <a:t> </a:t>
            </a:r>
            <a:r>
              <a:rPr dirty="0" err="1"/>
              <a:t>poprzez</a:t>
            </a:r>
            <a:r>
              <a:rPr dirty="0"/>
              <a:t> </a:t>
            </a:r>
            <a:r>
              <a:rPr dirty="0" err="1"/>
              <a:t>kontakt</a:t>
            </a:r>
            <a:r>
              <a:rPr dirty="0"/>
              <a:t> z </a:t>
            </a:r>
            <a:r>
              <a:rPr dirty="0" err="1"/>
              <a:t>dyrekcjami</a:t>
            </a:r>
            <a:r>
              <a:rPr dirty="0"/>
              <a:t> </a:t>
            </a:r>
            <a:r>
              <a:rPr dirty="0" err="1"/>
              <a:t>szkół</a:t>
            </a:r>
            <a:r>
              <a:rPr dirty="0"/>
              <a:t>.</a:t>
            </a:r>
          </a:p>
          <a:p>
            <a:pPr algn="just" defTabSz="440587">
              <a:spcBef>
                <a:spcPts val="400"/>
              </a:spcBef>
              <a:defRPr sz="3400" b="0">
                <a:uFill>
                  <a:solidFill>
                    <a:srgbClr val="000000"/>
                  </a:solidFill>
                </a:uFill>
                <a:latin typeface="Sora Regular Regular"/>
                <a:ea typeface="Sora Regular Regular"/>
                <a:cs typeface="Sora Regular Regular"/>
                <a:sym typeface="Sora Regular Regular"/>
              </a:defRPr>
            </a:pPr>
            <a:r>
              <a:rPr dirty="0"/>
              <a:t>na </a:t>
            </a:r>
            <a:r>
              <a:rPr dirty="0" err="1"/>
              <a:t>spotkaniu</a:t>
            </a:r>
            <a:r>
              <a:rPr dirty="0"/>
              <a:t> w </a:t>
            </a:r>
            <a:r>
              <a:rPr dirty="0" err="1"/>
              <a:t>Przytorze-Łunowo</a:t>
            </a:r>
            <a:r>
              <a:rPr dirty="0"/>
              <a:t> </a:t>
            </a:r>
            <a:r>
              <a:rPr dirty="0" err="1"/>
              <a:t>głosy</a:t>
            </a:r>
            <a:r>
              <a:rPr dirty="0"/>
              <a:t> </a:t>
            </a:r>
            <a:r>
              <a:rPr dirty="0" err="1"/>
              <a:t>były</a:t>
            </a:r>
            <a:r>
              <a:rPr dirty="0"/>
              <a:t> </a:t>
            </a:r>
            <a:r>
              <a:rPr dirty="0" err="1"/>
              <a:t>podzielone</a:t>
            </a:r>
            <a:r>
              <a:rPr dirty="0"/>
              <a:t> </a:t>
            </a:r>
            <a:r>
              <a:rPr dirty="0" err="1"/>
              <a:t>i</a:t>
            </a:r>
            <a:r>
              <a:rPr dirty="0"/>
              <a:t> </a:t>
            </a:r>
            <a:r>
              <a:rPr dirty="0" err="1"/>
              <a:t>różnorodne</a:t>
            </a:r>
            <a:r>
              <a:rPr dirty="0"/>
              <a:t>. </a:t>
            </a:r>
            <a:r>
              <a:rPr dirty="0" err="1"/>
              <a:t>Proponowano</a:t>
            </a:r>
            <a:r>
              <a:rPr dirty="0"/>
              <a:t> </a:t>
            </a:r>
            <a:r>
              <a:rPr dirty="0" err="1"/>
              <a:t>scenariusz</a:t>
            </a:r>
            <a:r>
              <a:rPr dirty="0"/>
              <a:t> </a:t>
            </a:r>
            <a:r>
              <a:rPr dirty="0" err="1"/>
              <a:t>zorientowany</a:t>
            </a:r>
            <a:r>
              <a:rPr dirty="0"/>
              <a:t> na </a:t>
            </a:r>
            <a:r>
              <a:rPr dirty="0" err="1"/>
              <a:t>mieszkańców</a:t>
            </a:r>
            <a:r>
              <a:rPr dirty="0"/>
              <a:t> z </a:t>
            </a:r>
            <a:r>
              <a:rPr dirty="0" err="1"/>
              <a:t>bardzo</a:t>
            </a:r>
            <a:r>
              <a:rPr dirty="0"/>
              <a:t> </a:t>
            </a:r>
            <a:r>
              <a:rPr dirty="0" err="1"/>
              <a:t>dobrze</a:t>
            </a:r>
            <a:r>
              <a:rPr dirty="0"/>
              <a:t> </a:t>
            </a:r>
            <a:r>
              <a:rPr dirty="0" err="1"/>
              <a:t>działającą</a:t>
            </a:r>
            <a:r>
              <a:rPr dirty="0"/>
              <a:t> </a:t>
            </a:r>
            <a:r>
              <a:rPr dirty="0" err="1"/>
              <a:t>komunikacja</a:t>
            </a:r>
            <a:r>
              <a:rPr dirty="0"/>
              <a:t> </a:t>
            </a:r>
            <a:r>
              <a:rPr dirty="0" err="1"/>
              <a:t>miejską</a:t>
            </a:r>
            <a:r>
              <a:rPr dirty="0"/>
              <a:t>.</a:t>
            </a:r>
          </a:p>
        </p:txBody>
      </p:sp>
      <p:pic>
        <p:nvPicPr>
          <p:cNvPr id="610" name="https://www.swinoujscie.pl/uploads/files/250483964_601174204533790_8990625619557927848_n.jpg" descr="https://www.swinoujscie.pl/uploads/files/250483964_601174204533790_8990625619557927848_n.jpg"/>
          <p:cNvPicPr>
            <a:picLocks noChangeAspect="1"/>
          </p:cNvPicPr>
          <p:nvPr/>
        </p:nvPicPr>
        <p:blipFill>
          <a:blip r:embed="rId3">
            <a:extLst/>
          </a:blip>
          <a:srcRect t="26284"/>
          <a:stretch>
            <a:fillRect/>
          </a:stretch>
        </p:blipFill>
        <p:spPr>
          <a:xfrm>
            <a:off x="1062542" y="3124090"/>
            <a:ext cx="7351929" cy="3944926"/>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2" name="swinoujscie_prezka_26.jpg" descr="swinoujscie_prezka_26.jpg"/>
          <p:cNvPicPr>
            <a:picLocks noChangeAspect="1"/>
          </p:cNvPicPr>
          <p:nvPr/>
        </p:nvPicPr>
        <p:blipFill>
          <a:blip r:embed="rId2">
            <a:extLst/>
          </a:blip>
          <a:stretch>
            <a:fillRect/>
          </a:stretch>
        </p:blipFill>
        <p:spPr>
          <a:xfrm>
            <a:off x="0" y="0"/>
            <a:ext cx="24384000" cy="13716000"/>
          </a:xfrm>
          <a:prstGeom prst="rect">
            <a:avLst/>
          </a:prstGeom>
          <a:ln w="12700">
            <a:miter lim="400000"/>
          </a:ln>
          <a:effectLst>
            <a:reflection stA="50000" endPos="40000" dir="5400000" sy="-100000" algn="bl" rotWithShape="0"/>
          </a:effectLst>
        </p:spPr>
      </p:pic>
      <p:sp>
        <p:nvSpPr>
          <p:cNvPr id="613" name="Badanie ankietowe"/>
          <p:cNvSpPr txBox="1">
            <a:spLocks noGrp="1"/>
          </p:cNvSpPr>
          <p:nvPr>
            <p:ph type="title"/>
          </p:nvPr>
        </p:nvSpPr>
        <p:spPr>
          <a:xfrm>
            <a:off x="942082" y="1077359"/>
            <a:ext cx="17056026" cy="2893634"/>
          </a:xfrm>
          <a:prstGeom prst="rect">
            <a:avLst/>
          </a:prstGeom>
        </p:spPr>
        <p:txBody>
          <a:bodyPr/>
          <a:lstStyle>
            <a:lvl1pPr>
              <a:defRPr sz="7500" b="0" spc="-200">
                <a:solidFill>
                  <a:srgbClr val="ED7052"/>
                </a:solidFill>
                <a:latin typeface="Sora Regular Bold"/>
                <a:ea typeface="Sora Regular Bold"/>
                <a:cs typeface="Sora Regular Bold"/>
                <a:sym typeface="Sora Regular Bold"/>
              </a:defRPr>
            </a:lvl1pPr>
          </a:lstStyle>
          <a:p>
            <a:r>
              <a:t>Badanie ankietowe</a:t>
            </a:r>
          </a:p>
        </p:txBody>
      </p:sp>
      <p:sp>
        <p:nvSpPr>
          <p:cNvPr id="614" name="79"/>
          <p:cNvSpPr txBox="1"/>
          <p:nvPr/>
        </p:nvSpPr>
        <p:spPr>
          <a:xfrm>
            <a:off x="23368004" y="12729956"/>
            <a:ext cx="552756"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79</a:t>
            </a:r>
          </a:p>
        </p:txBody>
      </p:sp>
      <p:sp>
        <p:nvSpPr>
          <p:cNvPr id="615" name="We wrześniu przeprowadzono wśród mieszkańców badanie ankietowe. Jego celem było zebranie ich sugestii na temat polityki komunikacyjnej Świnoujścia.…"/>
          <p:cNvSpPr txBox="1"/>
          <p:nvPr/>
        </p:nvSpPr>
        <p:spPr>
          <a:xfrm>
            <a:off x="1032416" y="3189782"/>
            <a:ext cx="22319168" cy="8441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numCol="2" spcCol="1115958">
            <a:normAutofit/>
          </a:bodyPr>
          <a:lstStyle/>
          <a:p>
            <a:pPr algn="just">
              <a:lnSpc>
                <a:spcPct val="90000"/>
              </a:lnSpc>
              <a:spcBef>
                <a:spcPts val="4500"/>
              </a:spcBef>
              <a:defRPr sz="3500">
                <a:solidFill>
                  <a:srgbClr val="000000"/>
                </a:solidFill>
                <a:latin typeface="Sora Regular Regular"/>
                <a:ea typeface="Sora Regular Regular"/>
                <a:cs typeface="Sora Regular Regular"/>
                <a:sym typeface="Sora Regular Regular"/>
              </a:defRPr>
            </a:pPr>
            <a:endParaRPr lang="pl-PL" dirty="0" smtClean="0"/>
          </a:p>
          <a:p>
            <a:pPr algn="just">
              <a:lnSpc>
                <a:spcPct val="90000"/>
              </a:lnSpc>
              <a:spcBef>
                <a:spcPts val="4500"/>
              </a:spcBef>
              <a:defRPr sz="3500">
                <a:solidFill>
                  <a:srgbClr val="000000"/>
                </a:solidFill>
                <a:latin typeface="Sora Regular Regular"/>
                <a:ea typeface="Sora Regular Regular"/>
                <a:cs typeface="Sora Regular Regular"/>
                <a:sym typeface="Sora Regular Regular"/>
              </a:defRPr>
            </a:pPr>
            <a:r>
              <a:rPr dirty="0" smtClean="0"/>
              <a:t>We </a:t>
            </a:r>
            <a:r>
              <a:rPr dirty="0" err="1"/>
              <a:t>wrześniu</a:t>
            </a:r>
            <a:r>
              <a:rPr dirty="0"/>
              <a:t> </a:t>
            </a:r>
            <a:r>
              <a:rPr lang="pl-PL" dirty="0" smtClean="0"/>
              <a:t>b.r. </a:t>
            </a:r>
            <a:r>
              <a:rPr dirty="0" err="1" smtClean="0"/>
              <a:t>przeprowadzono</a:t>
            </a:r>
            <a:r>
              <a:rPr dirty="0" smtClean="0"/>
              <a:t> </a:t>
            </a:r>
            <a:r>
              <a:rPr dirty="0" err="1"/>
              <a:t>wśród</a:t>
            </a:r>
            <a:r>
              <a:rPr dirty="0"/>
              <a:t> </a:t>
            </a:r>
            <a:r>
              <a:rPr dirty="0" err="1"/>
              <a:t>mieszkańców</a:t>
            </a:r>
            <a:r>
              <a:rPr dirty="0"/>
              <a:t> </a:t>
            </a:r>
            <a:r>
              <a:rPr dirty="0" err="1"/>
              <a:t>badanie</a:t>
            </a:r>
            <a:r>
              <a:rPr dirty="0"/>
              <a:t> </a:t>
            </a:r>
            <a:r>
              <a:rPr dirty="0" err="1"/>
              <a:t>ankietowe</a:t>
            </a:r>
            <a:r>
              <a:rPr dirty="0"/>
              <a:t>. </a:t>
            </a:r>
            <a:r>
              <a:rPr dirty="0" err="1"/>
              <a:t>Jego</a:t>
            </a:r>
            <a:r>
              <a:rPr dirty="0"/>
              <a:t> </a:t>
            </a:r>
            <a:r>
              <a:rPr dirty="0" err="1"/>
              <a:t>celem</a:t>
            </a:r>
            <a:r>
              <a:rPr dirty="0"/>
              <a:t> było zebranie </a:t>
            </a:r>
            <a:r>
              <a:rPr lang="pl-PL" dirty="0" smtClean="0"/>
              <a:t>opinii </a:t>
            </a:r>
            <a:r>
              <a:rPr dirty="0" smtClean="0"/>
              <a:t>na </a:t>
            </a:r>
            <a:r>
              <a:rPr dirty="0"/>
              <a:t>temat </a:t>
            </a:r>
            <a:r>
              <a:rPr dirty="0" err="1"/>
              <a:t>polityki</a:t>
            </a:r>
            <a:r>
              <a:rPr dirty="0"/>
              <a:t> </a:t>
            </a:r>
            <a:r>
              <a:rPr dirty="0" err="1"/>
              <a:t>komunikacyjnej</a:t>
            </a:r>
            <a:r>
              <a:rPr dirty="0"/>
              <a:t> </a:t>
            </a:r>
            <a:r>
              <a:rPr dirty="0" err="1"/>
              <a:t>Świnoujścia</a:t>
            </a:r>
            <a:r>
              <a:rPr dirty="0"/>
              <a:t>. </a:t>
            </a:r>
          </a:p>
          <a:p>
            <a:pPr algn="just">
              <a:lnSpc>
                <a:spcPct val="90000"/>
              </a:lnSpc>
              <a:spcBef>
                <a:spcPts val="4500"/>
              </a:spcBef>
              <a:defRPr sz="3500">
                <a:solidFill>
                  <a:srgbClr val="000000"/>
                </a:solidFill>
                <a:latin typeface="Sora Regular Regular"/>
                <a:ea typeface="Sora Regular Regular"/>
                <a:cs typeface="Sora Regular Regular"/>
                <a:sym typeface="Sora Regular Regular"/>
              </a:defRPr>
            </a:pPr>
            <a:r>
              <a:rPr dirty="0" err="1"/>
              <a:t>Efektem</a:t>
            </a:r>
            <a:r>
              <a:rPr dirty="0"/>
              <a:t> </a:t>
            </a:r>
            <a:r>
              <a:rPr dirty="0" err="1"/>
              <a:t>był</a:t>
            </a:r>
            <a:r>
              <a:rPr dirty="0"/>
              <a:t> </a:t>
            </a:r>
            <a:r>
              <a:rPr dirty="0" err="1"/>
              <a:t>raport</a:t>
            </a:r>
            <a:r>
              <a:rPr dirty="0"/>
              <a:t> „</a:t>
            </a:r>
            <a:r>
              <a:rPr dirty="0" err="1"/>
              <a:t>Badanie</a:t>
            </a:r>
            <a:r>
              <a:rPr dirty="0"/>
              <a:t> </a:t>
            </a:r>
            <a:r>
              <a:rPr dirty="0" err="1"/>
              <a:t>ankietowe</a:t>
            </a:r>
            <a:r>
              <a:rPr dirty="0"/>
              <a:t> </a:t>
            </a:r>
            <a:r>
              <a:rPr dirty="0" err="1"/>
              <a:t>mieszkańców</a:t>
            </a:r>
            <a:r>
              <a:rPr dirty="0"/>
              <a:t> </a:t>
            </a:r>
            <a:r>
              <a:rPr dirty="0" err="1"/>
              <a:t>Świnoujścia</a:t>
            </a:r>
            <a:r>
              <a:rPr dirty="0"/>
              <a:t>” </a:t>
            </a:r>
            <a:r>
              <a:rPr dirty="0" err="1"/>
              <a:t>opracowany</a:t>
            </a:r>
            <a:r>
              <a:rPr dirty="0"/>
              <a:t> </a:t>
            </a:r>
            <a:r>
              <a:rPr dirty="0" err="1"/>
              <a:t>przed</a:t>
            </a:r>
            <a:r>
              <a:rPr dirty="0"/>
              <a:t> </a:t>
            </a:r>
            <a:r>
              <a:rPr dirty="0" err="1"/>
              <a:t>dr</a:t>
            </a:r>
            <a:r>
              <a:rPr dirty="0"/>
              <a:t> </a:t>
            </a:r>
            <a:r>
              <a:rPr dirty="0" err="1"/>
              <a:t>Dariusza</a:t>
            </a:r>
            <a:r>
              <a:rPr dirty="0"/>
              <a:t> </a:t>
            </a:r>
            <a:r>
              <a:rPr dirty="0" err="1"/>
              <a:t>Krawczyka</a:t>
            </a:r>
            <a:r>
              <a:rPr dirty="0"/>
              <a:t>.</a:t>
            </a:r>
            <a:r>
              <a:rPr dirty="0">
                <a:latin typeface="Sora Regular Bold"/>
                <a:ea typeface="Sora Regular Bold"/>
                <a:cs typeface="Sora Regular Bold"/>
                <a:sym typeface="Sora Regular Bold"/>
              </a:rPr>
              <a:t> Jest on </a:t>
            </a:r>
            <a:r>
              <a:rPr dirty="0" err="1">
                <a:latin typeface="Sora Regular Bold"/>
                <a:ea typeface="Sora Regular Bold"/>
                <a:cs typeface="Sora Regular Bold"/>
                <a:sym typeface="Sora Regular Bold"/>
              </a:rPr>
              <a:t>załącznikiem</a:t>
            </a:r>
            <a:r>
              <a:rPr dirty="0">
                <a:latin typeface="Sora Regular Bold"/>
                <a:ea typeface="Sora Regular Bold"/>
                <a:cs typeface="Sora Regular Bold"/>
                <a:sym typeface="Sora Regular Bold"/>
              </a:rPr>
              <a:t> do </a:t>
            </a:r>
            <a:r>
              <a:rPr dirty="0" err="1">
                <a:latin typeface="Sora Regular Bold"/>
                <a:ea typeface="Sora Regular Bold"/>
                <a:cs typeface="Sora Regular Bold"/>
                <a:sym typeface="Sora Regular Bold"/>
              </a:rPr>
              <a:t>raportu</a:t>
            </a:r>
            <a:r>
              <a:rPr dirty="0">
                <a:latin typeface="Sora Regular Bold"/>
                <a:ea typeface="Sora Regular Bold"/>
                <a:cs typeface="Sora Regular Bold"/>
                <a:sym typeface="Sora Regular Bold"/>
              </a:rPr>
              <a:t> konsultacji społecznych.</a:t>
            </a:r>
          </a:p>
        </p:txBody>
      </p:sp>
      <p:pic>
        <p:nvPicPr>
          <p:cNvPr id="616" name="Zrzut ekranu 2021-10-26 o 14.57.51.png" descr="Zrzut ekranu 2021-10-26 o 14.57.51.png"/>
          <p:cNvPicPr>
            <a:picLocks noChangeAspect="1"/>
          </p:cNvPicPr>
          <p:nvPr/>
        </p:nvPicPr>
        <p:blipFill>
          <a:blip r:embed="rId3">
            <a:extLst/>
          </a:blip>
          <a:stretch>
            <a:fillRect/>
          </a:stretch>
        </p:blipFill>
        <p:spPr>
          <a:xfrm>
            <a:off x="12090961" y="2569061"/>
            <a:ext cx="11434866" cy="8552478"/>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8"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619" name="80"/>
          <p:cNvSpPr txBox="1"/>
          <p:nvPr/>
        </p:nvSpPr>
        <p:spPr>
          <a:xfrm>
            <a:off x="23341868" y="12729956"/>
            <a:ext cx="605029"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80</a:t>
            </a:r>
          </a:p>
        </p:txBody>
      </p:sp>
      <p:sp>
        <p:nvSpPr>
          <p:cNvPr id="620" name="16 września rozpoczęto drugi etap konsultacji społecznych. Świnoujście aktywnie dołączyło do Europejskiego Tygodnia Zrównoważonego Transportu.…"/>
          <p:cNvSpPr txBox="1"/>
          <p:nvPr/>
        </p:nvSpPr>
        <p:spPr>
          <a:xfrm>
            <a:off x="1032415" y="3189782"/>
            <a:ext cx="22644473" cy="8441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numCol="2" spcCol="1132223">
            <a:normAutofit/>
          </a:bodyPr>
          <a:lstStyle/>
          <a:p>
            <a:pPr algn="l">
              <a:lnSpc>
                <a:spcPct val="90000"/>
              </a:lnSpc>
              <a:spcBef>
                <a:spcPts val="4500"/>
              </a:spcBef>
              <a:defRPr sz="3500">
                <a:solidFill>
                  <a:srgbClr val="000000"/>
                </a:solidFill>
                <a:latin typeface="Sora Regular Regular"/>
                <a:ea typeface="Sora Regular Regular"/>
                <a:cs typeface="Sora Regular Regular"/>
                <a:sym typeface="Sora Regular Regular"/>
              </a:defRPr>
            </a:pPr>
            <a:endParaRPr lang="pl-PL" dirty="0" smtClean="0"/>
          </a:p>
          <a:p>
            <a:pPr algn="l">
              <a:lnSpc>
                <a:spcPct val="90000"/>
              </a:lnSpc>
              <a:spcBef>
                <a:spcPts val="4500"/>
              </a:spcBef>
              <a:defRPr sz="3500">
                <a:solidFill>
                  <a:srgbClr val="000000"/>
                </a:solidFill>
                <a:latin typeface="Sora Regular Regular"/>
                <a:ea typeface="Sora Regular Regular"/>
                <a:cs typeface="Sora Regular Regular"/>
                <a:sym typeface="Sora Regular Regular"/>
              </a:defRPr>
            </a:pPr>
            <a:r>
              <a:rPr dirty="0" err="1" smtClean="0"/>
              <a:t>Podczas</a:t>
            </a:r>
            <a:r>
              <a:rPr dirty="0" smtClean="0"/>
              <a:t> </a:t>
            </a:r>
            <a:r>
              <a:rPr dirty="0" err="1"/>
              <a:t>wydarzeń</a:t>
            </a:r>
            <a:r>
              <a:rPr dirty="0"/>
              <a:t> </a:t>
            </a:r>
            <a:r>
              <a:rPr lang="pl-PL" dirty="0" smtClean="0"/>
              <a:t>związanych z Europejskim Tygodniem Zrównoważonego Transportu, mieszkańcom były </a:t>
            </a:r>
            <a:r>
              <a:rPr dirty="0" err="1" smtClean="0"/>
              <a:t>rozdawane</a:t>
            </a:r>
            <a:r>
              <a:rPr dirty="0" smtClean="0"/>
              <a:t> </a:t>
            </a:r>
            <a:r>
              <a:rPr dirty="0" err="1"/>
              <a:t>broszury</a:t>
            </a:r>
            <a:r>
              <a:rPr dirty="0"/>
              <a:t> na temat konsultacji społecznych, </a:t>
            </a:r>
            <a:r>
              <a:rPr dirty="0" err="1"/>
              <a:t>które</a:t>
            </a:r>
            <a:r>
              <a:rPr dirty="0"/>
              <a:t> </a:t>
            </a:r>
            <a:r>
              <a:rPr dirty="0" err="1"/>
              <a:t>przedstawiały</a:t>
            </a:r>
            <a:r>
              <a:rPr dirty="0"/>
              <a:t> </a:t>
            </a:r>
            <a:r>
              <a:rPr dirty="0" err="1"/>
              <a:t>trzy</a:t>
            </a:r>
            <a:r>
              <a:rPr dirty="0"/>
              <a:t> </a:t>
            </a:r>
            <a:r>
              <a:rPr dirty="0" err="1"/>
              <a:t>proponowane</a:t>
            </a:r>
            <a:r>
              <a:rPr dirty="0"/>
              <a:t> </a:t>
            </a:r>
            <a:r>
              <a:rPr dirty="0" err="1"/>
              <a:t>scenariusze</a:t>
            </a:r>
            <a:r>
              <a:rPr dirty="0"/>
              <a:t> </a:t>
            </a:r>
            <a:r>
              <a:rPr dirty="0" err="1"/>
              <a:t>rozwoju</a:t>
            </a:r>
            <a:r>
              <a:rPr dirty="0"/>
              <a:t> </a:t>
            </a:r>
            <a:r>
              <a:rPr dirty="0" err="1"/>
              <a:t>komunikacji</a:t>
            </a:r>
            <a:r>
              <a:rPr dirty="0"/>
              <a:t> w Świnoujściu</a:t>
            </a:r>
            <a:r>
              <a:rPr dirty="0" smtClean="0"/>
              <a:t>.</a:t>
            </a:r>
            <a:r>
              <a:rPr lang="pl-PL" dirty="0" smtClean="0"/>
              <a:t> </a:t>
            </a:r>
          </a:p>
          <a:p>
            <a:pPr algn="l">
              <a:lnSpc>
                <a:spcPct val="90000"/>
              </a:lnSpc>
              <a:spcBef>
                <a:spcPts val="4500"/>
              </a:spcBef>
              <a:defRPr sz="3500">
                <a:solidFill>
                  <a:srgbClr val="000000"/>
                </a:solidFill>
                <a:latin typeface="Sora Regular Regular"/>
                <a:ea typeface="Sora Regular Regular"/>
                <a:cs typeface="Sora Regular Regular"/>
                <a:sym typeface="Sora Regular Regular"/>
              </a:defRPr>
            </a:pPr>
            <a:r>
              <a:rPr lang="pl-PL" dirty="0" smtClean="0"/>
              <a:t>Namioty konsultacyjne znajdowały się na Placu Wolności oraz przy promie. Broszury były także wręczane mieszkańcom podczas Dnia Pupila i Masy Krytycznej. Rozdano 2 tys. ulotek.  </a:t>
            </a:r>
          </a:p>
          <a:p>
            <a:pPr algn="l">
              <a:lnSpc>
                <a:spcPct val="90000"/>
              </a:lnSpc>
              <a:spcBef>
                <a:spcPts val="4500"/>
              </a:spcBef>
              <a:defRPr sz="3500">
                <a:solidFill>
                  <a:srgbClr val="000000"/>
                </a:solidFill>
                <a:latin typeface="Sora Regular Regular"/>
                <a:ea typeface="Sora Regular Regular"/>
                <a:cs typeface="Sora Regular Regular"/>
                <a:sym typeface="Sora Regular Regular"/>
              </a:defRPr>
            </a:pPr>
            <a:endParaRPr dirty="0"/>
          </a:p>
        </p:txBody>
      </p:sp>
      <p:sp>
        <p:nvSpPr>
          <p:cNvPr id="621" name="Drugi etap konsultacji"/>
          <p:cNvSpPr txBox="1">
            <a:spLocks noGrp="1"/>
          </p:cNvSpPr>
          <p:nvPr>
            <p:ph type="title"/>
          </p:nvPr>
        </p:nvSpPr>
        <p:spPr>
          <a:xfrm>
            <a:off x="942082" y="1077359"/>
            <a:ext cx="22825142" cy="2893634"/>
          </a:xfrm>
          <a:prstGeom prst="rect">
            <a:avLst/>
          </a:prstGeom>
        </p:spPr>
        <p:txBody>
          <a:bodyPr/>
          <a:lstStyle>
            <a:lvl1pPr>
              <a:defRPr sz="7500" b="0" spc="-200">
                <a:solidFill>
                  <a:srgbClr val="ED7052"/>
                </a:solidFill>
                <a:latin typeface="Sora Regular Bold"/>
                <a:ea typeface="Sora Regular Bold"/>
                <a:cs typeface="Sora Regular Bold"/>
                <a:sym typeface="Sora Regular Bold"/>
              </a:defRPr>
            </a:lvl1pPr>
          </a:lstStyle>
          <a:p>
            <a:r>
              <a:rPr lang="pl-PL" dirty="0" smtClean="0"/>
              <a:t>Europejski Tydzień Zrównoważonego Transportu </a:t>
            </a:r>
            <a:endParaRPr dirty="0"/>
          </a:p>
        </p:txBody>
      </p:sp>
      <p:pic>
        <p:nvPicPr>
          <p:cNvPr id="8" name="a4-brochure-mockup-1 copy.jpg" descr="a4-brochure-mockup-1 copy.jpg"/>
          <p:cNvPicPr>
            <a:picLocks noChangeAspect="1"/>
          </p:cNvPicPr>
          <p:nvPr/>
        </p:nvPicPr>
        <p:blipFill>
          <a:blip r:embed="rId3">
            <a:extLst/>
          </a:blip>
          <a:srcRect l="12479" t="5201" r="11694" b="5201"/>
          <a:stretch>
            <a:fillRect/>
          </a:stretch>
        </p:blipFill>
        <p:spPr>
          <a:xfrm>
            <a:off x="12354651" y="3189782"/>
            <a:ext cx="9162719" cy="7114803"/>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212" name="Publikacja artykułów…"/>
          <p:cNvSpPr txBox="1">
            <a:spLocks noGrp="1"/>
          </p:cNvSpPr>
          <p:nvPr>
            <p:ph type="title"/>
          </p:nvPr>
        </p:nvSpPr>
        <p:spPr>
          <a:xfrm>
            <a:off x="942082" y="1077359"/>
            <a:ext cx="22606614" cy="2202884"/>
          </a:xfrm>
          <a:prstGeom prst="rect">
            <a:avLst/>
          </a:prstGeom>
        </p:spPr>
        <p:txBody>
          <a:bodyPr/>
          <a:lstStyle/>
          <a:p>
            <a:pPr>
              <a:defRPr sz="7500" b="0" spc="-200">
                <a:solidFill>
                  <a:srgbClr val="ED7052"/>
                </a:solidFill>
                <a:latin typeface="Sora Regular Bold"/>
                <a:ea typeface="Sora Regular Bold"/>
                <a:cs typeface="Sora Regular Bold"/>
                <a:sym typeface="Sora Regular Bold"/>
              </a:defRPr>
            </a:pPr>
            <a:r>
              <a:t>Publikacja artykułów</a:t>
            </a:r>
            <a:endParaRPr spc="-150"/>
          </a:p>
          <a:p>
            <a:pPr>
              <a:defRPr sz="5000" b="0" spc="-100">
                <a:solidFill>
                  <a:srgbClr val="ED7052"/>
                </a:solidFill>
                <a:latin typeface="Sora Regular Bold"/>
                <a:ea typeface="Sora Regular Bold"/>
                <a:cs typeface="Sora Regular Bold"/>
                <a:sym typeface="Sora Regular Bold"/>
              </a:defRPr>
            </a:pPr>
            <a:r>
              <a:t>Przykłady</a:t>
            </a:r>
          </a:p>
        </p:txBody>
      </p:sp>
      <p:sp>
        <p:nvSpPr>
          <p:cNvPr id="213" name="8"/>
          <p:cNvSpPr txBox="1"/>
          <p:nvPr/>
        </p:nvSpPr>
        <p:spPr>
          <a:xfrm>
            <a:off x="23473973" y="12729956"/>
            <a:ext cx="340818"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8</a:t>
            </a:r>
          </a:p>
        </p:txBody>
      </p:sp>
      <p:sp>
        <p:nvSpPr>
          <p:cNvPr id="214" name="Sieć, która się rozwija…"/>
          <p:cNvSpPr txBox="1">
            <a:spLocks noGrp="1"/>
          </p:cNvSpPr>
          <p:nvPr>
            <p:ph type="body" idx="1"/>
          </p:nvPr>
        </p:nvSpPr>
        <p:spPr>
          <a:xfrm>
            <a:off x="1032417" y="3220786"/>
            <a:ext cx="22609008" cy="8638345"/>
          </a:xfrm>
          <a:prstGeom prst="rect">
            <a:avLst/>
          </a:prstGeom>
        </p:spPr>
        <p:txBody>
          <a:bodyPr lIns="50800" tIns="50800" rIns="50800" bIns="50800" numCol="2" spcCol="1130449"/>
          <a:lstStyle/>
          <a:p>
            <a:pPr algn="just" defTabSz="457200">
              <a:spcBef>
                <a:spcPts val="1800"/>
              </a:spcBef>
              <a:defRPr sz="2500" b="0">
                <a:latin typeface="Sora Regular Bold"/>
                <a:ea typeface="Sora Regular Bold"/>
                <a:cs typeface="Sora Regular Bold"/>
                <a:sym typeface="Sora Regular Bold"/>
              </a:defRPr>
            </a:pPr>
            <a:r>
              <a:rPr dirty="0" err="1">
                <a:latin typeface="Sora Regular Bold"/>
              </a:rPr>
              <a:t>Sieć</a:t>
            </a:r>
            <a:r>
              <a:rPr dirty="0">
                <a:latin typeface="Sora Regular Bold"/>
              </a:rPr>
              <a:t>, </a:t>
            </a:r>
            <a:r>
              <a:rPr dirty="0" err="1">
                <a:latin typeface="Sora Regular Bold"/>
              </a:rPr>
              <a:t>która</a:t>
            </a:r>
            <a:r>
              <a:rPr dirty="0">
                <a:latin typeface="Sora Regular Bold"/>
              </a:rPr>
              <a:t> </a:t>
            </a:r>
            <a:r>
              <a:rPr dirty="0" err="1">
                <a:latin typeface="Sora Regular Bold"/>
              </a:rPr>
              <a:t>się</a:t>
            </a:r>
            <a:r>
              <a:rPr dirty="0">
                <a:latin typeface="Sora Regular Bold"/>
              </a:rPr>
              <a:t> </a:t>
            </a:r>
            <a:r>
              <a:rPr dirty="0" err="1">
                <a:latin typeface="Sora Regular Bold"/>
              </a:rPr>
              <a:t>rozwija</a:t>
            </a:r>
            <a:endParaRPr dirty="0">
              <a:latin typeface="Sora Regular Bold"/>
              <a:ea typeface="Sora Regular Regular"/>
              <a:cs typeface="Sora Regular Regular"/>
              <a:sym typeface="Sora Regular Regular"/>
            </a:endParaRPr>
          </a:p>
          <a:p>
            <a:pPr algn="just" defTabSz="457200">
              <a:spcBef>
                <a:spcPts val="1800"/>
              </a:spcBef>
              <a:defRPr sz="2500" b="0">
                <a:latin typeface="Sora Regular Regular"/>
                <a:ea typeface="Sora Regular Regular"/>
                <a:cs typeface="Sora Regular Regular"/>
                <a:sym typeface="Sora Regular Regular"/>
              </a:defRPr>
            </a:pPr>
            <a:r>
              <a:rPr dirty="0"/>
              <a:t>W </a:t>
            </a:r>
            <a:r>
              <a:rPr dirty="0" err="1"/>
              <a:t>mieście</a:t>
            </a:r>
            <a:r>
              <a:rPr dirty="0"/>
              <a:t>, w </a:t>
            </a:r>
            <a:r>
              <a:rPr dirty="0" err="1"/>
              <a:t>którym</a:t>
            </a:r>
            <a:r>
              <a:rPr dirty="0"/>
              <a:t> jest ok. 130 km </a:t>
            </a:r>
            <a:r>
              <a:rPr dirty="0" err="1"/>
              <a:t>dróg</a:t>
            </a:r>
            <a:r>
              <a:rPr dirty="0"/>
              <a:t> </a:t>
            </a:r>
            <a:r>
              <a:rPr dirty="0" err="1"/>
              <a:t>publicznych</a:t>
            </a:r>
            <a:r>
              <a:rPr dirty="0"/>
              <a:t>, </a:t>
            </a:r>
            <a:r>
              <a:rPr dirty="0" err="1"/>
              <a:t>długość</a:t>
            </a:r>
            <a:r>
              <a:rPr dirty="0"/>
              <a:t> </a:t>
            </a:r>
            <a:r>
              <a:rPr dirty="0" err="1"/>
              <a:t>dróg</a:t>
            </a:r>
            <a:r>
              <a:rPr dirty="0"/>
              <a:t> </a:t>
            </a:r>
            <a:r>
              <a:rPr dirty="0" err="1"/>
              <a:t>rowerowych</a:t>
            </a:r>
            <a:r>
              <a:rPr dirty="0"/>
              <a:t> </a:t>
            </a:r>
            <a:r>
              <a:rPr dirty="0" err="1"/>
              <a:t>przekraczająca</a:t>
            </a:r>
            <a:r>
              <a:rPr dirty="0"/>
              <a:t> 40 km to </a:t>
            </a:r>
            <a:r>
              <a:rPr dirty="0" err="1"/>
              <a:t>bardzo</a:t>
            </a:r>
            <a:r>
              <a:rPr dirty="0"/>
              <a:t> </a:t>
            </a:r>
            <a:r>
              <a:rPr dirty="0" err="1"/>
              <a:t>dużo</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i</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już</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stawia</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nas</a:t>
            </a:r>
            <a:r>
              <a:rPr dirty="0">
                <a:latin typeface="Sora Regular Bold"/>
                <a:ea typeface="Sora Regular Bold"/>
                <a:cs typeface="Sora Regular Bold"/>
                <a:sym typeface="Sora Regular Bold"/>
              </a:rPr>
              <a:t> w </a:t>
            </a:r>
            <a:r>
              <a:rPr dirty="0" err="1">
                <a:latin typeface="Sora Regular Bold"/>
                <a:ea typeface="Sora Regular Bold"/>
                <a:cs typeface="Sora Regular Bold"/>
                <a:sym typeface="Sora Regular Bold"/>
              </a:rPr>
              <a:t>czołówce</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polskich</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miast</a:t>
            </a:r>
            <a:r>
              <a:rPr dirty="0">
                <a:latin typeface="Sora Regular Bold"/>
                <a:ea typeface="Sora Regular Bold"/>
                <a:cs typeface="Sora Regular Bold"/>
                <a:sym typeface="Sora Regular Bold"/>
              </a:rPr>
              <a:t>.</a:t>
            </a:r>
            <a:r>
              <a:rPr dirty="0"/>
              <a:t> Ale </a:t>
            </a:r>
            <a:r>
              <a:rPr dirty="0" smtClean="0"/>
              <a:t>w </a:t>
            </a:r>
            <a:r>
              <a:rPr dirty="0" err="1"/>
              <a:t>niedługim</a:t>
            </a:r>
            <a:r>
              <a:rPr dirty="0"/>
              <a:t> </a:t>
            </a:r>
            <a:r>
              <a:rPr dirty="0" err="1"/>
              <a:t>czasie</a:t>
            </a:r>
            <a:r>
              <a:rPr dirty="0"/>
              <a:t> </a:t>
            </a:r>
            <a:r>
              <a:rPr dirty="0" err="1"/>
              <a:t>będzie</a:t>
            </a:r>
            <a:r>
              <a:rPr dirty="0"/>
              <a:t> </a:t>
            </a:r>
            <a:r>
              <a:rPr dirty="0" err="1"/>
              <a:t>jeszcze</a:t>
            </a:r>
            <a:r>
              <a:rPr dirty="0"/>
              <a:t> </a:t>
            </a:r>
            <a:r>
              <a:rPr dirty="0" err="1"/>
              <a:t>więcej</a:t>
            </a:r>
            <a:r>
              <a:rPr dirty="0"/>
              <a:t>. </a:t>
            </a:r>
            <a:r>
              <a:rPr dirty="0" err="1"/>
              <a:t>Trwają</a:t>
            </a:r>
            <a:r>
              <a:rPr dirty="0"/>
              <a:t> </a:t>
            </a:r>
            <a:r>
              <a:rPr dirty="0" err="1"/>
              <a:t>budowy</a:t>
            </a:r>
            <a:r>
              <a:rPr dirty="0"/>
              <a:t> </a:t>
            </a:r>
            <a:r>
              <a:rPr dirty="0" err="1"/>
              <a:t>dróg</a:t>
            </a:r>
            <a:r>
              <a:rPr dirty="0"/>
              <a:t> </a:t>
            </a:r>
            <a:r>
              <a:rPr dirty="0" err="1"/>
              <a:t>rowerowych:wzdłuż</a:t>
            </a:r>
            <a:r>
              <a:rPr dirty="0"/>
              <a:t> </a:t>
            </a:r>
            <a:r>
              <a:rPr dirty="0" err="1"/>
              <a:t>ulicy</a:t>
            </a:r>
            <a:r>
              <a:rPr dirty="0"/>
              <a:t> </a:t>
            </a:r>
            <a:r>
              <a:rPr dirty="0" err="1"/>
              <a:t>Jachtowej,wzdłuż</a:t>
            </a:r>
            <a:r>
              <a:rPr dirty="0"/>
              <a:t> </a:t>
            </a:r>
            <a:r>
              <a:rPr dirty="0" err="1"/>
              <a:t>Obwodnicy</a:t>
            </a:r>
            <a:r>
              <a:rPr dirty="0"/>
              <a:t> </a:t>
            </a:r>
            <a:r>
              <a:rPr dirty="0" err="1"/>
              <a:t>Wschodniej</a:t>
            </a:r>
            <a:r>
              <a:rPr dirty="0"/>
              <a:t>, </a:t>
            </a:r>
            <a:r>
              <a:rPr dirty="0" err="1"/>
              <a:t>wzdłuż</a:t>
            </a:r>
            <a:r>
              <a:rPr dirty="0"/>
              <a:t> </a:t>
            </a:r>
            <a:r>
              <a:rPr dirty="0" err="1"/>
              <a:t>ulicy</a:t>
            </a:r>
            <a:r>
              <a:rPr dirty="0"/>
              <a:t> 1 Maja, </a:t>
            </a:r>
            <a:r>
              <a:rPr dirty="0" err="1" smtClean="0"/>
              <a:t>wzdłuż</a:t>
            </a:r>
            <a:r>
              <a:rPr dirty="0" smtClean="0"/>
              <a:t> </a:t>
            </a:r>
            <a:r>
              <a:rPr dirty="0" err="1"/>
              <a:t>ulicy</a:t>
            </a:r>
            <a:r>
              <a:rPr dirty="0"/>
              <a:t> </a:t>
            </a:r>
            <a:r>
              <a:rPr dirty="0" err="1"/>
              <a:t>Portowej</a:t>
            </a:r>
            <a:r>
              <a:rPr dirty="0"/>
              <a:t>, </a:t>
            </a:r>
            <a:r>
              <a:rPr dirty="0" err="1"/>
              <a:t>stanowiącej</a:t>
            </a:r>
            <a:r>
              <a:rPr dirty="0"/>
              <a:t> </a:t>
            </a:r>
            <a:r>
              <a:rPr dirty="0" err="1"/>
              <a:t>dojazd</a:t>
            </a:r>
            <a:r>
              <a:rPr dirty="0"/>
              <a:t> do </a:t>
            </a:r>
            <a:r>
              <a:rPr dirty="0" err="1"/>
              <a:t>budowanego</a:t>
            </a:r>
            <a:r>
              <a:rPr dirty="0"/>
              <a:t> Centrum </a:t>
            </a:r>
            <a:r>
              <a:rPr dirty="0" err="1"/>
              <a:t>Usług</a:t>
            </a:r>
            <a:r>
              <a:rPr dirty="0"/>
              <a:t> </a:t>
            </a:r>
            <a:r>
              <a:rPr dirty="0" err="1"/>
              <a:t>Mulnik</a:t>
            </a:r>
            <a:r>
              <a:rPr dirty="0"/>
              <a:t> </a:t>
            </a:r>
            <a:r>
              <a:rPr dirty="0" err="1" smtClean="0"/>
              <a:t>oraz</a:t>
            </a:r>
            <a:r>
              <a:rPr dirty="0" smtClean="0"/>
              <a:t> </a:t>
            </a:r>
            <a:r>
              <a:rPr dirty="0" err="1"/>
              <a:t>uzupełniającego</a:t>
            </a:r>
            <a:r>
              <a:rPr dirty="0"/>
              <a:t> </a:t>
            </a:r>
            <a:r>
              <a:rPr dirty="0" err="1"/>
              <a:t>odcinka</a:t>
            </a:r>
            <a:r>
              <a:rPr dirty="0"/>
              <a:t> </a:t>
            </a:r>
            <a:r>
              <a:rPr dirty="0" err="1"/>
              <a:t>wzdłuż</a:t>
            </a:r>
            <a:r>
              <a:rPr dirty="0"/>
              <a:t> </a:t>
            </a:r>
            <a:r>
              <a:rPr dirty="0" err="1"/>
              <a:t>ulicy</a:t>
            </a:r>
            <a:r>
              <a:rPr dirty="0"/>
              <a:t> </a:t>
            </a:r>
            <a:r>
              <a:rPr dirty="0" err="1"/>
              <a:t>Grunwaldzkiej</a:t>
            </a:r>
            <a:r>
              <a:rPr dirty="0"/>
              <a:t> do </a:t>
            </a:r>
            <a:r>
              <a:rPr dirty="0" err="1"/>
              <a:t>przejścia</a:t>
            </a:r>
            <a:r>
              <a:rPr dirty="0"/>
              <a:t> </a:t>
            </a:r>
            <a:r>
              <a:rPr dirty="0" err="1"/>
              <a:t>granicznego</a:t>
            </a:r>
            <a:r>
              <a:rPr dirty="0"/>
              <a:t> Świnoujście - </a:t>
            </a:r>
            <a:r>
              <a:rPr dirty="0" err="1"/>
              <a:t>Garz</a:t>
            </a:r>
            <a:r>
              <a:rPr dirty="0"/>
              <a:t>.</a:t>
            </a:r>
          </a:p>
          <a:p>
            <a:pPr algn="just" defTabSz="457200">
              <a:spcBef>
                <a:spcPts val="1800"/>
              </a:spcBef>
              <a:defRPr sz="2500" b="0">
                <a:latin typeface="Sora Regular Regular"/>
                <a:ea typeface="Sora Regular Regular"/>
                <a:cs typeface="Sora Regular Regular"/>
                <a:sym typeface="Sora Regular Regular"/>
              </a:defRPr>
            </a:pPr>
            <a:r>
              <a:rPr dirty="0" err="1"/>
              <a:t>Ponadto</a:t>
            </a:r>
            <a:r>
              <a:rPr dirty="0"/>
              <a:t> w </a:t>
            </a:r>
            <a:r>
              <a:rPr dirty="0" err="1"/>
              <a:t>najbliższych</a:t>
            </a:r>
            <a:r>
              <a:rPr dirty="0"/>
              <a:t> </a:t>
            </a:r>
            <a:r>
              <a:rPr dirty="0" err="1"/>
              <a:t>planach</a:t>
            </a:r>
            <a:r>
              <a:rPr dirty="0"/>
              <a:t> jest </a:t>
            </a:r>
            <a:r>
              <a:rPr dirty="0" err="1"/>
              <a:t>budowa</a:t>
            </a:r>
            <a:r>
              <a:rPr dirty="0"/>
              <a:t> </a:t>
            </a:r>
            <a:r>
              <a:rPr dirty="0" err="1"/>
              <a:t>kolejnej</a:t>
            </a:r>
            <a:r>
              <a:rPr dirty="0"/>
              <a:t> </a:t>
            </a:r>
            <a:r>
              <a:rPr dirty="0" err="1"/>
              <a:t>infrastruktury</a:t>
            </a:r>
            <a:r>
              <a:rPr dirty="0"/>
              <a:t> </a:t>
            </a:r>
            <a:r>
              <a:rPr dirty="0" err="1"/>
              <a:t>rowerowej</a:t>
            </a:r>
            <a:r>
              <a:rPr dirty="0"/>
              <a:t>, m.in. </a:t>
            </a:r>
            <a:r>
              <a:rPr dirty="0" err="1">
                <a:latin typeface="Sora Regular Bold"/>
                <a:ea typeface="Sora Regular Bold"/>
                <a:cs typeface="Sora Regular Bold"/>
                <a:sym typeface="Sora Regular Bold"/>
              </a:rPr>
              <a:t>drogi</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rowerowej</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łączącej</a:t>
            </a:r>
            <a:r>
              <a:rPr dirty="0">
                <a:latin typeface="Sora Regular Bold"/>
                <a:ea typeface="Sora Regular Bold"/>
                <a:cs typeface="Sora Regular Bold"/>
                <a:sym typeface="Sora Regular Bold"/>
              </a:rPr>
              <a:t> Świnoujście z </a:t>
            </a:r>
            <a:r>
              <a:rPr dirty="0" err="1">
                <a:latin typeface="Sora Regular Bold"/>
                <a:ea typeface="Sora Regular Bold"/>
                <a:cs typeface="Sora Regular Bold"/>
                <a:sym typeface="Sora Regular Bold"/>
              </a:rPr>
              <a:t>Międzyzdrojami</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drogi</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rowerowej</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łączącej</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dzielnicę</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Warszów</a:t>
            </a:r>
            <a:r>
              <a:rPr dirty="0">
                <a:latin typeface="Sora Regular Bold"/>
                <a:ea typeface="Sora Regular Bold"/>
                <a:cs typeface="Sora Regular Bold"/>
                <a:sym typeface="Sora Regular Bold"/>
              </a:rPr>
              <a:t> z </a:t>
            </a:r>
            <a:r>
              <a:rPr dirty="0" err="1">
                <a:latin typeface="Sora Regular Bold"/>
                <a:ea typeface="Sora Regular Bold"/>
                <a:cs typeface="Sora Regular Bold"/>
                <a:sym typeface="Sora Regular Bold"/>
              </a:rPr>
              <a:t>dzielnicą</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Przytór</a:t>
            </a:r>
            <a:r>
              <a:rPr dirty="0">
                <a:latin typeface="Sora Regular Bold"/>
                <a:ea typeface="Sora Regular Bold"/>
                <a:cs typeface="Sora Regular Bold"/>
                <a:sym typeface="Sora Regular Bold"/>
              </a:rPr>
              <a:t> - </a:t>
            </a:r>
            <a:r>
              <a:rPr dirty="0" err="1">
                <a:latin typeface="Sora Regular Bold"/>
                <a:ea typeface="Sora Regular Bold"/>
                <a:cs typeface="Sora Regular Bold"/>
                <a:sym typeface="Sora Regular Bold"/>
              </a:rPr>
              <a:t>Łunowo</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czy</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drogi</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rowerowej</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łączącej</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dzielnicę</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Warszów</a:t>
            </a:r>
            <a:r>
              <a:rPr dirty="0">
                <a:latin typeface="Sora Regular Bold"/>
                <a:ea typeface="Sora Regular Bold"/>
                <a:cs typeface="Sora Regular Bold"/>
                <a:sym typeface="Sora Regular Bold"/>
              </a:rPr>
              <a:t> z </a:t>
            </a:r>
            <a:r>
              <a:rPr dirty="0" err="1">
                <a:latin typeface="Sora Regular Bold"/>
                <a:ea typeface="Sora Regular Bold"/>
                <a:cs typeface="Sora Regular Bold"/>
                <a:sym typeface="Sora Regular Bold"/>
              </a:rPr>
              <a:t>dzielnicą</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Karsibór</a:t>
            </a:r>
            <a:r>
              <a:rPr dirty="0"/>
              <a:t>. </a:t>
            </a:r>
            <a:r>
              <a:rPr dirty="0" err="1"/>
              <a:t>Budowy</a:t>
            </a:r>
            <a:r>
              <a:rPr dirty="0"/>
              <a:t> </a:t>
            </a:r>
            <a:r>
              <a:rPr dirty="0" err="1"/>
              <a:t>tych</a:t>
            </a:r>
            <a:r>
              <a:rPr dirty="0"/>
              <a:t> </a:t>
            </a:r>
            <a:r>
              <a:rPr dirty="0" err="1"/>
              <a:t>dróg</a:t>
            </a:r>
            <a:r>
              <a:rPr dirty="0"/>
              <a:t> </a:t>
            </a:r>
            <a:r>
              <a:rPr dirty="0" err="1"/>
              <a:t>rowerowych</a:t>
            </a:r>
            <a:r>
              <a:rPr dirty="0"/>
              <a:t> </a:t>
            </a:r>
            <a:r>
              <a:rPr dirty="0" err="1"/>
              <a:t>sukcesywnie</a:t>
            </a:r>
            <a:r>
              <a:rPr dirty="0"/>
              <a:t> </a:t>
            </a:r>
            <a:r>
              <a:rPr dirty="0" err="1"/>
              <a:t>będą</a:t>
            </a:r>
            <a:r>
              <a:rPr dirty="0"/>
              <a:t> </a:t>
            </a:r>
            <a:r>
              <a:rPr dirty="0" err="1"/>
              <a:t>uzupełniane</a:t>
            </a:r>
            <a:r>
              <a:rPr dirty="0"/>
              <a:t> </a:t>
            </a:r>
            <a:r>
              <a:rPr dirty="0" err="1"/>
              <a:t>kolejnymi</a:t>
            </a:r>
            <a:r>
              <a:rPr dirty="0"/>
              <a:t> </a:t>
            </a:r>
            <a:r>
              <a:rPr dirty="0" err="1"/>
              <a:t>miejscami</a:t>
            </a:r>
            <a:r>
              <a:rPr dirty="0"/>
              <a:t> </a:t>
            </a:r>
            <a:r>
              <a:rPr dirty="0" err="1"/>
              <a:t>postojowymi</a:t>
            </a:r>
            <a:r>
              <a:rPr dirty="0"/>
              <a:t> dla </a:t>
            </a:r>
            <a:r>
              <a:rPr dirty="0" err="1"/>
              <a:t>rowerów</a:t>
            </a:r>
            <a:r>
              <a:rPr dirty="0"/>
              <a:t>, </a:t>
            </a:r>
            <a:r>
              <a:rPr dirty="0" err="1"/>
              <a:t>tj</a:t>
            </a:r>
            <a:r>
              <a:rPr dirty="0"/>
              <a:t>. </a:t>
            </a:r>
            <a:r>
              <a:rPr dirty="0" err="1"/>
              <a:t>montażem</a:t>
            </a:r>
            <a:r>
              <a:rPr dirty="0"/>
              <a:t> </a:t>
            </a:r>
            <a:r>
              <a:rPr dirty="0" err="1"/>
              <a:t>stojaków</a:t>
            </a:r>
            <a:r>
              <a:rPr dirty="0"/>
              <a:t> </a:t>
            </a:r>
            <a:r>
              <a:rPr dirty="0" err="1"/>
              <a:t>rowerowych</a:t>
            </a:r>
            <a:r>
              <a:rPr dirty="0"/>
              <a:t> </a:t>
            </a:r>
            <a:r>
              <a:rPr dirty="0" err="1"/>
              <a:t>oraz</a:t>
            </a:r>
            <a:r>
              <a:rPr dirty="0"/>
              <a:t> </a:t>
            </a:r>
            <a:r>
              <a:rPr dirty="0" err="1"/>
              <a:t>budową</a:t>
            </a:r>
            <a:r>
              <a:rPr dirty="0"/>
              <a:t> </a:t>
            </a:r>
            <a:r>
              <a:rPr dirty="0" err="1"/>
              <a:t>miejsc</a:t>
            </a:r>
            <a:r>
              <a:rPr dirty="0"/>
              <a:t> </a:t>
            </a:r>
            <a:r>
              <a:rPr dirty="0" err="1"/>
              <a:t>obsługi</a:t>
            </a:r>
            <a:r>
              <a:rPr dirty="0"/>
              <a:t> </a:t>
            </a:r>
            <a:r>
              <a:rPr dirty="0" err="1"/>
              <a:t>rowerzystów</a:t>
            </a:r>
            <a:r>
              <a:rPr dirty="0"/>
              <a:t>. </a:t>
            </a:r>
            <a:r>
              <a:rPr dirty="0" err="1"/>
              <a:t>Są</a:t>
            </a:r>
            <a:r>
              <a:rPr dirty="0"/>
              <a:t> </a:t>
            </a:r>
            <a:r>
              <a:rPr dirty="0" err="1"/>
              <a:t>też</a:t>
            </a:r>
            <a:r>
              <a:rPr dirty="0"/>
              <a:t> </a:t>
            </a:r>
            <a:r>
              <a:rPr dirty="0" err="1"/>
              <a:t>mniejsze</a:t>
            </a:r>
            <a:r>
              <a:rPr dirty="0"/>
              <a:t> </a:t>
            </a:r>
            <a:r>
              <a:rPr dirty="0" err="1"/>
              <a:t>projekty</a:t>
            </a:r>
            <a:r>
              <a:rPr dirty="0"/>
              <a:t>, np. </a:t>
            </a:r>
            <a:r>
              <a:rPr dirty="0" smtClean="0"/>
              <a:t>w </a:t>
            </a:r>
            <a:r>
              <a:rPr dirty="0" err="1"/>
              <a:t>okolicy</a:t>
            </a:r>
            <a:r>
              <a:rPr dirty="0"/>
              <a:t> </a:t>
            </a:r>
            <a:r>
              <a:rPr dirty="0" err="1"/>
              <a:t>Placu</a:t>
            </a:r>
            <a:r>
              <a:rPr dirty="0"/>
              <a:t> </a:t>
            </a:r>
            <a:r>
              <a:rPr dirty="0" err="1"/>
              <a:t>Wolności</a:t>
            </a:r>
            <a:r>
              <a:rPr dirty="0"/>
              <a:t> </a:t>
            </a:r>
            <a:r>
              <a:rPr dirty="0" err="1"/>
              <a:t>czy</a:t>
            </a:r>
            <a:r>
              <a:rPr dirty="0"/>
              <a:t> </a:t>
            </a:r>
            <a:r>
              <a:rPr dirty="0" err="1"/>
              <a:t>skrzyżowania</a:t>
            </a:r>
            <a:r>
              <a:rPr dirty="0"/>
              <a:t> Bol. </a:t>
            </a:r>
            <a:r>
              <a:rPr dirty="0" err="1"/>
              <a:t>Chrobrego</a:t>
            </a:r>
            <a:r>
              <a:rPr dirty="0"/>
              <a:t> z </a:t>
            </a:r>
            <a:r>
              <a:rPr dirty="0" err="1"/>
              <a:t>Armii</a:t>
            </a:r>
            <a:r>
              <a:rPr dirty="0"/>
              <a:t> </a:t>
            </a:r>
            <a:r>
              <a:rPr dirty="0" err="1"/>
              <a:t>Krajowej</a:t>
            </a:r>
            <a:r>
              <a:rPr dirty="0"/>
              <a:t>, </a:t>
            </a:r>
            <a:r>
              <a:rPr dirty="0" err="1"/>
              <a:t>mające</a:t>
            </a:r>
            <a:r>
              <a:rPr dirty="0"/>
              <a:t> na </a:t>
            </a:r>
            <a:r>
              <a:rPr dirty="0" err="1"/>
              <a:t>celu</a:t>
            </a:r>
            <a:r>
              <a:rPr dirty="0"/>
              <a:t> </a:t>
            </a:r>
            <a:r>
              <a:rPr dirty="0" err="1"/>
              <a:t>połączenie</a:t>
            </a:r>
            <a:r>
              <a:rPr dirty="0"/>
              <a:t> </a:t>
            </a:r>
            <a:r>
              <a:rPr dirty="0" err="1"/>
              <a:t>istniejących</a:t>
            </a:r>
            <a:r>
              <a:rPr dirty="0"/>
              <a:t> </a:t>
            </a:r>
            <a:r>
              <a:rPr dirty="0" err="1"/>
              <a:t>dróg</a:t>
            </a:r>
            <a:r>
              <a:rPr dirty="0"/>
              <a:t> </a:t>
            </a:r>
            <a:r>
              <a:rPr dirty="0" err="1"/>
              <a:t>rowerowych</a:t>
            </a:r>
            <a:r>
              <a:rPr dirty="0"/>
              <a:t>.</a:t>
            </a:r>
          </a:p>
          <a:p>
            <a:pPr algn="just" defTabSz="457200">
              <a:spcBef>
                <a:spcPts val="1800"/>
              </a:spcBef>
              <a:defRPr sz="2500" b="0">
                <a:latin typeface="Sora Regular Regular"/>
                <a:ea typeface="Sora Regular Regular"/>
                <a:cs typeface="Sora Regular Regular"/>
                <a:sym typeface="Sora Regular Regular"/>
              </a:defRPr>
            </a:pPr>
            <a:r>
              <a:rPr dirty="0" err="1"/>
              <a:t>Rozwój</a:t>
            </a:r>
            <a:r>
              <a:rPr dirty="0"/>
              <a:t> </a:t>
            </a:r>
            <a:r>
              <a:rPr dirty="0" err="1"/>
              <a:t>i</a:t>
            </a:r>
            <a:r>
              <a:rPr dirty="0"/>
              <a:t> </a:t>
            </a:r>
            <a:r>
              <a:rPr dirty="0" err="1"/>
              <a:t>powiększanie</a:t>
            </a:r>
            <a:r>
              <a:rPr dirty="0"/>
              <a:t> </a:t>
            </a:r>
            <a:r>
              <a:rPr dirty="0" err="1"/>
              <a:t>sieci</a:t>
            </a:r>
            <a:r>
              <a:rPr dirty="0"/>
              <a:t> </a:t>
            </a:r>
            <a:r>
              <a:rPr dirty="0" err="1"/>
              <a:t>dróg</a:t>
            </a:r>
            <a:r>
              <a:rPr dirty="0"/>
              <a:t> </a:t>
            </a:r>
            <a:r>
              <a:rPr dirty="0" err="1"/>
              <a:t>rowerowych</a:t>
            </a:r>
            <a:r>
              <a:rPr dirty="0"/>
              <a:t> </a:t>
            </a:r>
            <a:r>
              <a:rPr dirty="0" err="1"/>
              <a:t>wynika</a:t>
            </a:r>
            <a:r>
              <a:rPr dirty="0"/>
              <a:t> </a:t>
            </a:r>
            <a:r>
              <a:rPr dirty="0" err="1"/>
              <a:t>przede</a:t>
            </a:r>
            <a:r>
              <a:rPr dirty="0"/>
              <a:t> </a:t>
            </a:r>
            <a:r>
              <a:rPr dirty="0" err="1"/>
              <a:t>wszystkim</a:t>
            </a:r>
            <a:r>
              <a:rPr dirty="0"/>
              <a:t> z </a:t>
            </a:r>
            <a:r>
              <a:rPr dirty="0" err="1"/>
              <a:t>rosnących</a:t>
            </a:r>
            <a:r>
              <a:rPr dirty="0"/>
              <a:t> </a:t>
            </a:r>
            <a:r>
              <a:rPr dirty="0" err="1"/>
              <a:t>potrzeb</a:t>
            </a:r>
            <a:r>
              <a:rPr dirty="0"/>
              <a:t> </a:t>
            </a:r>
            <a:r>
              <a:rPr dirty="0" err="1"/>
              <a:t>użytkowników</a:t>
            </a:r>
            <a:r>
              <a:rPr dirty="0"/>
              <a:t>, co </a:t>
            </a:r>
            <a:r>
              <a:rPr dirty="0" err="1"/>
              <a:t>pokazują</a:t>
            </a:r>
            <a:r>
              <a:rPr dirty="0"/>
              <a:t> </a:t>
            </a:r>
            <a:r>
              <a:rPr dirty="0" err="1"/>
              <a:t>liczby</a:t>
            </a:r>
            <a:r>
              <a:rPr dirty="0"/>
              <a:t> </a:t>
            </a:r>
            <a:r>
              <a:rPr dirty="0" err="1"/>
              <a:t>rowerzystów</a:t>
            </a:r>
            <a:r>
              <a:rPr dirty="0"/>
              <a:t> </a:t>
            </a:r>
            <a:r>
              <a:rPr dirty="0" err="1"/>
              <a:t>korzystających</a:t>
            </a:r>
            <a:r>
              <a:rPr dirty="0"/>
              <a:t> z </a:t>
            </a:r>
            <a:r>
              <a:rPr dirty="0" err="1"/>
              <a:t>już</a:t>
            </a:r>
            <a:r>
              <a:rPr dirty="0"/>
              <a:t> </a:t>
            </a:r>
            <a:r>
              <a:rPr dirty="0" err="1"/>
              <a:t>wybudowanej</a:t>
            </a:r>
            <a:r>
              <a:rPr dirty="0"/>
              <a:t> </a:t>
            </a:r>
            <a:r>
              <a:rPr dirty="0" err="1"/>
              <a:t>infrastruktury</a:t>
            </a:r>
            <a:r>
              <a:rPr dirty="0"/>
              <a:t>. </a:t>
            </a:r>
            <a:r>
              <a:rPr dirty="0" err="1"/>
              <a:t>Miasto</a:t>
            </a:r>
            <a:r>
              <a:rPr dirty="0"/>
              <a:t> od </a:t>
            </a:r>
            <a:r>
              <a:rPr dirty="0" err="1"/>
              <a:t>wielu</a:t>
            </a:r>
            <a:r>
              <a:rPr dirty="0"/>
              <a:t> </a:t>
            </a:r>
            <a:r>
              <a:rPr dirty="0" err="1"/>
              <a:t>lat</a:t>
            </a:r>
            <a:r>
              <a:rPr dirty="0"/>
              <a:t> </a:t>
            </a:r>
            <a:r>
              <a:rPr dirty="0" err="1"/>
              <a:t>monitoruje</a:t>
            </a:r>
            <a:r>
              <a:rPr dirty="0"/>
              <a:t> ten </a:t>
            </a:r>
            <a:r>
              <a:rPr dirty="0" err="1"/>
              <a:t>ruch</a:t>
            </a:r>
            <a:r>
              <a:rPr dirty="0"/>
              <a:t> </a:t>
            </a:r>
            <a:r>
              <a:rPr dirty="0" err="1"/>
              <a:t>poprzez</a:t>
            </a:r>
            <a:r>
              <a:rPr dirty="0"/>
              <a:t> </a:t>
            </a:r>
            <a:r>
              <a:rPr dirty="0" err="1"/>
              <a:t>dokonywanie</a:t>
            </a:r>
            <a:r>
              <a:rPr dirty="0"/>
              <a:t> </a:t>
            </a:r>
            <a:r>
              <a:rPr dirty="0" err="1"/>
              <a:t>cyklicznych</a:t>
            </a:r>
            <a:r>
              <a:rPr dirty="0"/>
              <a:t> </a:t>
            </a:r>
            <a:r>
              <a:rPr dirty="0" err="1"/>
              <a:t>pomiarów</a:t>
            </a:r>
            <a:r>
              <a:rPr dirty="0"/>
              <a:t> w </a:t>
            </a:r>
            <a:r>
              <a:rPr dirty="0" err="1"/>
              <a:t>ciągu</a:t>
            </a:r>
            <a:r>
              <a:rPr dirty="0"/>
              <a:t> roku. Z </a:t>
            </a:r>
            <a:r>
              <a:rPr dirty="0" err="1"/>
              <a:t>pomiarów</a:t>
            </a:r>
            <a:r>
              <a:rPr dirty="0"/>
              <a:t> </a:t>
            </a:r>
            <a:r>
              <a:rPr dirty="0" err="1"/>
              <a:t>tych</a:t>
            </a:r>
            <a:r>
              <a:rPr dirty="0"/>
              <a:t> </a:t>
            </a:r>
            <a:r>
              <a:rPr dirty="0" err="1"/>
              <a:t>wynika</a:t>
            </a:r>
            <a:r>
              <a:rPr dirty="0"/>
              <a:t>, że </a:t>
            </a:r>
            <a:r>
              <a:rPr dirty="0" err="1"/>
              <a:t>najbardziej</a:t>
            </a:r>
            <a:r>
              <a:rPr dirty="0"/>
              <a:t> </a:t>
            </a:r>
            <a:r>
              <a:rPr dirty="0" err="1"/>
              <a:t>uczęszczanymi</a:t>
            </a:r>
            <a:r>
              <a:rPr dirty="0"/>
              <a:t> </a:t>
            </a:r>
            <a:r>
              <a:rPr dirty="0" err="1"/>
              <a:t>trasami</a:t>
            </a:r>
            <a:r>
              <a:rPr dirty="0"/>
              <a:t> </a:t>
            </a:r>
            <a:r>
              <a:rPr dirty="0" err="1"/>
              <a:t>rowerowymi</a:t>
            </a:r>
            <a:r>
              <a:rPr dirty="0"/>
              <a:t> </a:t>
            </a:r>
            <a:r>
              <a:rPr dirty="0" err="1"/>
              <a:t>są</a:t>
            </a:r>
            <a:r>
              <a:rPr dirty="0"/>
              <a:t>:</a:t>
            </a:r>
          </a:p>
          <a:p>
            <a:pPr defTabSz="457200">
              <a:spcBef>
                <a:spcPts val="1800"/>
              </a:spcBef>
              <a:defRPr sz="2500" b="0">
                <a:latin typeface="Sora Regular Regular"/>
                <a:ea typeface="Sora Regular Regular"/>
                <a:cs typeface="Sora Regular Regular"/>
                <a:sym typeface="Sora Regular Regular"/>
              </a:defRPr>
            </a:pPr>
            <a:r>
              <a:rPr dirty="0"/>
              <a:t>- </a:t>
            </a:r>
            <a:r>
              <a:rPr dirty="0" err="1"/>
              <a:t>droga</a:t>
            </a:r>
            <a:r>
              <a:rPr dirty="0"/>
              <a:t> </a:t>
            </a:r>
            <a:r>
              <a:rPr dirty="0" err="1"/>
              <a:t>rowerowa</a:t>
            </a:r>
            <a:r>
              <a:rPr dirty="0"/>
              <a:t> </a:t>
            </a:r>
            <a:r>
              <a:rPr dirty="0" err="1"/>
              <a:t>wzdłuż</a:t>
            </a:r>
            <a:r>
              <a:rPr dirty="0"/>
              <a:t> </a:t>
            </a:r>
            <a:r>
              <a:rPr dirty="0" err="1"/>
              <a:t>ulicy</a:t>
            </a:r>
            <a:r>
              <a:rPr dirty="0"/>
              <a:t> </a:t>
            </a:r>
            <a:r>
              <a:rPr dirty="0" err="1"/>
              <a:t>Grunwaldzkiej</a:t>
            </a:r>
            <a:r>
              <a:rPr dirty="0"/>
              <a:t> (w </a:t>
            </a:r>
            <a:r>
              <a:rPr dirty="0" err="1"/>
              <a:t>rejonie</a:t>
            </a:r>
            <a:r>
              <a:rPr dirty="0"/>
              <a:t> Centrum </a:t>
            </a:r>
            <a:r>
              <a:rPr dirty="0" err="1"/>
              <a:t>Handlowego</a:t>
            </a:r>
            <a:r>
              <a:rPr dirty="0"/>
              <a:t> </a:t>
            </a:r>
            <a:r>
              <a:rPr dirty="0" err="1"/>
              <a:t>Uznam</a:t>
            </a:r>
            <a:r>
              <a:rPr dirty="0"/>
              <a:t> - do 7,3 </a:t>
            </a:r>
            <a:r>
              <a:rPr dirty="0" err="1"/>
              <a:t>tys</a:t>
            </a:r>
            <a:r>
              <a:rPr dirty="0"/>
              <a:t>. </a:t>
            </a:r>
            <a:r>
              <a:rPr dirty="0" err="1"/>
              <a:t>rowerzystów</a:t>
            </a:r>
            <a:r>
              <a:rPr dirty="0"/>
              <a:t> </a:t>
            </a:r>
            <a:r>
              <a:rPr dirty="0" err="1"/>
              <a:t>dziennie</a:t>
            </a:r>
            <a:r>
              <a:rPr dirty="0"/>
              <a:t> – w </a:t>
            </a:r>
            <a:r>
              <a:rPr dirty="0" err="1"/>
              <a:t>obie</a:t>
            </a:r>
            <a:r>
              <a:rPr dirty="0"/>
              <a:t> </a:t>
            </a:r>
            <a:r>
              <a:rPr dirty="0" err="1"/>
              <a:t>strony</a:t>
            </a:r>
            <a:r>
              <a:rPr dirty="0"/>
              <a:t>), </a:t>
            </a:r>
            <a:br>
              <a:rPr dirty="0"/>
            </a:br>
            <a:r>
              <a:rPr dirty="0"/>
              <a:t>- </a:t>
            </a:r>
            <a:r>
              <a:rPr dirty="0" err="1"/>
              <a:t>droga</a:t>
            </a:r>
            <a:r>
              <a:rPr dirty="0"/>
              <a:t> </a:t>
            </a:r>
            <a:r>
              <a:rPr dirty="0" err="1"/>
              <a:t>rowerowa</a:t>
            </a:r>
            <a:r>
              <a:rPr dirty="0"/>
              <a:t> </a:t>
            </a:r>
            <a:r>
              <a:rPr dirty="0" err="1"/>
              <a:t>wzdłuż</a:t>
            </a:r>
            <a:r>
              <a:rPr dirty="0"/>
              <a:t> </a:t>
            </a:r>
            <a:r>
              <a:rPr dirty="0" err="1"/>
              <a:t>ulicy</a:t>
            </a:r>
            <a:r>
              <a:rPr dirty="0"/>
              <a:t> 11 </a:t>
            </a:r>
            <a:r>
              <a:rPr dirty="0" err="1"/>
              <a:t>Listopada</a:t>
            </a:r>
            <a:r>
              <a:rPr dirty="0"/>
              <a:t> (</a:t>
            </a:r>
            <a:r>
              <a:rPr dirty="0" err="1"/>
              <a:t>przy</a:t>
            </a:r>
            <a:r>
              <a:rPr dirty="0"/>
              <a:t> </a:t>
            </a:r>
            <a:r>
              <a:rPr dirty="0" err="1"/>
              <a:t>skrzyżowaniu</a:t>
            </a:r>
            <a:r>
              <a:rPr dirty="0"/>
              <a:t> z </a:t>
            </a:r>
            <a:r>
              <a:rPr dirty="0" err="1"/>
              <a:t>ulicą</a:t>
            </a:r>
            <a:r>
              <a:rPr dirty="0"/>
              <a:t> </a:t>
            </a:r>
            <a:r>
              <a:rPr dirty="0" err="1"/>
              <a:t>Szkolną</a:t>
            </a:r>
            <a:r>
              <a:rPr dirty="0"/>
              <a:t> to ok. 5,8 </a:t>
            </a:r>
            <a:r>
              <a:rPr dirty="0" err="1"/>
              <a:t>tys</a:t>
            </a:r>
            <a:r>
              <a:rPr dirty="0"/>
              <a:t>.  </a:t>
            </a:r>
            <a:r>
              <a:rPr dirty="0" err="1"/>
              <a:t>rowerzystów</a:t>
            </a:r>
            <a:r>
              <a:rPr dirty="0"/>
              <a:t> </a:t>
            </a:r>
            <a:r>
              <a:rPr dirty="0" err="1"/>
              <a:t>dziennie</a:t>
            </a:r>
            <a:r>
              <a:rPr dirty="0"/>
              <a:t>), </a:t>
            </a:r>
            <a:br>
              <a:rPr dirty="0"/>
            </a:br>
            <a:r>
              <a:rPr dirty="0"/>
              <a:t>- </a:t>
            </a:r>
            <a:r>
              <a:rPr dirty="0" err="1"/>
              <a:t>droga</a:t>
            </a:r>
            <a:r>
              <a:rPr dirty="0"/>
              <a:t> </a:t>
            </a:r>
            <a:r>
              <a:rPr dirty="0" err="1"/>
              <a:t>rowerowa</a:t>
            </a:r>
            <a:r>
              <a:rPr dirty="0"/>
              <a:t> </a:t>
            </a:r>
            <a:r>
              <a:rPr dirty="0" err="1"/>
              <a:t>wzdłuż</a:t>
            </a:r>
            <a:r>
              <a:rPr dirty="0"/>
              <a:t> </a:t>
            </a:r>
            <a:r>
              <a:rPr dirty="0" err="1"/>
              <a:t>ulicy</a:t>
            </a:r>
            <a:r>
              <a:rPr dirty="0"/>
              <a:t> </a:t>
            </a:r>
            <a:r>
              <a:rPr dirty="0" err="1"/>
              <a:t>Wybrzeże</a:t>
            </a:r>
            <a:r>
              <a:rPr dirty="0"/>
              <a:t> </a:t>
            </a:r>
            <a:r>
              <a:rPr dirty="0" err="1"/>
              <a:t>Władysława</a:t>
            </a:r>
            <a:r>
              <a:rPr dirty="0"/>
              <a:t> IV (w </a:t>
            </a:r>
            <a:r>
              <a:rPr dirty="0" err="1"/>
              <a:t>pobliżu</a:t>
            </a:r>
            <a:r>
              <a:rPr dirty="0"/>
              <a:t> </a:t>
            </a:r>
            <a:r>
              <a:rPr dirty="0" err="1"/>
              <a:t>przeprawy</a:t>
            </a:r>
            <a:r>
              <a:rPr dirty="0"/>
              <a:t> </a:t>
            </a:r>
            <a:r>
              <a:rPr dirty="0" err="1"/>
              <a:t>promowej</a:t>
            </a:r>
            <a:r>
              <a:rPr dirty="0"/>
              <a:t> </a:t>
            </a:r>
            <a:r>
              <a:rPr dirty="0" err="1"/>
              <a:t>Warszów</a:t>
            </a:r>
            <a:r>
              <a:rPr dirty="0"/>
              <a:t> do 4,3 </a:t>
            </a:r>
            <a:r>
              <a:rPr dirty="0" err="1"/>
              <a:t>tys</a:t>
            </a:r>
            <a:r>
              <a:rPr dirty="0"/>
              <a:t>  </a:t>
            </a:r>
            <a:r>
              <a:rPr dirty="0" err="1"/>
              <a:t>rowerzystów</a:t>
            </a:r>
            <a:r>
              <a:rPr dirty="0"/>
              <a:t> </a:t>
            </a:r>
            <a:r>
              <a:rPr dirty="0" err="1"/>
              <a:t>dziennie</a:t>
            </a:r>
            <a:r>
              <a:rPr dirty="0"/>
              <a:t>) </a:t>
            </a:r>
            <a:br>
              <a:rPr dirty="0"/>
            </a:br>
            <a:r>
              <a:rPr dirty="0"/>
              <a:t>- </a:t>
            </a:r>
            <a:r>
              <a:rPr dirty="0" err="1"/>
              <a:t>i</a:t>
            </a:r>
            <a:r>
              <a:rPr dirty="0"/>
              <a:t> </a:t>
            </a:r>
            <a:r>
              <a:rPr dirty="0" err="1"/>
              <a:t>droga</a:t>
            </a:r>
            <a:r>
              <a:rPr dirty="0"/>
              <a:t> </a:t>
            </a:r>
            <a:r>
              <a:rPr dirty="0" err="1"/>
              <a:t>rowerowa</a:t>
            </a:r>
            <a:r>
              <a:rPr dirty="0"/>
              <a:t> </a:t>
            </a:r>
            <a:r>
              <a:rPr dirty="0" err="1"/>
              <a:t>wzdłuż</a:t>
            </a:r>
            <a:r>
              <a:rPr dirty="0"/>
              <a:t> </a:t>
            </a:r>
            <a:r>
              <a:rPr dirty="0" err="1"/>
              <a:t>transgranicznej</a:t>
            </a:r>
            <a:r>
              <a:rPr dirty="0"/>
              <a:t> </a:t>
            </a:r>
            <a:r>
              <a:rPr dirty="0" err="1"/>
              <a:t>promenady</a:t>
            </a:r>
            <a:r>
              <a:rPr dirty="0"/>
              <a:t> na </a:t>
            </a:r>
            <a:r>
              <a:rPr dirty="0" err="1"/>
              <a:t>przedłużeniu</a:t>
            </a:r>
            <a:r>
              <a:rPr dirty="0"/>
              <a:t> </a:t>
            </a:r>
            <a:r>
              <a:rPr dirty="0" err="1"/>
              <a:t>ulicy</a:t>
            </a:r>
            <a:r>
              <a:rPr dirty="0"/>
              <a:t> </a:t>
            </a:r>
            <a:r>
              <a:rPr dirty="0" err="1"/>
              <a:t>Żeromskiego</a:t>
            </a:r>
            <a:r>
              <a:rPr dirty="0"/>
              <a:t> (do  3,9 </a:t>
            </a:r>
            <a:r>
              <a:rPr dirty="0" err="1"/>
              <a:t>tys</a:t>
            </a:r>
            <a:r>
              <a:rPr dirty="0"/>
              <a:t>  </a:t>
            </a:r>
            <a:r>
              <a:rPr dirty="0" err="1"/>
              <a:t>rowerzystów</a:t>
            </a:r>
            <a:r>
              <a:rPr dirty="0"/>
              <a:t> </a:t>
            </a:r>
            <a:r>
              <a:rPr dirty="0" err="1"/>
              <a:t>dziennie</a:t>
            </a:r>
            <a:r>
              <a:rPr dirty="0"/>
              <a:t>). </a:t>
            </a:r>
            <a:r>
              <a:rPr dirty="0" smtClean="0">
                <a:latin typeface="Sora Regular ExtraLight"/>
                <a:ea typeface="Sora Regular ExtraLight"/>
                <a:cs typeface="Sora Regular ExtraLight"/>
                <a:sym typeface="Sora Regular ExtraLight"/>
              </a:rPr>
              <a:t>cd</a:t>
            </a:r>
            <a:r>
              <a:rPr dirty="0">
                <a:latin typeface="Sora Regular ExtraLight"/>
                <a:ea typeface="Sora Regular ExtraLight"/>
                <a:cs typeface="Sora Regular ExtraLight"/>
                <a:sym typeface="Sora Regular ExtraLight"/>
              </a:rPr>
              <a:t>. na </a:t>
            </a:r>
            <a:r>
              <a:rPr dirty="0" err="1">
                <a:latin typeface="Sora Regular ExtraLight"/>
                <a:ea typeface="Sora Regular ExtraLight"/>
                <a:cs typeface="Sora Regular ExtraLight"/>
                <a:sym typeface="Sora Regular ExtraLight"/>
              </a:rPr>
              <a:t>następnej</a:t>
            </a:r>
            <a:r>
              <a:rPr dirty="0">
                <a:latin typeface="Sora Regular ExtraLight"/>
                <a:ea typeface="Sora Regular ExtraLight"/>
                <a:cs typeface="Sora Regular ExtraLight"/>
                <a:sym typeface="Sora Regular ExtraLight"/>
              </a:rPr>
              <a:t> </a:t>
            </a:r>
            <a:r>
              <a:rPr dirty="0" err="1">
                <a:latin typeface="Sora Regular ExtraLight"/>
                <a:ea typeface="Sora Regular ExtraLight"/>
                <a:cs typeface="Sora Regular ExtraLight"/>
                <a:sym typeface="Sora Regular ExtraLight"/>
              </a:rPr>
              <a:t>stronie</a:t>
            </a:r>
            <a:endParaRPr dirty="0">
              <a:latin typeface="Sora Regular ExtraLight"/>
              <a:ea typeface="Sora Regular ExtraLight"/>
              <a:cs typeface="Sora Regular ExtraLight"/>
              <a:sym typeface="Sora Regular ExtraLight"/>
            </a:endParaRPr>
          </a:p>
        </p:txBody>
      </p:sp>
    </p:spTree>
  </p:cSld>
  <p:clrMapOvr>
    <a:masterClrMapping/>
  </p:clrMapOvr>
  <p:transition spd="med"/>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5"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636" name="83"/>
          <p:cNvSpPr txBox="1"/>
          <p:nvPr/>
        </p:nvSpPr>
        <p:spPr>
          <a:xfrm>
            <a:off x="23364804" y="12729956"/>
            <a:ext cx="559157"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83</a:t>
            </a:r>
          </a:p>
        </p:txBody>
      </p:sp>
      <p:sp>
        <p:nvSpPr>
          <p:cNvPr id="637" name="Webinar"/>
          <p:cNvSpPr txBox="1">
            <a:spLocks noGrp="1"/>
          </p:cNvSpPr>
          <p:nvPr>
            <p:ph type="title"/>
          </p:nvPr>
        </p:nvSpPr>
        <p:spPr>
          <a:xfrm>
            <a:off x="942082" y="1077359"/>
            <a:ext cx="17056026" cy="1320248"/>
          </a:xfrm>
          <a:prstGeom prst="rect">
            <a:avLst/>
          </a:prstGeom>
        </p:spPr>
        <p:txBody>
          <a:bodyPr/>
          <a:lstStyle>
            <a:lvl1pPr>
              <a:defRPr sz="7500" b="0" spc="-200">
                <a:solidFill>
                  <a:srgbClr val="ED7052"/>
                </a:solidFill>
                <a:latin typeface="Sora Regular Bold"/>
                <a:ea typeface="Sora Regular Bold"/>
                <a:cs typeface="Sora Regular Bold"/>
                <a:sym typeface="Sora Regular Bold"/>
              </a:defRPr>
            </a:lvl1pPr>
          </a:lstStyle>
          <a:p>
            <a:r>
              <a:t>Webinar</a:t>
            </a:r>
          </a:p>
        </p:txBody>
      </p:sp>
      <p:sp>
        <p:nvSpPr>
          <p:cNvPr id="638" name="5 października zorganizowany został webinar ekspercki, w którym na żywo mogli uczestniczyć radni miejscy i zaproszeni przez nich goście. Mieszkańcy zadawali natomiast pytania, dzwoniąc na podany wcześniej numer telefonu.…"/>
          <p:cNvSpPr txBox="1"/>
          <p:nvPr/>
        </p:nvSpPr>
        <p:spPr>
          <a:xfrm>
            <a:off x="1032416" y="2263746"/>
            <a:ext cx="22319168" cy="96655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numCol="2" spcCol="1115958" anchor="ctr">
            <a:normAutofit/>
          </a:bodyPr>
          <a:lstStyle/>
          <a:p>
            <a:pPr algn="just">
              <a:lnSpc>
                <a:spcPct val="90000"/>
              </a:lnSpc>
              <a:spcBef>
                <a:spcPts val="4500"/>
              </a:spcBef>
              <a:defRPr sz="3500">
                <a:solidFill>
                  <a:srgbClr val="000000"/>
                </a:solidFill>
                <a:latin typeface="Sora Regular Regular"/>
                <a:ea typeface="Sora Regular Regular"/>
                <a:cs typeface="Sora Regular Regular"/>
                <a:sym typeface="Sora Regular Regular"/>
              </a:defRPr>
            </a:pPr>
            <a:r>
              <a:rPr lang="pl-PL" dirty="0" smtClean="0"/>
              <a:t>Dnia </a:t>
            </a:r>
            <a:r>
              <a:rPr dirty="0" smtClean="0"/>
              <a:t>5 </a:t>
            </a:r>
            <a:r>
              <a:rPr dirty="0" err="1" smtClean="0"/>
              <a:t>października</a:t>
            </a:r>
            <a:r>
              <a:rPr lang="pl-PL" dirty="0" smtClean="0"/>
              <a:t> b.r. </a:t>
            </a:r>
            <a:r>
              <a:rPr dirty="0" err="1" smtClean="0"/>
              <a:t>zorganizowany</a:t>
            </a:r>
            <a:r>
              <a:rPr dirty="0" smtClean="0"/>
              <a:t> </a:t>
            </a:r>
            <a:r>
              <a:rPr dirty="0" err="1"/>
              <a:t>został</a:t>
            </a:r>
            <a:r>
              <a:rPr dirty="0"/>
              <a:t> webinar </a:t>
            </a:r>
            <a:r>
              <a:rPr dirty="0" err="1"/>
              <a:t>ekspercki</a:t>
            </a:r>
            <a:r>
              <a:rPr dirty="0"/>
              <a:t>, w </a:t>
            </a:r>
            <a:r>
              <a:rPr dirty="0" err="1"/>
              <a:t>którym</a:t>
            </a:r>
            <a:r>
              <a:rPr dirty="0"/>
              <a:t> na </a:t>
            </a:r>
            <a:r>
              <a:rPr dirty="0" err="1"/>
              <a:t>żywo</a:t>
            </a:r>
            <a:r>
              <a:rPr dirty="0"/>
              <a:t> </a:t>
            </a:r>
            <a:r>
              <a:rPr dirty="0" err="1"/>
              <a:t>mogli</a:t>
            </a:r>
            <a:r>
              <a:rPr dirty="0"/>
              <a:t> </a:t>
            </a:r>
            <a:r>
              <a:rPr dirty="0" err="1"/>
              <a:t>uczestniczyć</a:t>
            </a:r>
            <a:r>
              <a:rPr dirty="0"/>
              <a:t> </a:t>
            </a:r>
            <a:r>
              <a:rPr dirty="0" err="1"/>
              <a:t>radni</a:t>
            </a:r>
            <a:r>
              <a:rPr dirty="0"/>
              <a:t> </a:t>
            </a:r>
            <a:r>
              <a:rPr dirty="0" err="1"/>
              <a:t>miejscy</a:t>
            </a:r>
            <a:r>
              <a:rPr dirty="0"/>
              <a:t> </a:t>
            </a:r>
            <a:r>
              <a:rPr dirty="0" err="1"/>
              <a:t>i</a:t>
            </a:r>
            <a:r>
              <a:rPr dirty="0"/>
              <a:t> </a:t>
            </a:r>
            <a:r>
              <a:rPr dirty="0" err="1"/>
              <a:t>zaproszeni</a:t>
            </a:r>
            <a:r>
              <a:rPr dirty="0"/>
              <a:t> </a:t>
            </a:r>
            <a:r>
              <a:rPr dirty="0" err="1"/>
              <a:t>przez</a:t>
            </a:r>
            <a:r>
              <a:rPr dirty="0"/>
              <a:t> </a:t>
            </a:r>
            <a:r>
              <a:rPr dirty="0" err="1"/>
              <a:t>nich</a:t>
            </a:r>
            <a:r>
              <a:rPr dirty="0"/>
              <a:t> </a:t>
            </a:r>
            <a:r>
              <a:rPr dirty="0" err="1"/>
              <a:t>goście</a:t>
            </a:r>
            <a:r>
              <a:rPr dirty="0"/>
              <a:t>. </a:t>
            </a:r>
            <a:r>
              <a:rPr dirty="0" err="1"/>
              <a:t>Mieszkańcy</a:t>
            </a:r>
            <a:r>
              <a:rPr dirty="0"/>
              <a:t> </a:t>
            </a:r>
            <a:r>
              <a:rPr dirty="0" err="1"/>
              <a:t>zadawali</a:t>
            </a:r>
            <a:r>
              <a:rPr dirty="0"/>
              <a:t> </a:t>
            </a:r>
            <a:r>
              <a:rPr dirty="0" err="1"/>
              <a:t>natomiast</a:t>
            </a:r>
            <a:r>
              <a:rPr dirty="0"/>
              <a:t> </a:t>
            </a:r>
            <a:r>
              <a:rPr dirty="0" err="1"/>
              <a:t>pytania</a:t>
            </a:r>
            <a:r>
              <a:rPr dirty="0"/>
              <a:t>, </a:t>
            </a:r>
            <a:r>
              <a:rPr dirty="0" err="1"/>
              <a:t>dzwoniąc</a:t>
            </a:r>
            <a:r>
              <a:rPr dirty="0"/>
              <a:t> na </a:t>
            </a:r>
            <a:r>
              <a:rPr dirty="0" err="1"/>
              <a:t>podany</a:t>
            </a:r>
            <a:r>
              <a:rPr dirty="0"/>
              <a:t> </a:t>
            </a:r>
            <a:r>
              <a:rPr dirty="0" err="1"/>
              <a:t>wcześniej</a:t>
            </a:r>
            <a:r>
              <a:rPr dirty="0"/>
              <a:t> </a:t>
            </a:r>
            <a:r>
              <a:rPr dirty="0" err="1"/>
              <a:t>numer</a:t>
            </a:r>
            <a:r>
              <a:rPr dirty="0"/>
              <a:t> </a:t>
            </a:r>
            <a:r>
              <a:rPr dirty="0" err="1"/>
              <a:t>telefonu</a:t>
            </a:r>
            <a:r>
              <a:rPr dirty="0"/>
              <a:t>. </a:t>
            </a:r>
          </a:p>
          <a:p>
            <a:pPr algn="just">
              <a:lnSpc>
                <a:spcPct val="90000"/>
              </a:lnSpc>
              <a:spcBef>
                <a:spcPts val="4500"/>
              </a:spcBef>
              <a:defRPr sz="3500">
                <a:solidFill>
                  <a:srgbClr val="000000"/>
                </a:solidFill>
                <a:latin typeface="Sora Regular Regular"/>
                <a:ea typeface="Sora Regular Regular"/>
                <a:cs typeface="Sora Regular Regular"/>
                <a:sym typeface="Sora Regular Regular"/>
              </a:defRPr>
            </a:pPr>
            <a:r>
              <a:rPr dirty="0"/>
              <a:t>Webinar </a:t>
            </a:r>
            <a:r>
              <a:rPr dirty="0" err="1"/>
              <a:t>był</a:t>
            </a:r>
            <a:r>
              <a:rPr dirty="0"/>
              <a:t> </a:t>
            </a:r>
            <a:r>
              <a:rPr dirty="0" err="1"/>
              <a:t>transmitowany</a:t>
            </a:r>
            <a:r>
              <a:rPr dirty="0"/>
              <a:t> </a:t>
            </a:r>
            <a:r>
              <a:rPr dirty="0" err="1"/>
              <a:t>poprzez</a:t>
            </a:r>
            <a:r>
              <a:rPr dirty="0"/>
              <a:t> </a:t>
            </a:r>
            <a:r>
              <a:rPr dirty="0" err="1"/>
              <a:t>Telewizję</a:t>
            </a:r>
            <a:r>
              <a:rPr dirty="0"/>
              <a:t> Słowianin, </a:t>
            </a:r>
            <a:r>
              <a:rPr dirty="0" err="1"/>
              <a:t>tak</a:t>
            </a:r>
            <a:r>
              <a:rPr dirty="0"/>
              <a:t> aby </a:t>
            </a:r>
            <a:r>
              <a:rPr dirty="0" err="1"/>
              <a:t>nawet</a:t>
            </a:r>
            <a:r>
              <a:rPr dirty="0"/>
              <a:t> </a:t>
            </a:r>
            <a:r>
              <a:rPr dirty="0" err="1"/>
              <a:t>wykluczeni</a:t>
            </a:r>
            <a:r>
              <a:rPr dirty="0"/>
              <a:t> </a:t>
            </a:r>
            <a:r>
              <a:rPr dirty="0" err="1"/>
              <a:t>internetowo</a:t>
            </a:r>
            <a:r>
              <a:rPr dirty="0"/>
              <a:t> </a:t>
            </a:r>
            <a:r>
              <a:rPr dirty="0" err="1"/>
              <a:t>świnoujścianie</a:t>
            </a:r>
            <a:r>
              <a:rPr dirty="0"/>
              <a:t> </a:t>
            </a:r>
            <a:r>
              <a:rPr dirty="0" err="1"/>
              <a:t>mogli</a:t>
            </a:r>
            <a:r>
              <a:rPr dirty="0"/>
              <a:t> go </a:t>
            </a:r>
            <a:r>
              <a:rPr dirty="0" err="1"/>
              <a:t>obejrzeć</a:t>
            </a:r>
            <a:r>
              <a:rPr dirty="0"/>
              <a:t>.</a:t>
            </a:r>
          </a:p>
          <a:p>
            <a:pPr algn="just" defTabSz="457200">
              <a:defRPr sz="3500">
                <a:solidFill>
                  <a:srgbClr val="000000"/>
                </a:solidFill>
                <a:latin typeface="Sora Regular Regular"/>
                <a:ea typeface="Sora Regular Regular"/>
                <a:cs typeface="Sora Regular Regular"/>
                <a:sym typeface="Sora Regular Regular"/>
              </a:defRPr>
            </a:pPr>
            <a:r>
              <a:rPr dirty="0"/>
              <a:t>W </a:t>
            </a:r>
            <a:r>
              <a:rPr dirty="0" err="1"/>
              <a:t>webinarze</a:t>
            </a:r>
            <a:r>
              <a:rPr dirty="0"/>
              <a:t> </a:t>
            </a:r>
            <a:r>
              <a:rPr dirty="0" err="1"/>
              <a:t>wzięli</a:t>
            </a:r>
            <a:r>
              <a:rPr dirty="0"/>
              <a:t> </a:t>
            </a:r>
            <a:r>
              <a:rPr dirty="0" err="1"/>
              <a:t>udział</a:t>
            </a:r>
            <a:r>
              <a:rPr dirty="0"/>
              <a:t>:</a:t>
            </a:r>
          </a:p>
          <a:p>
            <a:pPr algn="l" defTabSz="457200">
              <a:defRPr sz="3500">
                <a:solidFill>
                  <a:srgbClr val="000000"/>
                </a:solidFill>
                <a:latin typeface="Sora Regular Regular"/>
                <a:ea typeface="Sora Regular Regular"/>
                <a:cs typeface="Sora Regular Regular"/>
                <a:sym typeface="Sora Regular Regular"/>
              </a:defRPr>
            </a:pPr>
            <a:endParaRPr dirty="0"/>
          </a:p>
          <a:p>
            <a:pPr marL="571498" indent="-571498" algn="l" defTabSz="457200">
              <a:buSzPct val="123000"/>
              <a:buChar char="•"/>
              <a:defRPr sz="3500">
                <a:solidFill>
                  <a:srgbClr val="000000"/>
                </a:solidFill>
                <a:latin typeface="Sora Regular Regular"/>
                <a:ea typeface="Sora Regular Regular"/>
                <a:cs typeface="Sora Regular Regular"/>
                <a:sym typeface="Sora Regular Regular"/>
              </a:defRPr>
            </a:pPr>
            <a:r>
              <a:rPr dirty="0"/>
              <a:t>Piotr </a:t>
            </a:r>
            <a:r>
              <a:rPr dirty="0" err="1"/>
              <a:t>Rachwalski</a:t>
            </a:r>
            <a:r>
              <a:rPr dirty="0"/>
              <a:t>, </a:t>
            </a:r>
            <a:r>
              <a:rPr dirty="0" err="1"/>
              <a:t>prezes</a:t>
            </a:r>
            <a:r>
              <a:rPr dirty="0"/>
              <a:t> PKS </a:t>
            </a:r>
            <a:r>
              <a:rPr dirty="0" err="1"/>
              <a:t>Słupsk</a:t>
            </a:r>
            <a:r>
              <a:rPr dirty="0"/>
              <a:t> (</a:t>
            </a:r>
            <a:r>
              <a:rPr dirty="0" err="1"/>
              <a:t>i</a:t>
            </a:r>
            <a:r>
              <a:rPr dirty="0"/>
              <a:t> </a:t>
            </a:r>
            <a:r>
              <a:rPr dirty="0" err="1"/>
              <a:t>były</a:t>
            </a:r>
            <a:r>
              <a:rPr dirty="0"/>
              <a:t> </a:t>
            </a:r>
            <a:r>
              <a:rPr dirty="0" err="1"/>
              <a:t>prezes</a:t>
            </a:r>
            <a:r>
              <a:rPr dirty="0"/>
              <a:t> </a:t>
            </a:r>
            <a:r>
              <a:rPr dirty="0" err="1"/>
              <a:t>Kolei</a:t>
            </a:r>
            <a:r>
              <a:rPr dirty="0"/>
              <a:t> </a:t>
            </a:r>
            <a:r>
              <a:rPr dirty="0" err="1"/>
              <a:t>Dolnośląskich</a:t>
            </a:r>
            <a:r>
              <a:rPr dirty="0"/>
              <a:t>), </a:t>
            </a:r>
          </a:p>
          <a:p>
            <a:pPr marL="571498" indent="-571498" algn="l" defTabSz="457200">
              <a:buSzPct val="123000"/>
              <a:buChar char="•"/>
              <a:defRPr sz="3500">
                <a:solidFill>
                  <a:srgbClr val="000000"/>
                </a:solidFill>
                <a:latin typeface="Sora Regular Regular"/>
                <a:ea typeface="Sora Regular Regular"/>
                <a:cs typeface="Sora Regular Regular"/>
                <a:sym typeface="Sora Regular Regular"/>
              </a:defRPr>
            </a:pPr>
            <a:r>
              <a:rPr dirty="0"/>
              <a:t>Marcin </a:t>
            </a:r>
            <a:r>
              <a:rPr dirty="0" err="1"/>
              <a:t>Gromadzki</a:t>
            </a:r>
            <a:r>
              <a:rPr dirty="0"/>
              <a:t> z Public Transport Consulting,</a:t>
            </a:r>
          </a:p>
          <a:p>
            <a:pPr marL="571498" indent="-571498" algn="l" defTabSz="457200">
              <a:buSzPct val="123000"/>
              <a:buChar char="•"/>
              <a:defRPr sz="3500">
                <a:solidFill>
                  <a:srgbClr val="000000"/>
                </a:solidFill>
                <a:latin typeface="Sora Regular Regular"/>
                <a:ea typeface="Sora Regular Regular"/>
                <a:cs typeface="Sora Regular Regular"/>
                <a:sym typeface="Sora Regular Regular"/>
              </a:defRPr>
            </a:pPr>
            <a:r>
              <a:rPr dirty="0"/>
              <a:t>Per </a:t>
            </a:r>
            <a:r>
              <a:rPr dirty="0" err="1"/>
              <a:t>Eneroth</a:t>
            </a:r>
            <a:r>
              <a:rPr dirty="0"/>
              <a:t>, </a:t>
            </a:r>
            <a:r>
              <a:rPr dirty="0" err="1"/>
              <a:t>przedstawiciel</a:t>
            </a:r>
            <a:r>
              <a:rPr dirty="0"/>
              <a:t> </a:t>
            </a:r>
            <a:r>
              <a:rPr dirty="0" err="1"/>
              <a:t>Urzędu</a:t>
            </a:r>
            <a:r>
              <a:rPr dirty="0"/>
              <a:t> Miasta </a:t>
            </a:r>
            <a:r>
              <a:rPr dirty="0" err="1"/>
              <a:t>szwedzkiego</a:t>
            </a:r>
            <a:r>
              <a:rPr dirty="0"/>
              <a:t> Lund,</a:t>
            </a:r>
          </a:p>
          <a:p>
            <a:pPr marL="571498" indent="-571498" algn="l" defTabSz="457200">
              <a:buSzPct val="123000"/>
              <a:buChar char="•"/>
              <a:defRPr sz="3500">
                <a:solidFill>
                  <a:srgbClr val="000000"/>
                </a:solidFill>
                <a:latin typeface="Sora Regular Regular"/>
                <a:ea typeface="Sora Regular Regular"/>
                <a:cs typeface="Sora Regular Regular"/>
                <a:sym typeface="Sora Regular Regular"/>
              </a:defRPr>
            </a:pPr>
            <a:r>
              <a:rPr dirty="0"/>
              <a:t>Marcin Żebrowski, </a:t>
            </a:r>
            <a:r>
              <a:rPr dirty="0" err="1"/>
              <a:t>prowadzący</a:t>
            </a:r>
            <a:r>
              <a:rPr dirty="0"/>
              <a:t> podcast </a:t>
            </a:r>
            <a:r>
              <a:rPr dirty="0" err="1"/>
              <a:t>Urbcast</a:t>
            </a:r>
            <a:r>
              <a:rPr dirty="0"/>
              <a:t>,</a:t>
            </a:r>
          </a:p>
          <a:p>
            <a:pPr marL="571498" indent="-571498" algn="l" defTabSz="457200">
              <a:buSzPct val="123000"/>
              <a:buChar char="•"/>
              <a:defRPr sz="3500">
                <a:solidFill>
                  <a:srgbClr val="000000"/>
                </a:solidFill>
                <a:latin typeface="Sora Regular Regular"/>
                <a:ea typeface="Sora Regular Regular"/>
                <a:cs typeface="Sora Regular Regular"/>
                <a:sym typeface="Sora Regular Regular"/>
              </a:defRPr>
            </a:pPr>
            <a:r>
              <a:rPr dirty="0"/>
              <a:t>Barbara Michalska, </a:t>
            </a:r>
            <a:r>
              <a:rPr dirty="0" err="1"/>
              <a:t>Zastępca</a:t>
            </a:r>
            <a:r>
              <a:rPr dirty="0"/>
              <a:t> Prezydenta </a:t>
            </a:r>
            <a:r>
              <a:rPr dirty="0" err="1"/>
              <a:t>Świnoujścia</a:t>
            </a:r>
            <a:r>
              <a:rPr dirty="0"/>
              <a:t>,</a:t>
            </a:r>
          </a:p>
          <a:p>
            <a:pPr marL="571498" indent="-571498" algn="l" defTabSz="457200">
              <a:buSzPct val="123000"/>
              <a:buChar char="•"/>
              <a:defRPr sz="3500">
                <a:solidFill>
                  <a:srgbClr val="000000"/>
                </a:solidFill>
                <a:latin typeface="Sora Regular Regular"/>
                <a:ea typeface="Sora Regular Regular"/>
                <a:cs typeface="Sora Regular Regular"/>
                <a:sym typeface="Sora Regular Regular"/>
              </a:defRPr>
            </a:pPr>
            <a:r>
              <a:rPr dirty="0" err="1"/>
              <a:t>Rafał</a:t>
            </a:r>
            <a:r>
              <a:rPr dirty="0"/>
              <a:t> </a:t>
            </a:r>
            <a:r>
              <a:rPr dirty="0" err="1"/>
              <a:t>Łysiak</a:t>
            </a:r>
            <a:r>
              <a:rPr dirty="0"/>
              <a:t>, </a:t>
            </a:r>
            <a:r>
              <a:rPr dirty="0" err="1"/>
              <a:t>Naczelnik</a:t>
            </a:r>
            <a:r>
              <a:rPr dirty="0"/>
              <a:t> </a:t>
            </a:r>
            <a:r>
              <a:rPr dirty="0" err="1"/>
              <a:t>Wydziału</a:t>
            </a:r>
            <a:r>
              <a:rPr dirty="0"/>
              <a:t> </a:t>
            </a:r>
            <a:r>
              <a:rPr dirty="0" err="1"/>
              <a:t>Inwestycji</a:t>
            </a:r>
            <a:r>
              <a:rPr dirty="0"/>
              <a:t> </a:t>
            </a:r>
            <a:r>
              <a:rPr dirty="0" err="1"/>
              <a:t>Miejskich</a:t>
            </a:r>
            <a:r>
              <a:rPr dirty="0"/>
              <a:t> </a:t>
            </a:r>
            <a:r>
              <a:rPr dirty="0" err="1"/>
              <a:t>Urzędu</a:t>
            </a:r>
            <a:r>
              <a:rPr dirty="0"/>
              <a:t> Miasta Świnoujście,</a:t>
            </a:r>
          </a:p>
          <a:p>
            <a:pPr marL="571498" indent="-571498" algn="l" defTabSz="457200">
              <a:buSzPct val="123000"/>
              <a:buChar char="•"/>
              <a:defRPr sz="3500">
                <a:solidFill>
                  <a:srgbClr val="000000"/>
                </a:solidFill>
                <a:latin typeface="Sora Regular Regular"/>
                <a:ea typeface="Sora Regular Regular"/>
                <a:cs typeface="Sora Regular Regular"/>
                <a:sym typeface="Sora Regular Regular"/>
              </a:defRPr>
            </a:pPr>
            <a:r>
              <a:rPr dirty="0"/>
              <a:t>Jacek Antczak, </a:t>
            </a:r>
            <a:r>
              <a:rPr dirty="0" err="1"/>
              <a:t>p.o</a:t>
            </a:r>
            <a:r>
              <a:rPr dirty="0"/>
              <a:t> </a:t>
            </a:r>
            <a:r>
              <a:rPr dirty="0" err="1"/>
              <a:t>Naczelnika</a:t>
            </a:r>
            <a:r>
              <a:rPr dirty="0"/>
              <a:t> </a:t>
            </a:r>
            <a:r>
              <a:rPr dirty="0" err="1"/>
              <a:t>Wydziału</a:t>
            </a:r>
            <a:r>
              <a:rPr dirty="0"/>
              <a:t> </a:t>
            </a:r>
            <a:r>
              <a:rPr dirty="0" err="1"/>
              <a:t>Infrastruktury</a:t>
            </a:r>
            <a:r>
              <a:rPr dirty="0"/>
              <a:t> </a:t>
            </a:r>
            <a:r>
              <a:rPr dirty="0" err="1"/>
              <a:t>i</a:t>
            </a:r>
            <a:r>
              <a:rPr dirty="0"/>
              <a:t> </a:t>
            </a:r>
            <a:r>
              <a:rPr dirty="0" err="1"/>
              <a:t>Zieleni</a:t>
            </a:r>
            <a:r>
              <a:rPr dirty="0"/>
              <a:t> </a:t>
            </a:r>
            <a:r>
              <a:rPr dirty="0" err="1"/>
              <a:t>Miejskiej</a:t>
            </a:r>
            <a:r>
              <a:rPr dirty="0"/>
              <a:t>.</a:t>
            </a:r>
          </a:p>
          <a:p>
            <a:pPr marL="571498" indent="-571498" algn="l" defTabSz="457200">
              <a:buSzPct val="123000"/>
              <a:buChar char="•"/>
              <a:defRPr sz="3500">
                <a:solidFill>
                  <a:srgbClr val="000000"/>
                </a:solidFill>
                <a:latin typeface="Sora Regular Regular"/>
                <a:ea typeface="Sora Regular Regular"/>
                <a:cs typeface="Sora Regular Regular"/>
                <a:sym typeface="Sora Regular Regular"/>
              </a:defRPr>
            </a:pPr>
            <a:endParaRPr dirty="0"/>
          </a:p>
          <a:p>
            <a:pPr algn="just" defTabSz="457200">
              <a:defRPr sz="3500">
                <a:solidFill>
                  <a:srgbClr val="000000"/>
                </a:solidFill>
                <a:latin typeface="Sora Regular Regular"/>
                <a:ea typeface="Sora Regular Regular"/>
                <a:cs typeface="Sora Regular Regular"/>
                <a:sym typeface="Sora Regular Regular"/>
              </a:defRPr>
            </a:pPr>
            <a:r>
              <a:rPr dirty="0"/>
              <a:t>Celem webinaru było </a:t>
            </a:r>
            <a:r>
              <a:rPr dirty="0" err="1"/>
              <a:t>przybliżenie</a:t>
            </a:r>
            <a:r>
              <a:rPr dirty="0"/>
              <a:t> </a:t>
            </a:r>
            <a:r>
              <a:rPr dirty="0" err="1"/>
              <a:t>radnym</a:t>
            </a:r>
            <a:r>
              <a:rPr dirty="0"/>
              <a:t> </a:t>
            </a:r>
            <a:r>
              <a:rPr dirty="0" err="1"/>
              <a:t>miejskim</a:t>
            </a:r>
            <a:r>
              <a:rPr dirty="0"/>
              <a:t> </a:t>
            </a:r>
            <a:r>
              <a:rPr dirty="0" err="1"/>
              <a:t>oraz</a:t>
            </a:r>
            <a:r>
              <a:rPr dirty="0"/>
              <a:t> </a:t>
            </a:r>
            <a:r>
              <a:rPr dirty="0" err="1"/>
              <a:t>mieszkańcom</a:t>
            </a:r>
            <a:r>
              <a:rPr dirty="0"/>
              <a:t> </a:t>
            </a:r>
            <a:r>
              <a:rPr dirty="0" err="1"/>
              <a:t>Świnoujścia</a:t>
            </a:r>
            <a:r>
              <a:rPr dirty="0"/>
              <a:t> </a:t>
            </a:r>
            <a:r>
              <a:rPr dirty="0" err="1"/>
              <a:t>nowoczesnych</a:t>
            </a:r>
            <a:r>
              <a:rPr dirty="0"/>
              <a:t> </a:t>
            </a:r>
            <a:r>
              <a:rPr dirty="0" err="1"/>
              <a:t>rozwiązań</a:t>
            </a:r>
            <a:r>
              <a:rPr dirty="0"/>
              <a:t> komunikacyjnych </a:t>
            </a:r>
            <a:r>
              <a:rPr dirty="0" err="1"/>
              <a:t>stosowanych</a:t>
            </a:r>
            <a:r>
              <a:rPr dirty="0"/>
              <a:t> w </a:t>
            </a:r>
            <a:r>
              <a:rPr dirty="0" err="1"/>
              <a:t>różnych</a:t>
            </a:r>
            <a:r>
              <a:rPr dirty="0"/>
              <a:t> </a:t>
            </a:r>
            <a:r>
              <a:rPr dirty="0" err="1"/>
              <a:t>europejskich</a:t>
            </a:r>
            <a:r>
              <a:rPr dirty="0"/>
              <a:t> </a:t>
            </a:r>
            <a:r>
              <a:rPr dirty="0" err="1"/>
              <a:t>miastach</a:t>
            </a:r>
            <a:r>
              <a:rPr dirty="0"/>
              <a:t>. </a:t>
            </a:r>
          </a:p>
        </p:txBody>
      </p:sp>
    </p:spTree>
  </p:cSld>
  <p:clrMapOvr>
    <a:masterClrMapping/>
  </p:clrMapOvr>
  <p:transition spd="med"/>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0"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641" name="Webinar"/>
          <p:cNvSpPr txBox="1">
            <a:spLocks noGrp="1"/>
          </p:cNvSpPr>
          <p:nvPr>
            <p:ph type="title"/>
          </p:nvPr>
        </p:nvSpPr>
        <p:spPr>
          <a:xfrm>
            <a:off x="942082" y="1077359"/>
            <a:ext cx="17343446" cy="1433165"/>
          </a:xfrm>
          <a:prstGeom prst="rect">
            <a:avLst/>
          </a:prstGeom>
        </p:spPr>
        <p:txBody>
          <a:bodyPr/>
          <a:lstStyle>
            <a:lvl1pPr>
              <a:defRPr sz="7500" b="0" spc="-200">
                <a:solidFill>
                  <a:srgbClr val="ED7052"/>
                </a:solidFill>
                <a:latin typeface="Sora Regular Bold"/>
                <a:ea typeface="Sora Regular Bold"/>
                <a:cs typeface="Sora Regular Bold"/>
                <a:sym typeface="Sora Regular Bold"/>
              </a:defRPr>
            </a:lvl1pPr>
          </a:lstStyle>
          <a:p>
            <a:r>
              <a:t>Webinar</a:t>
            </a:r>
          </a:p>
        </p:txBody>
      </p:sp>
      <p:sp>
        <p:nvSpPr>
          <p:cNvPr id="642" name="84"/>
          <p:cNvSpPr txBox="1"/>
          <p:nvPr/>
        </p:nvSpPr>
        <p:spPr>
          <a:xfrm>
            <a:off x="23359825" y="12729956"/>
            <a:ext cx="569113"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84</a:t>
            </a:r>
          </a:p>
        </p:txBody>
      </p:sp>
      <p:sp>
        <p:nvSpPr>
          <p:cNvPr id="643" name="Podsumowanie prelekcji Marcina Gromadzkiego z Marcin Gromadzki Public Transport Consulting, eksperta ds. komunikacji miejskiej i zrównoważonej mobilności miejskiej.…"/>
          <p:cNvSpPr txBox="1"/>
          <p:nvPr/>
        </p:nvSpPr>
        <p:spPr>
          <a:xfrm>
            <a:off x="1056447" y="2704064"/>
            <a:ext cx="22271106" cy="95472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numCol="2" spcCol="1113554">
            <a:normAutofit/>
          </a:bodyPr>
          <a:lstStyle/>
          <a:p>
            <a:pPr algn="l">
              <a:lnSpc>
                <a:spcPct val="90000"/>
              </a:lnSpc>
              <a:spcBef>
                <a:spcPts val="4500"/>
              </a:spcBef>
              <a:defRPr sz="2500">
                <a:solidFill>
                  <a:srgbClr val="000000"/>
                </a:solidFill>
                <a:latin typeface="Sora Regular Regular"/>
                <a:ea typeface="Sora Regular Regular"/>
                <a:cs typeface="Sora Regular Regular"/>
                <a:sym typeface="Sora Regular Regular"/>
              </a:defRPr>
            </a:pPr>
            <a:endParaRPr dirty="0"/>
          </a:p>
          <a:p>
            <a:pPr algn="l">
              <a:lnSpc>
                <a:spcPct val="90000"/>
              </a:lnSpc>
              <a:spcBef>
                <a:spcPts val="4500"/>
              </a:spcBef>
              <a:defRPr sz="2500">
                <a:solidFill>
                  <a:srgbClr val="000000"/>
                </a:solidFill>
                <a:latin typeface="Sora Regular Regular"/>
                <a:ea typeface="Sora Regular Regular"/>
                <a:cs typeface="Sora Regular Regular"/>
                <a:sym typeface="Sora Regular Regular"/>
              </a:defRPr>
            </a:pPr>
            <a:endParaRPr dirty="0"/>
          </a:p>
          <a:p>
            <a:pPr algn="l">
              <a:lnSpc>
                <a:spcPct val="90000"/>
              </a:lnSpc>
              <a:spcBef>
                <a:spcPts val="4500"/>
              </a:spcBef>
              <a:defRPr sz="2500">
                <a:solidFill>
                  <a:srgbClr val="000000"/>
                </a:solidFill>
                <a:latin typeface="Sora Regular Regular"/>
                <a:ea typeface="Sora Regular Regular"/>
                <a:cs typeface="Sora Regular Regular"/>
                <a:sym typeface="Sora Regular Regular"/>
              </a:defRPr>
            </a:pPr>
            <a:endParaRPr dirty="0"/>
          </a:p>
          <a:p>
            <a:pPr algn="l">
              <a:lnSpc>
                <a:spcPct val="90000"/>
              </a:lnSpc>
              <a:spcBef>
                <a:spcPts val="4500"/>
              </a:spcBef>
              <a:defRPr sz="2500">
                <a:solidFill>
                  <a:srgbClr val="000000"/>
                </a:solidFill>
                <a:latin typeface="Sora Regular Regular"/>
                <a:ea typeface="Sora Regular Regular"/>
                <a:cs typeface="Sora Regular Regular"/>
                <a:sym typeface="Sora Regular Regular"/>
              </a:defRPr>
            </a:pPr>
            <a:endParaRPr dirty="0"/>
          </a:p>
          <a:p>
            <a:pPr algn="l">
              <a:lnSpc>
                <a:spcPct val="90000"/>
              </a:lnSpc>
              <a:spcBef>
                <a:spcPts val="4500"/>
              </a:spcBef>
              <a:defRPr sz="2500">
                <a:solidFill>
                  <a:srgbClr val="000000"/>
                </a:solidFill>
                <a:latin typeface="Sora Regular Regular"/>
                <a:ea typeface="Sora Regular Regular"/>
                <a:cs typeface="Sora Regular Regular"/>
                <a:sym typeface="Sora Regular Regular"/>
              </a:defRPr>
            </a:pPr>
            <a:endParaRPr dirty="0"/>
          </a:p>
          <a:p>
            <a:pPr algn="just">
              <a:lnSpc>
                <a:spcPct val="90000"/>
              </a:lnSpc>
              <a:spcBef>
                <a:spcPts val="4500"/>
              </a:spcBef>
              <a:defRPr sz="2500">
                <a:solidFill>
                  <a:srgbClr val="000000"/>
                </a:solidFill>
                <a:latin typeface="Sora Regular Regular"/>
                <a:ea typeface="Sora Regular Regular"/>
                <a:cs typeface="Sora Regular Regular"/>
                <a:sym typeface="Sora Regular Regular"/>
              </a:defRPr>
            </a:pPr>
            <a:r>
              <a:rPr dirty="0" err="1"/>
              <a:t>Podsumowanie</a:t>
            </a:r>
            <a:r>
              <a:rPr dirty="0"/>
              <a:t> </a:t>
            </a:r>
            <a:r>
              <a:rPr dirty="0" err="1"/>
              <a:t>prelekcji</a:t>
            </a:r>
            <a:r>
              <a:rPr dirty="0"/>
              <a:t> </a:t>
            </a:r>
            <a:r>
              <a:rPr dirty="0" err="1">
                <a:latin typeface="Sora Regular Bold"/>
                <a:ea typeface="Sora Regular Bold"/>
                <a:cs typeface="Sora Regular Bold"/>
                <a:sym typeface="Sora Regular Bold"/>
              </a:rPr>
              <a:t>Marcina</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Gromadzkiego</a:t>
            </a:r>
            <a:r>
              <a:rPr dirty="0">
                <a:latin typeface="Sora Regular Bold"/>
                <a:ea typeface="Sora Regular Bold"/>
                <a:cs typeface="Sora Regular Bold"/>
                <a:sym typeface="Sora Regular Bold"/>
              </a:rPr>
              <a:t> </a:t>
            </a:r>
            <a:r>
              <a:rPr dirty="0"/>
              <a:t>z Marcin </a:t>
            </a:r>
            <a:r>
              <a:rPr dirty="0" err="1"/>
              <a:t>Gromadzki</a:t>
            </a:r>
            <a:r>
              <a:rPr dirty="0"/>
              <a:t> Public Transport Consulting, </a:t>
            </a:r>
            <a:r>
              <a:rPr dirty="0" err="1"/>
              <a:t>eksperta</a:t>
            </a:r>
            <a:r>
              <a:rPr dirty="0"/>
              <a:t> ds. </a:t>
            </a:r>
            <a:r>
              <a:rPr dirty="0" err="1"/>
              <a:t>komunikacji</a:t>
            </a:r>
            <a:r>
              <a:rPr dirty="0"/>
              <a:t> </a:t>
            </a:r>
            <a:r>
              <a:rPr dirty="0" err="1"/>
              <a:t>miejskiej</a:t>
            </a:r>
            <a:r>
              <a:rPr dirty="0"/>
              <a:t> </a:t>
            </a:r>
            <a:r>
              <a:rPr dirty="0" err="1"/>
              <a:t>i</a:t>
            </a:r>
            <a:r>
              <a:rPr dirty="0"/>
              <a:t> </a:t>
            </a:r>
            <a:r>
              <a:rPr dirty="0" err="1"/>
              <a:t>zrównoważonej</a:t>
            </a:r>
            <a:r>
              <a:rPr dirty="0"/>
              <a:t> </a:t>
            </a:r>
            <a:r>
              <a:rPr dirty="0" err="1"/>
              <a:t>mobilności</a:t>
            </a:r>
            <a:r>
              <a:rPr dirty="0"/>
              <a:t> </a:t>
            </a:r>
            <a:r>
              <a:rPr dirty="0" err="1"/>
              <a:t>miejskiej</a:t>
            </a:r>
            <a:r>
              <a:rPr dirty="0"/>
              <a:t>.</a:t>
            </a:r>
          </a:p>
          <a:p>
            <a:pPr algn="l" defTabSz="449580">
              <a:lnSpc>
                <a:spcPct val="107916"/>
              </a:lnSpc>
              <a:spcBef>
                <a:spcPts val="800"/>
              </a:spcBef>
              <a:defRPr sz="2500">
                <a:solidFill>
                  <a:srgbClr val="000000"/>
                </a:solidFill>
                <a:uFill>
                  <a:solidFill>
                    <a:srgbClr val="000000"/>
                  </a:solidFill>
                </a:uFill>
                <a:latin typeface="Sora Regular ExtraLight"/>
                <a:ea typeface="Sora Regular ExtraLight"/>
                <a:cs typeface="Sora Regular ExtraLight"/>
                <a:sym typeface="Sora Regular ExtraLight"/>
              </a:defRPr>
            </a:pPr>
            <a:endParaRPr dirty="0"/>
          </a:p>
          <a:p>
            <a:pPr algn="just" defTabSz="449580">
              <a:lnSpc>
                <a:spcPct val="107916"/>
              </a:lnSpc>
              <a:spcBef>
                <a:spcPts val="800"/>
              </a:spcBef>
              <a:defRPr sz="2500">
                <a:solidFill>
                  <a:srgbClr val="000000"/>
                </a:solidFill>
                <a:uFill>
                  <a:solidFill>
                    <a:srgbClr val="000000"/>
                  </a:solidFill>
                </a:uFill>
                <a:latin typeface="Sora Regular ExtraLight"/>
                <a:ea typeface="Sora Regular ExtraLight"/>
                <a:cs typeface="Sora Regular ExtraLight"/>
                <a:sym typeface="Sora Regular ExtraLight"/>
              </a:defRPr>
            </a:pPr>
            <a:r>
              <a:rPr dirty="0"/>
              <a:t>„- </a:t>
            </a:r>
            <a:r>
              <a:rPr dirty="0" err="1"/>
              <a:t>Według</a:t>
            </a:r>
            <a:r>
              <a:rPr dirty="0"/>
              <a:t> </a:t>
            </a:r>
            <a:r>
              <a:rPr dirty="0" err="1"/>
              <a:t>teorii</a:t>
            </a:r>
            <a:r>
              <a:rPr dirty="0"/>
              <a:t> </a:t>
            </a:r>
            <a:r>
              <a:rPr dirty="0" err="1"/>
              <a:t>ekonomiki</a:t>
            </a:r>
            <a:r>
              <a:rPr dirty="0"/>
              <a:t> </a:t>
            </a:r>
            <a:r>
              <a:rPr dirty="0" err="1"/>
              <a:t>transportu</a:t>
            </a:r>
            <a:r>
              <a:rPr dirty="0"/>
              <a:t> </a:t>
            </a:r>
            <a:r>
              <a:rPr dirty="0" err="1"/>
              <a:t>miejskiego</a:t>
            </a:r>
            <a:r>
              <a:rPr dirty="0"/>
              <a:t>, by w </a:t>
            </a:r>
            <a:r>
              <a:rPr dirty="0" err="1"/>
              <a:t>jak</a:t>
            </a:r>
            <a:r>
              <a:rPr dirty="0"/>
              <a:t> </a:t>
            </a:r>
            <a:r>
              <a:rPr dirty="0" err="1"/>
              <a:t>największym</a:t>
            </a:r>
            <a:r>
              <a:rPr dirty="0"/>
              <a:t> </a:t>
            </a:r>
            <a:r>
              <a:rPr dirty="0" err="1"/>
              <a:t>stopniu</a:t>
            </a:r>
            <a:r>
              <a:rPr dirty="0"/>
              <a:t> </a:t>
            </a:r>
            <a:r>
              <a:rPr dirty="0" err="1"/>
              <a:t>spełnić</a:t>
            </a:r>
            <a:r>
              <a:rPr dirty="0"/>
              <a:t> </a:t>
            </a:r>
            <a:r>
              <a:rPr dirty="0" err="1"/>
              <a:t>najważniejsze</a:t>
            </a:r>
            <a:r>
              <a:rPr dirty="0"/>
              <a:t> </a:t>
            </a:r>
            <a:r>
              <a:rPr dirty="0" err="1"/>
              <a:t>postulaty</a:t>
            </a:r>
            <a:r>
              <a:rPr dirty="0"/>
              <a:t> </a:t>
            </a:r>
            <a:r>
              <a:rPr dirty="0" err="1"/>
              <a:t>mieszkańców</a:t>
            </a:r>
            <a:r>
              <a:rPr dirty="0"/>
              <a:t>, to </a:t>
            </a:r>
            <a:r>
              <a:rPr dirty="0" err="1"/>
              <a:t>podczas</a:t>
            </a:r>
            <a:r>
              <a:rPr dirty="0"/>
              <a:t> </a:t>
            </a:r>
            <a:r>
              <a:rPr dirty="0" err="1"/>
              <a:t>konstruowaniu</a:t>
            </a:r>
            <a:r>
              <a:rPr dirty="0"/>
              <a:t> </a:t>
            </a:r>
            <a:r>
              <a:rPr dirty="0" err="1"/>
              <a:t>układu</a:t>
            </a:r>
            <a:r>
              <a:rPr dirty="0"/>
              <a:t> </a:t>
            </a:r>
            <a:r>
              <a:rPr dirty="0" err="1"/>
              <a:t>tras</a:t>
            </a:r>
            <a:r>
              <a:rPr dirty="0"/>
              <a:t> </a:t>
            </a:r>
            <a:r>
              <a:rPr dirty="0" err="1"/>
              <a:t>komunikacji</a:t>
            </a:r>
            <a:r>
              <a:rPr dirty="0"/>
              <a:t> </a:t>
            </a:r>
            <a:r>
              <a:rPr dirty="0" err="1"/>
              <a:t>miejskiej</a:t>
            </a:r>
            <a:r>
              <a:rPr dirty="0"/>
              <a:t>, </a:t>
            </a:r>
            <a:r>
              <a:rPr dirty="0" err="1"/>
              <a:t>powinniśmy</a:t>
            </a:r>
            <a:r>
              <a:rPr dirty="0"/>
              <a:t> </a:t>
            </a:r>
            <a:r>
              <a:rPr dirty="0" err="1"/>
              <a:t>zapewnić</a:t>
            </a:r>
            <a:r>
              <a:rPr dirty="0"/>
              <a:t> </a:t>
            </a:r>
            <a:r>
              <a:rPr dirty="0" err="1"/>
              <a:t>wysoką</a:t>
            </a:r>
            <a:r>
              <a:rPr dirty="0"/>
              <a:t> </a:t>
            </a:r>
            <a:r>
              <a:rPr dirty="0" err="1"/>
              <a:t>i</a:t>
            </a:r>
            <a:r>
              <a:rPr dirty="0"/>
              <a:t> </a:t>
            </a:r>
            <a:r>
              <a:rPr dirty="0" err="1"/>
              <a:t>rytmiczną</a:t>
            </a:r>
            <a:r>
              <a:rPr dirty="0"/>
              <a:t> </a:t>
            </a:r>
            <a:r>
              <a:rPr dirty="0" err="1"/>
              <a:t>częstotliwość</a:t>
            </a:r>
            <a:r>
              <a:rPr dirty="0"/>
              <a:t> </a:t>
            </a:r>
            <a:r>
              <a:rPr dirty="0" err="1"/>
              <a:t>kursowania</a:t>
            </a:r>
            <a:r>
              <a:rPr dirty="0"/>
              <a:t> </a:t>
            </a:r>
            <a:r>
              <a:rPr dirty="0" err="1"/>
              <a:t>pojazdów</a:t>
            </a:r>
            <a:r>
              <a:rPr dirty="0"/>
              <a:t> w </a:t>
            </a:r>
            <a:r>
              <a:rPr dirty="0" err="1"/>
              <a:t>obszarach</a:t>
            </a:r>
            <a:r>
              <a:rPr dirty="0"/>
              <a:t> o </a:t>
            </a:r>
            <a:r>
              <a:rPr dirty="0" err="1"/>
              <a:t>najintensywniejszej</a:t>
            </a:r>
            <a:r>
              <a:rPr dirty="0"/>
              <a:t> </a:t>
            </a:r>
            <a:r>
              <a:rPr dirty="0" err="1"/>
              <a:t>zabudowie</a:t>
            </a:r>
            <a:r>
              <a:rPr dirty="0"/>
              <a:t> </a:t>
            </a:r>
            <a:r>
              <a:rPr dirty="0" err="1"/>
              <a:t>i</a:t>
            </a:r>
            <a:r>
              <a:rPr dirty="0"/>
              <a:t> w </a:t>
            </a:r>
            <a:r>
              <a:rPr dirty="0" err="1"/>
              <a:t>porach</a:t>
            </a:r>
            <a:r>
              <a:rPr dirty="0"/>
              <a:t> </a:t>
            </a:r>
            <a:r>
              <a:rPr dirty="0" err="1"/>
              <a:t>doby</a:t>
            </a:r>
            <a:r>
              <a:rPr dirty="0"/>
              <a:t> </a:t>
            </a:r>
            <a:r>
              <a:rPr dirty="0" err="1"/>
              <a:t>generujących</a:t>
            </a:r>
            <a:r>
              <a:rPr dirty="0"/>
              <a:t> </a:t>
            </a:r>
            <a:r>
              <a:rPr dirty="0" err="1"/>
              <a:t>największy</a:t>
            </a:r>
            <a:r>
              <a:rPr dirty="0"/>
              <a:t> </a:t>
            </a:r>
            <a:r>
              <a:rPr dirty="0" err="1"/>
              <a:t>popyt</a:t>
            </a:r>
            <a:r>
              <a:rPr dirty="0"/>
              <a:t> na </a:t>
            </a:r>
            <a:r>
              <a:rPr dirty="0" err="1"/>
              <a:t>usługi</a:t>
            </a:r>
            <a:r>
              <a:rPr dirty="0"/>
              <a:t> </a:t>
            </a:r>
            <a:r>
              <a:rPr dirty="0" err="1"/>
              <a:t>komunikacji</a:t>
            </a:r>
            <a:r>
              <a:rPr dirty="0"/>
              <a:t> </a:t>
            </a:r>
            <a:r>
              <a:rPr dirty="0" err="1"/>
              <a:t>miejskiej</a:t>
            </a:r>
            <a:r>
              <a:rPr dirty="0"/>
              <a:t>. </a:t>
            </a:r>
            <a:r>
              <a:rPr dirty="0" err="1"/>
              <a:t>Miasto</a:t>
            </a:r>
            <a:r>
              <a:rPr dirty="0"/>
              <a:t> </a:t>
            </a:r>
            <a:r>
              <a:rPr dirty="0" err="1"/>
              <a:t>powinno</a:t>
            </a:r>
            <a:r>
              <a:rPr dirty="0"/>
              <a:t> </a:t>
            </a:r>
            <a:r>
              <a:rPr dirty="0" err="1"/>
              <a:t>także</a:t>
            </a:r>
            <a:r>
              <a:rPr dirty="0"/>
              <a:t> </a:t>
            </a:r>
            <a:r>
              <a:rPr dirty="0" err="1"/>
              <a:t>zmierzać</a:t>
            </a:r>
            <a:r>
              <a:rPr dirty="0"/>
              <a:t> do </a:t>
            </a:r>
            <a:r>
              <a:rPr dirty="0" err="1"/>
              <a:t>utrzymania</a:t>
            </a:r>
            <a:r>
              <a:rPr dirty="0"/>
              <a:t> </a:t>
            </a:r>
            <a:r>
              <a:rPr dirty="0" err="1"/>
              <a:t>rozbudowanej</a:t>
            </a:r>
            <a:r>
              <a:rPr dirty="0"/>
              <a:t> </a:t>
            </a:r>
            <a:r>
              <a:rPr dirty="0" err="1"/>
              <a:t>sieci</a:t>
            </a:r>
            <a:r>
              <a:rPr dirty="0"/>
              <a:t> </a:t>
            </a:r>
            <a:r>
              <a:rPr dirty="0" err="1"/>
              <a:t>połączeń</a:t>
            </a:r>
            <a:r>
              <a:rPr dirty="0"/>
              <a:t> </a:t>
            </a:r>
            <a:r>
              <a:rPr dirty="0" err="1"/>
              <a:t>bezpośrednich</a:t>
            </a:r>
            <a:r>
              <a:rPr dirty="0"/>
              <a:t>, </a:t>
            </a:r>
            <a:r>
              <a:rPr dirty="0" err="1"/>
              <a:t>łączących</a:t>
            </a:r>
            <a:r>
              <a:rPr dirty="0"/>
              <a:t> </a:t>
            </a:r>
            <a:r>
              <a:rPr dirty="0" err="1"/>
              <a:t>najważniejsze</a:t>
            </a:r>
            <a:r>
              <a:rPr dirty="0"/>
              <a:t> </a:t>
            </a:r>
            <a:r>
              <a:rPr dirty="0" err="1"/>
              <a:t>źródła</a:t>
            </a:r>
            <a:r>
              <a:rPr dirty="0"/>
              <a:t> </a:t>
            </a:r>
            <a:r>
              <a:rPr dirty="0" err="1"/>
              <a:t>i</a:t>
            </a:r>
            <a:r>
              <a:rPr dirty="0"/>
              <a:t> </a:t>
            </a:r>
            <a:r>
              <a:rPr dirty="0" err="1"/>
              <a:t>cele</a:t>
            </a:r>
            <a:r>
              <a:rPr dirty="0"/>
              <a:t> na </a:t>
            </a:r>
            <a:r>
              <a:rPr dirty="0" err="1"/>
              <a:t>obszarze</a:t>
            </a:r>
            <a:r>
              <a:rPr dirty="0"/>
              <a:t> </a:t>
            </a:r>
            <a:r>
              <a:rPr dirty="0" err="1"/>
              <a:t>obsługiwanym</a:t>
            </a:r>
            <a:r>
              <a:rPr dirty="0"/>
              <a:t> </a:t>
            </a:r>
            <a:r>
              <a:rPr dirty="0" err="1"/>
              <a:t>przez</a:t>
            </a:r>
            <a:r>
              <a:rPr dirty="0"/>
              <a:t> </a:t>
            </a:r>
            <a:r>
              <a:rPr dirty="0" err="1"/>
              <a:t>komunikację</a:t>
            </a:r>
            <a:r>
              <a:rPr dirty="0"/>
              <a:t>”.</a:t>
            </a:r>
          </a:p>
        </p:txBody>
      </p:sp>
      <p:pic>
        <p:nvPicPr>
          <p:cNvPr id="644" name="Zrzut ekranu 2021-10-18 o 12.37.13.png" descr="Zrzut ekranu 2021-10-18 o 12.37.13.png"/>
          <p:cNvPicPr>
            <a:picLocks noChangeAspect="1"/>
          </p:cNvPicPr>
          <p:nvPr/>
        </p:nvPicPr>
        <p:blipFill>
          <a:blip r:embed="rId3">
            <a:extLst/>
          </a:blip>
          <a:stretch>
            <a:fillRect/>
          </a:stretch>
        </p:blipFill>
        <p:spPr>
          <a:xfrm>
            <a:off x="1074481" y="2519277"/>
            <a:ext cx="6787243" cy="4242026"/>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6"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647" name="Webinar"/>
          <p:cNvSpPr txBox="1">
            <a:spLocks noGrp="1"/>
          </p:cNvSpPr>
          <p:nvPr>
            <p:ph type="title"/>
          </p:nvPr>
        </p:nvSpPr>
        <p:spPr>
          <a:xfrm>
            <a:off x="942082" y="1077359"/>
            <a:ext cx="17343446" cy="1433165"/>
          </a:xfrm>
          <a:prstGeom prst="rect">
            <a:avLst/>
          </a:prstGeom>
        </p:spPr>
        <p:txBody>
          <a:bodyPr/>
          <a:lstStyle>
            <a:lvl1pPr>
              <a:defRPr sz="7500" b="0" spc="-200">
                <a:solidFill>
                  <a:srgbClr val="ED7052"/>
                </a:solidFill>
                <a:latin typeface="Sora Regular Bold"/>
                <a:ea typeface="Sora Regular Bold"/>
                <a:cs typeface="Sora Regular Bold"/>
                <a:sym typeface="Sora Regular Bold"/>
              </a:defRPr>
            </a:lvl1pPr>
          </a:lstStyle>
          <a:p>
            <a:r>
              <a:t>Webinar</a:t>
            </a:r>
          </a:p>
        </p:txBody>
      </p:sp>
      <p:sp>
        <p:nvSpPr>
          <p:cNvPr id="648" name="85"/>
          <p:cNvSpPr txBox="1"/>
          <p:nvPr/>
        </p:nvSpPr>
        <p:spPr>
          <a:xfrm>
            <a:off x="23363204" y="12729956"/>
            <a:ext cx="562357"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85</a:t>
            </a:r>
          </a:p>
        </p:txBody>
      </p:sp>
      <p:sp>
        <p:nvSpPr>
          <p:cNvPr id="649" name="Podsumowanie prelekcji z Piotra Rachwalskiego, eksperta ds. transportu publicznego i ekonomisty transportu, od 2020 r. prezesa PKS Słupsk oraz byłego prezes Kolei Dolnośląskich.…"/>
          <p:cNvSpPr txBox="1"/>
          <p:nvPr/>
        </p:nvSpPr>
        <p:spPr>
          <a:xfrm>
            <a:off x="1056447" y="2161447"/>
            <a:ext cx="22271106" cy="100573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numCol="2" spcCol="1113554">
            <a:normAutofit/>
          </a:bodyPr>
          <a:lstStyle/>
          <a:p>
            <a:pPr algn="l">
              <a:lnSpc>
                <a:spcPct val="90000"/>
              </a:lnSpc>
              <a:spcBef>
                <a:spcPts val="4500"/>
              </a:spcBef>
              <a:defRPr sz="2500">
                <a:solidFill>
                  <a:srgbClr val="000000"/>
                </a:solidFill>
                <a:latin typeface="Sora Regular Regular"/>
                <a:ea typeface="Sora Regular Regular"/>
                <a:cs typeface="Sora Regular Regular"/>
                <a:sym typeface="Sora Regular Regular"/>
              </a:defRPr>
            </a:pPr>
            <a:endParaRPr dirty="0"/>
          </a:p>
          <a:p>
            <a:pPr algn="l">
              <a:lnSpc>
                <a:spcPct val="90000"/>
              </a:lnSpc>
              <a:spcBef>
                <a:spcPts val="4500"/>
              </a:spcBef>
              <a:defRPr sz="2500">
                <a:solidFill>
                  <a:srgbClr val="000000"/>
                </a:solidFill>
                <a:latin typeface="Sora Regular Regular"/>
                <a:ea typeface="Sora Regular Regular"/>
                <a:cs typeface="Sora Regular Regular"/>
                <a:sym typeface="Sora Regular Regular"/>
              </a:defRPr>
            </a:pPr>
            <a:endParaRPr dirty="0"/>
          </a:p>
          <a:p>
            <a:pPr algn="l">
              <a:lnSpc>
                <a:spcPct val="90000"/>
              </a:lnSpc>
              <a:spcBef>
                <a:spcPts val="4500"/>
              </a:spcBef>
              <a:defRPr sz="2500">
                <a:solidFill>
                  <a:srgbClr val="000000"/>
                </a:solidFill>
                <a:latin typeface="Sora Regular Regular"/>
                <a:ea typeface="Sora Regular Regular"/>
                <a:cs typeface="Sora Regular Regular"/>
                <a:sym typeface="Sora Regular Regular"/>
              </a:defRPr>
            </a:pPr>
            <a:endParaRPr dirty="0"/>
          </a:p>
          <a:p>
            <a:pPr algn="l">
              <a:lnSpc>
                <a:spcPct val="90000"/>
              </a:lnSpc>
              <a:spcBef>
                <a:spcPts val="4500"/>
              </a:spcBef>
              <a:defRPr sz="2500">
                <a:solidFill>
                  <a:srgbClr val="000000"/>
                </a:solidFill>
                <a:latin typeface="Sora Regular Regular"/>
                <a:ea typeface="Sora Regular Regular"/>
                <a:cs typeface="Sora Regular Regular"/>
                <a:sym typeface="Sora Regular Regular"/>
              </a:defRPr>
            </a:pPr>
            <a:endParaRPr dirty="0"/>
          </a:p>
          <a:p>
            <a:pPr algn="l">
              <a:lnSpc>
                <a:spcPct val="90000"/>
              </a:lnSpc>
              <a:spcBef>
                <a:spcPts val="4500"/>
              </a:spcBef>
              <a:defRPr sz="2500">
                <a:solidFill>
                  <a:srgbClr val="000000"/>
                </a:solidFill>
                <a:latin typeface="Sora Regular Regular"/>
                <a:ea typeface="Sora Regular Regular"/>
                <a:cs typeface="Sora Regular Regular"/>
                <a:sym typeface="Sora Regular Regular"/>
              </a:defRPr>
            </a:pPr>
            <a:endParaRPr dirty="0"/>
          </a:p>
          <a:p>
            <a:pPr algn="just">
              <a:lnSpc>
                <a:spcPct val="90000"/>
              </a:lnSpc>
              <a:spcBef>
                <a:spcPts val="4500"/>
              </a:spcBef>
              <a:defRPr sz="2500">
                <a:solidFill>
                  <a:srgbClr val="000000"/>
                </a:solidFill>
                <a:latin typeface="Sora Regular Regular"/>
                <a:ea typeface="Sora Regular Regular"/>
                <a:cs typeface="Sora Regular Regular"/>
                <a:sym typeface="Sora Regular Regular"/>
              </a:defRPr>
            </a:pPr>
            <a:r>
              <a:rPr dirty="0" err="1"/>
              <a:t>Podsumowanie</a:t>
            </a:r>
            <a:r>
              <a:rPr dirty="0"/>
              <a:t> </a:t>
            </a:r>
            <a:r>
              <a:rPr dirty="0" err="1"/>
              <a:t>prelekcji</a:t>
            </a:r>
            <a:r>
              <a:rPr dirty="0"/>
              <a:t> z </a:t>
            </a:r>
            <a:r>
              <a:rPr dirty="0" err="1">
                <a:latin typeface="Sora Regular Bold"/>
                <a:ea typeface="Sora Regular Bold"/>
                <a:cs typeface="Sora Regular Bold"/>
                <a:sym typeface="Sora Regular Bold"/>
              </a:rPr>
              <a:t>Piotra</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Rachwalskiego</a:t>
            </a:r>
            <a:r>
              <a:rPr dirty="0">
                <a:latin typeface="Sora Regular Bold"/>
                <a:ea typeface="Sora Regular Bold"/>
                <a:cs typeface="Sora Regular Bold"/>
                <a:sym typeface="Sora Regular Bold"/>
              </a:rPr>
              <a:t>, </a:t>
            </a:r>
            <a:r>
              <a:rPr dirty="0" err="1"/>
              <a:t>eksperta</a:t>
            </a:r>
            <a:r>
              <a:rPr dirty="0"/>
              <a:t> ds. </a:t>
            </a:r>
            <a:r>
              <a:rPr dirty="0" err="1"/>
              <a:t>transportu</a:t>
            </a:r>
            <a:r>
              <a:rPr dirty="0"/>
              <a:t> </a:t>
            </a:r>
            <a:r>
              <a:rPr dirty="0" err="1"/>
              <a:t>publicznego</a:t>
            </a:r>
            <a:r>
              <a:rPr dirty="0"/>
              <a:t> </a:t>
            </a:r>
            <a:r>
              <a:rPr dirty="0" err="1"/>
              <a:t>i</a:t>
            </a:r>
            <a:r>
              <a:rPr dirty="0"/>
              <a:t> </a:t>
            </a:r>
            <a:r>
              <a:rPr dirty="0" err="1"/>
              <a:t>ekonomisty</a:t>
            </a:r>
            <a:r>
              <a:rPr dirty="0"/>
              <a:t> </a:t>
            </a:r>
            <a:r>
              <a:rPr dirty="0" err="1"/>
              <a:t>transportu</a:t>
            </a:r>
            <a:r>
              <a:rPr dirty="0"/>
              <a:t>, od 2020 r. </a:t>
            </a:r>
            <a:r>
              <a:rPr dirty="0" err="1"/>
              <a:t>prezesa</a:t>
            </a:r>
            <a:r>
              <a:rPr dirty="0"/>
              <a:t> PKS </a:t>
            </a:r>
            <a:r>
              <a:rPr dirty="0" err="1"/>
              <a:t>Słupsk</a:t>
            </a:r>
            <a:r>
              <a:rPr dirty="0"/>
              <a:t> </a:t>
            </a:r>
            <a:r>
              <a:rPr dirty="0" err="1"/>
              <a:t>oraz</a:t>
            </a:r>
            <a:r>
              <a:rPr dirty="0"/>
              <a:t> </a:t>
            </a:r>
            <a:r>
              <a:rPr dirty="0" err="1"/>
              <a:t>byłego</a:t>
            </a:r>
            <a:r>
              <a:rPr dirty="0"/>
              <a:t> </a:t>
            </a:r>
            <a:r>
              <a:rPr dirty="0" err="1"/>
              <a:t>prezes</a:t>
            </a:r>
            <a:r>
              <a:rPr dirty="0"/>
              <a:t> </a:t>
            </a:r>
            <a:r>
              <a:rPr dirty="0" err="1"/>
              <a:t>Kolei</a:t>
            </a:r>
            <a:r>
              <a:rPr dirty="0"/>
              <a:t> </a:t>
            </a:r>
            <a:r>
              <a:rPr dirty="0" err="1"/>
              <a:t>Dolnośląskich</a:t>
            </a:r>
            <a:r>
              <a:rPr dirty="0"/>
              <a:t>.</a:t>
            </a:r>
          </a:p>
          <a:p>
            <a:pPr algn="l" defTabSz="449580">
              <a:lnSpc>
                <a:spcPct val="107916"/>
              </a:lnSpc>
              <a:spcBef>
                <a:spcPts val="800"/>
              </a:spcBef>
              <a:defRPr sz="2500">
                <a:solidFill>
                  <a:srgbClr val="000000"/>
                </a:solidFill>
                <a:uFill>
                  <a:solidFill>
                    <a:srgbClr val="000000"/>
                  </a:solidFill>
                </a:uFill>
                <a:latin typeface="Sora Regular ExtraLight"/>
                <a:ea typeface="Sora Regular ExtraLight"/>
                <a:cs typeface="Sora Regular ExtraLight"/>
                <a:sym typeface="Sora Regular ExtraLight"/>
              </a:defRPr>
            </a:pPr>
            <a:endParaRPr dirty="0"/>
          </a:p>
          <a:p>
            <a:pPr algn="just" defTabSz="449580">
              <a:lnSpc>
                <a:spcPct val="107916"/>
              </a:lnSpc>
              <a:spcBef>
                <a:spcPts val="800"/>
              </a:spcBef>
              <a:defRPr sz="2500">
                <a:solidFill>
                  <a:srgbClr val="000000"/>
                </a:solidFill>
                <a:uFill>
                  <a:solidFill>
                    <a:srgbClr val="000000"/>
                  </a:solidFill>
                </a:uFill>
                <a:latin typeface="Sora Regular ExtraLight"/>
                <a:ea typeface="Sora Regular ExtraLight"/>
                <a:cs typeface="Sora Regular ExtraLight"/>
                <a:sym typeface="Sora Regular ExtraLight"/>
              </a:defRPr>
            </a:pPr>
            <a:r>
              <a:rPr dirty="0"/>
              <a:t>„- </a:t>
            </a:r>
            <a:r>
              <a:rPr dirty="0" err="1"/>
              <a:t>Projektując</a:t>
            </a:r>
            <a:r>
              <a:rPr dirty="0"/>
              <a:t> </a:t>
            </a:r>
            <a:r>
              <a:rPr dirty="0" err="1"/>
              <a:t>infrastrukturę</a:t>
            </a:r>
            <a:r>
              <a:rPr dirty="0"/>
              <a:t> </a:t>
            </a:r>
            <a:r>
              <a:rPr dirty="0" err="1"/>
              <a:t>transportową</a:t>
            </a:r>
            <a:r>
              <a:rPr dirty="0"/>
              <a:t> </a:t>
            </a:r>
            <a:r>
              <a:rPr dirty="0" err="1"/>
              <a:t>zawsze</a:t>
            </a:r>
            <a:r>
              <a:rPr dirty="0"/>
              <a:t> </a:t>
            </a:r>
            <a:r>
              <a:rPr dirty="0" err="1"/>
              <a:t>powinniśmy</a:t>
            </a:r>
            <a:r>
              <a:rPr dirty="0"/>
              <a:t> </a:t>
            </a:r>
            <a:r>
              <a:rPr dirty="0" err="1"/>
              <a:t>mieć</a:t>
            </a:r>
            <a:r>
              <a:rPr dirty="0"/>
              <a:t> na </a:t>
            </a:r>
            <a:r>
              <a:rPr dirty="0" err="1"/>
              <a:t>uwadze</a:t>
            </a:r>
            <a:r>
              <a:rPr dirty="0"/>
              <a:t> </a:t>
            </a:r>
            <a:r>
              <a:rPr dirty="0" err="1"/>
              <a:t>cele</a:t>
            </a:r>
            <a:r>
              <a:rPr dirty="0"/>
              <a:t> </a:t>
            </a:r>
            <a:r>
              <a:rPr dirty="0" err="1"/>
              <a:t>i</a:t>
            </a:r>
            <a:r>
              <a:rPr dirty="0"/>
              <a:t> </a:t>
            </a:r>
            <a:r>
              <a:rPr dirty="0" err="1"/>
              <a:t>środki</a:t>
            </a:r>
            <a:r>
              <a:rPr dirty="0"/>
              <a:t> </a:t>
            </a:r>
            <a:r>
              <a:rPr dirty="0" err="1"/>
              <a:t>uspokajania</a:t>
            </a:r>
            <a:r>
              <a:rPr dirty="0"/>
              <a:t> </a:t>
            </a:r>
            <a:r>
              <a:rPr dirty="0" err="1"/>
              <a:t>ruchu</a:t>
            </a:r>
            <a:r>
              <a:rPr dirty="0"/>
              <a:t>. To trend </a:t>
            </a:r>
            <a:r>
              <a:rPr dirty="0" err="1"/>
              <a:t>pozwalający</a:t>
            </a:r>
            <a:r>
              <a:rPr dirty="0"/>
              <a:t> </a:t>
            </a:r>
            <a:r>
              <a:rPr dirty="0" err="1"/>
              <a:t>przywrócić</a:t>
            </a:r>
            <a:r>
              <a:rPr dirty="0"/>
              <a:t> </a:t>
            </a:r>
            <a:r>
              <a:rPr dirty="0" err="1"/>
              <a:t>ulicy</a:t>
            </a:r>
            <a:r>
              <a:rPr dirty="0"/>
              <a:t> </a:t>
            </a:r>
            <a:r>
              <a:rPr dirty="0" err="1"/>
              <a:t>dawnego</a:t>
            </a:r>
            <a:r>
              <a:rPr dirty="0"/>
              <a:t> </a:t>
            </a:r>
            <a:r>
              <a:rPr dirty="0" err="1"/>
              <a:t>charakteru</a:t>
            </a:r>
            <a:r>
              <a:rPr dirty="0"/>
              <a:t> </a:t>
            </a:r>
            <a:r>
              <a:rPr dirty="0" err="1"/>
              <a:t>wielofunkcyjnego</a:t>
            </a:r>
            <a:r>
              <a:rPr dirty="0"/>
              <a:t>, </a:t>
            </a:r>
            <a:r>
              <a:rPr dirty="0" err="1"/>
              <a:t>ograniczenie</a:t>
            </a:r>
            <a:r>
              <a:rPr dirty="0"/>
              <a:t> </a:t>
            </a:r>
            <a:r>
              <a:rPr dirty="0" err="1"/>
              <a:t>dominacji</a:t>
            </a:r>
            <a:r>
              <a:rPr dirty="0"/>
              <a:t> </a:t>
            </a:r>
            <a:r>
              <a:rPr dirty="0" err="1"/>
              <a:t>ruchu</a:t>
            </a:r>
            <a:r>
              <a:rPr dirty="0"/>
              <a:t> </a:t>
            </a:r>
            <a:r>
              <a:rPr dirty="0" err="1"/>
              <a:t>samochodowego</a:t>
            </a:r>
            <a:r>
              <a:rPr dirty="0"/>
              <a:t>, </a:t>
            </a:r>
            <a:r>
              <a:rPr dirty="0" err="1"/>
              <a:t>poprawa</a:t>
            </a:r>
            <a:r>
              <a:rPr dirty="0"/>
              <a:t> </a:t>
            </a:r>
            <a:r>
              <a:rPr dirty="0" err="1"/>
              <a:t>bezpieczeństwa</a:t>
            </a:r>
            <a:r>
              <a:rPr dirty="0"/>
              <a:t> </a:t>
            </a:r>
            <a:r>
              <a:rPr dirty="0" err="1"/>
              <a:t>i</a:t>
            </a:r>
            <a:r>
              <a:rPr dirty="0"/>
              <a:t> </a:t>
            </a:r>
            <a:r>
              <a:rPr dirty="0" err="1"/>
              <a:t>poprawa</a:t>
            </a:r>
            <a:r>
              <a:rPr dirty="0"/>
              <a:t> </a:t>
            </a:r>
            <a:r>
              <a:rPr dirty="0" err="1"/>
              <a:t>warunków</a:t>
            </a:r>
            <a:r>
              <a:rPr dirty="0"/>
              <a:t> </a:t>
            </a:r>
            <a:r>
              <a:rPr dirty="0" err="1"/>
              <a:t>środowiskowych</a:t>
            </a:r>
            <a:r>
              <a:rPr dirty="0"/>
              <a:t> w </a:t>
            </a:r>
            <a:r>
              <a:rPr dirty="0" err="1"/>
              <a:t>postaci</a:t>
            </a:r>
            <a:r>
              <a:rPr dirty="0"/>
              <a:t> </a:t>
            </a:r>
            <a:r>
              <a:rPr dirty="0" err="1"/>
              <a:t>ograniczenia</a:t>
            </a:r>
            <a:r>
              <a:rPr dirty="0"/>
              <a:t> </a:t>
            </a:r>
            <a:r>
              <a:rPr dirty="0" err="1"/>
              <a:t>spalin</a:t>
            </a:r>
            <a:r>
              <a:rPr dirty="0"/>
              <a:t>, </a:t>
            </a:r>
            <a:r>
              <a:rPr dirty="0" err="1"/>
              <a:t>hałasu</a:t>
            </a:r>
            <a:r>
              <a:rPr dirty="0"/>
              <a:t>, </a:t>
            </a:r>
            <a:r>
              <a:rPr dirty="0" err="1"/>
              <a:t>poprawa</a:t>
            </a:r>
            <a:r>
              <a:rPr dirty="0"/>
              <a:t> </a:t>
            </a:r>
            <a:r>
              <a:rPr dirty="0" err="1"/>
              <a:t>komfortu</a:t>
            </a:r>
            <a:r>
              <a:rPr dirty="0"/>
              <a:t> </a:t>
            </a:r>
            <a:r>
              <a:rPr dirty="0" err="1"/>
              <a:t>życia</a:t>
            </a:r>
            <a:r>
              <a:rPr dirty="0"/>
              <a:t> </a:t>
            </a:r>
            <a:r>
              <a:rPr dirty="0" err="1"/>
              <a:t>mieszkańców</a:t>
            </a:r>
            <a:r>
              <a:rPr dirty="0"/>
              <a:t>). Na </a:t>
            </a:r>
            <a:r>
              <a:rPr dirty="0" err="1"/>
              <a:t>podobne</a:t>
            </a:r>
            <a:r>
              <a:rPr dirty="0"/>
              <a:t> </a:t>
            </a:r>
            <a:r>
              <a:rPr dirty="0" err="1"/>
              <a:t>kroki</a:t>
            </a:r>
            <a:r>
              <a:rPr dirty="0"/>
              <a:t> </a:t>
            </a:r>
            <a:r>
              <a:rPr dirty="0" err="1"/>
              <a:t>wiele</a:t>
            </a:r>
            <a:r>
              <a:rPr dirty="0"/>
              <a:t> </a:t>
            </a:r>
            <a:r>
              <a:rPr dirty="0" err="1"/>
              <a:t>lat</a:t>
            </a:r>
            <a:r>
              <a:rPr dirty="0"/>
              <a:t> </a:t>
            </a:r>
            <a:r>
              <a:rPr dirty="0" err="1"/>
              <a:t>temu</a:t>
            </a:r>
            <a:r>
              <a:rPr dirty="0"/>
              <a:t> </a:t>
            </a:r>
            <a:r>
              <a:rPr dirty="0" err="1"/>
              <a:t>zdecydował</a:t>
            </a:r>
            <a:r>
              <a:rPr dirty="0"/>
              <a:t> </a:t>
            </a:r>
            <a:r>
              <a:rPr dirty="0" err="1"/>
              <a:t>się</a:t>
            </a:r>
            <a:r>
              <a:rPr dirty="0"/>
              <a:t> </a:t>
            </a:r>
            <a:r>
              <a:rPr dirty="0" err="1"/>
              <a:t>Kraków</a:t>
            </a:r>
            <a:r>
              <a:rPr dirty="0"/>
              <a:t>, </a:t>
            </a:r>
            <a:r>
              <a:rPr dirty="0" err="1"/>
              <a:t>ograniczając</a:t>
            </a:r>
            <a:r>
              <a:rPr dirty="0"/>
              <a:t> </a:t>
            </a:r>
            <a:r>
              <a:rPr dirty="0" err="1"/>
              <a:t>wjazdy</a:t>
            </a:r>
            <a:r>
              <a:rPr dirty="0"/>
              <a:t> </a:t>
            </a:r>
            <a:r>
              <a:rPr dirty="0" err="1"/>
              <a:t>samochodów</a:t>
            </a:r>
            <a:r>
              <a:rPr dirty="0"/>
              <a:t> na </a:t>
            </a:r>
            <a:r>
              <a:rPr dirty="0" err="1"/>
              <a:t>Planty</a:t>
            </a:r>
            <a:r>
              <a:rPr dirty="0"/>
              <a:t> </a:t>
            </a:r>
            <a:r>
              <a:rPr dirty="0" err="1"/>
              <a:t>i</a:t>
            </a:r>
            <a:r>
              <a:rPr dirty="0"/>
              <a:t> </a:t>
            </a:r>
            <a:r>
              <a:rPr dirty="0" err="1"/>
              <a:t>wprowadzając</a:t>
            </a:r>
            <a:r>
              <a:rPr dirty="0"/>
              <a:t> </a:t>
            </a:r>
            <a:r>
              <a:rPr dirty="0" err="1"/>
              <a:t>wysokie</a:t>
            </a:r>
            <a:r>
              <a:rPr dirty="0"/>
              <a:t> </a:t>
            </a:r>
            <a:r>
              <a:rPr dirty="0" err="1"/>
              <a:t>opłaty</a:t>
            </a:r>
            <a:r>
              <a:rPr dirty="0"/>
              <a:t> </a:t>
            </a:r>
            <a:r>
              <a:rPr dirty="0" err="1"/>
              <a:t>parkingowe</a:t>
            </a:r>
            <a:r>
              <a:rPr dirty="0"/>
              <a:t> w </a:t>
            </a:r>
            <a:r>
              <a:rPr dirty="0" err="1"/>
              <a:t>strefie</a:t>
            </a:r>
            <a:r>
              <a:rPr dirty="0"/>
              <a:t> </a:t>
            </a:r>
            <a:r>
              <a:rPr dirty="0" err="1"/>
              <a:t>płatnego</a:t>
            </a:r>
            <a:r>
              <a:rPr dirty="0"/>
              <a:t> </a:t>
            </a:r>
            <a:r>
              <a:rPr dirty="0" err="1"/>
              <a:t>parkowania</a:t>
            </a:r>
            <a:r>
              <a:rPr dirty="0"/>
              <a:t>. </a:t>
            </a:r>
            <a:r>
              <a:rPr dirty="0" err="1"/>
              <a:t>Modelem</a:t>
            </a:r>
            <a:r>
              <a:rPr dirty="0"/>
              <a:t>, </a:t>
            </a:r>
            <a:r>
              <a:rPr dirty="0" err="1"/>
              <a:t>które</a:t>
            </a:r>
            <a:r>
              <a:rPr dirty="0"/>
              <a:t> </a:t>
            </a:r>
            <a:r>
              <a:rPr dirty="0" err="1"/>
              <a:t>może</a:t>
            </a:r>
            <a:r>
              <a:rPr dirty="0"/>
              <a:t> </a:t>
            </a:r>
            <a:r>
              <a:rPr dirty="0" err="1"/>
              <a:t>zastosować</a:t>
            </a:r>
            <a:r>
              <a:rPr dirty="0"/>
              <a:t> </a:t>
            </a:r>
            <a:r>
              <a:rPr dirty="0" err="1"/>
              <a:t>mniejsze</a:t>
            </a:r>
            <a:r>
              <a:rPr dirty="0"/>
              <a:t> </a:t>
            </a:r>
            <a:r>
              <a:rPr dirty="0" err="1"/>
              <a:t>miasto</a:t>
            </a:r>
            <a:r>
              <a:rPr dirty="0"/>
              <a:t>, </a:t>
            </a:r>
            <a:r>
              <a:rPr dirty="0" err="1"/>
              <a:t>jak</a:t>
            </a:r>
            <a:r>
              <a:rPr dirty="0"/>
              <a:t> Świnoujście, to </a:t>
            </a:r>
            <a:r>
              <a:rPr dirty="0" err="1"/>
              <a:t>podział</a:t>
            </a:r>
            <a:r>
              <a:rPr dirty="0"/>
              <a:t> miasta na </a:t>
            </a:r>
            <a:r>
              <a:rPr dirty="0" err="1"/>
              <a:t>sektory</a:t>
            </a:r>
            <a:r>
              <a:rPr dirty="0"/>
              <a:t>, do </a:t>
            </a:r>
            <a:r>
              <a:rPr dirty="0" err="1"/>
              <a:t>których</a:t>
            </a:r>
            <a:r>
              <a:rPr dirty="0"/>
              <a:t> </a:t>
            </a:r>
            <a:r>
              <a:rPr dirty="0" err="1"/>
              <a:t>dostęp</a:t>
            </a:r>
            <a:r>
              <a:rPr dirty="0"/>
              <a:t> samochodem </a:t>
            </a:r>
            <a:r>
              <a:rPr dirty="0" err="1"/>
              <a:t>będzie</a:t>
            </a:r>
            <a:r>
              <a:rPr dirty="0"/>
              <a:t> </a:t>
            </a:r>
            <a:r>
              <a:rPr dirty="0" err="1"/>
              <a:t>ograniczony</a:t>
            </a:r>
            <a:r>
              <a:rPr dirty="0"/>
              <a:t>, </a:t>
            </a:r>
            <a:r>
              <a:rPr dirty="0" err="1"/>
              <a:t>utworzenie</a:t>
            </a:r>
            <a:r>
              <a:rPr dirty="0"/>
              <a:t> </a:t>
            </a:r>
            <a:r>
              <a:rPr dirty="0" err="1"/>
              <a:t>części</a:t>
            </a:r>
            <a:r>
              <a:rPr dirty="0"/>
              <a:t> </a:t>
            </a:r>
            <a:r>
              <a:rPr dirty="0" err="1"/>
              <a:t>ulic</a:t>
            </a:r>
            <a:r>
              <a:rPr dirty="0"/>
              <a:t> z </a:t>
            </a:r>
            <a:r>
              <a:rPr dirty="0" err="1"/>
              <a:t>priorytetem</a:t>
            </a:r>
            <a:r>
              <a:rPr dirty="0"/>
              <a:t> dla </a:t>
            </a:r>
            <a:r>
              <a:rPr dirty="0" err="1"/>
              <a:t>pieszych</a:t>
            </a:r>
            <a:r>
              <a:rPr dirty="0"/>
              <a:t> </a:t>
            </a:r>
            <a:r>
              <a:rPr dirty="0" err="1"/>
              <a:t>i</a:t>
            </a:r>
            <a:r>
              <a:rPr dirty="0"/>
              <a:t> </a:t>
            </a:r>
            <a:r>
              <a:rPr dirty="0" err="1"/>
              <a:t>rowerów</a:t>
            </a:r>
            <a:r>
              <a:rPr dirty="0"/>
              <a:t>, z </a:t>
            </a:r>
            <a:r>
              <a:rPr dirty="0" err="1"/>
              <a:t>dopuszczeniem</a:t>
            </a:r>
            <a:r>
              <a:rPr dirty="0"/>
              <a:t> </a:t>
            </a:r>
            <a:r>
              <a:rPr dirty="0" err="1"/>
              <a:t>ruchu</a:t>
            </a:r>
            <a:r>
              <a:rPr dirty="0"/>
              <a:t> </a:t>
            </a:r>
            <a:r>
              <a:rPr dirty="0" err="1"/>
              <a:t>samochodowego</a:t>
            </a:r>
            <a:r>
              <a:rPr dirty="0"/>
              <a:t>, </a:t>
            </a:r>
            <a:r>
              <a:rPr dirty="0" err="1"/>
              <a:t>tak</a:t>
            </a:r>
            <a:r>
              <a:rPr dirty="0"/>
              <a:t> by </a:t>
            </a:r>
            <a:r>
              <a:rPr dirty="0" err="1"/>
              <a:t>samochód</a:t>
            </a:r>
            <a:r>
              <a:rPr dirty="0"/>
              <a:t> </a:t>
            </a:r>
            <a:r>
              <a:rPr dirty="0" err="1"/>
              <a:t>był</a:t>
            </a:r>
            <a:r>
              <a:rPr dirty="0"/>
              <a:t> </a:t>
            </a:r>
            <a:r>
              <a:rPr dirty="0" err="1"/>
              <a:t>tylko</a:t>
            </a:r>
            <a:r>
              <a:rPr dirty="0"/>
              <a:t> </a:t>
            </a:r>
            <a:r>
              <a:rPr dirty="0" err="1"/>
              <a:t>gościem</a:t>
            </a:r>
            <a:r>
              <a:rPr dirty="0"/>
              <a:t> na </a:t>
            </a:r>
            <a:r>
              <a:rPr dirty="0" err="1"/>
              <a:t>drodze</a:t>
            </a:r>
            <a:r>
              <a:rPr dirty="0"/>
              <a:t> dla </a:t>
            </a:r>
            <a:r>
              <a:rPr dirty="0" err="1"/>
              <a:t>pieszych</a:t>
            </a:r>
            <a:r>
              <a:rPr dirty="0"/>
              <a:t> </a:t>
            </a:r>
            <a:r>
              <a:rPr dirty="0" err="1"/>
              <a:t>i</a:t>
            </a:r>
            <a:r>
              <a:rPr dirty="0"/>
              <a:t> </a:t>
            </a:r>
            <a:r>
              <a:rPr dirty="0" err="1"/>
              <a:t>rowerzystów</a:t>
            </a:r>
            <a:r>
              <a:rPr dirty="0"/>
              <a:t>”.</a:t>
            </a:r>
          </a:p>
        </p:txBody>
      </p:sp>
      <p:pic>
        <p:nvPicPr>
          <p:cNvPr id="650" name="Zrzut ekranu 2021-11-18 o 14.56.33.png" descr="Zrzut ekranu 2021-11-18 o 14.56.33.png"/>
          <p:cNvPicPr>
            <a:picLocks noChangeAspect="1"/>
          </p:cNvPicPr>
          <p:nvPr/>
        </p:nvPicPr>
        <p:blipFill>
          <a:blip r:embed="rId3">
            <a:extLst/>
          </a:blip>
          <a:srcRect t="9059" b="3898"/>
          <a:stretch>
            <a:fillRect/>
          </a:stretch>
        </p:blipFill>
        <p:spPr>
          <a:xfrm>
            <a:off x="1070015" y="2387137"/>
            <a:ext cx="7118365" cy="3872464"/>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2"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653" name="Webinar"/>
          <p:cNvSpPr txBox="1">
            <a:spLocks noGrp="1"/>
          </p:cNvSpPr>
          <p:nvPr>
            <p:ph type="title"/>
          </p:nvPr>
        </p:nvSpPr>
        <p:spPr>
          <a:xfrm>
            <a:off x="942082" y="1077359"/>
            <a:ext cx="17343446" cy="1433165"/>
          </a:xfrm>
          <a:prstGeom prst="rect">
            <a:avLst/>
          </a:prstGeom>
        </p:spPr>
        <p:txBody>
          <a:bodyPr/>
          <a:lstStyle>
            <a:lvl1pPr>
              <a:defRPr sz="7500" b="0" spc="-200">
                <a:solidFill>
                  <a:srgbClr val="ED7052"/>
                </a:solidFill>
                <a:latin typeface="Sora Regular Bold"/>
                <a:ea typeface="Sora Regular Bold"/>
                <a:cs typeface="Sora Regular Bold"/>
                <a:sym typeface="Sora Regular Bold"/>
              </a:defRPr>
            </a:lvl1pPr>
          </a:lstStyle>
          <a:p>
            <a:r>
              <a:t>Webinar</a:t>
            </a:r>
          </a:p>
        </p:txBody>
      </p:sp>
      <p:sp>
        <p:nvSpPr>
          <p:cNvPr id="654" name="86"/>
          <p:cNvSpPr txBox="1"/>
          <p:nvPr/>
        </p:nvSpPr>
        <p:spPr>
          <a:xfrm>
            <a:off x="23356803" y="12729956"/>
            <a:ext cx="575159"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86</a:t>
            </a:r>
          </a:p>
        </p:txBody>
      </p:sp>
      <p:sp>
        <p:nvSpPr>
          <p:cNvPr id="655" name="Podsumowanie prelekcji z Per Enerotha, stratega ruchu drogowego w Urzędzie Budownictwa Miejskiego w Lund (Szwecja).…"/>
          <p:cNvSpPr txBox="1"/>
          <p:nvPr/>
        </p:nvSpPr>
        <p:spPr>
          <a:xfrm>
            <a:off x="1056447" y="2220321"/>
            <a:ext cx="22271106" cy="100310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numCol="2" spcCol="1113554">
            <a:normAutofit/>
          </a:bodyPr>
          <a:lstStyle/>
          <a:p>
            <a:pPr algn="l">
              <a:lnSpc>
                <a:spcPct val="90000"/>
              </a:lnSpc>
              <a:spcBef>
                <a:spcPts val="4500"/>
              </a:spcBef>
              <a:defRPr sz="2500">
                <a:solidFill>
                  <a:srgbClr val="000000"/>
                </a:solidFill>
                <a:latin typeface="Sora Regular Regular"/>
                <a:ea typeface="Sora Regular Regular"/>
                <a:cs typeface="Sora Regular Regular"/>
                <a:sym typeface="Sora Regular Regular"/>
              </a:defRPr>
            </a:pPr>
            <a:endParaRPr dirty="0"/>
          </a:p>
          <a:p>
            <a:pPr algn="l">
              <a:lnSpc>
                <a:spcPct val="90000"/>
              </a:lnSpc>
              <a:spcBef>
                <a:spcPts val="4500"/>
              </a:spcBef>
              <a:defRPr sz="2500">
                <a:solidFill>
                  <a:srgbClr val="000000"/>
                </a:solidFill>
                <a:latin typeface="Sora Regular Regular"/>
                <a:ea typeface="Sora Regular Regular"/>
                <a:cs typeface="Sora Regular Regular"/>
                <a:sym typeface="Sora Regular Regular"/>
              </a:defRPr>
            </a:pPr>
            <a:endParaRPr dirty="0"/>
          </a:p>
          <a:p>
            <a:pPr algn="l">
              <a:lnSpc>
                <a:spcPct val="90000"/>
              </a:lnSpc>
              <a:spcBef>
                <a:spcPts val="4500"/>
              </a:spcBef>
              <a:defRPr sz="2500">
                <a:solidFill>
                  <a:srgbClr val="000000"/>
                </a:solidFill>
                <a:latin typeface="Sora Regular Regular"/>
                <a:ea typeface="Sora Regular Regular"/>
                <a:cs typeface="Sora Regular Regular"/>
                <a:sym typeface="Sora Regular Regular"/>
              </a:defRPr>
            </a:pPr>
            <a:endParaRPr dirty="0"/>
          </a:p>
          <a:p>
            <a:pPr algn="l">
              <a:lnSpc>
                <a:spcPct val="90000"/>
              </a:lnSpc>
              <a:spcBef>
                <a:spcPts val="4500"/>
              </a:spcBef>
              <a:defRPr sz="2500">
                <a:solidFill>
                  <a:srgbClr val="000000"/>
                </a:solidFill>
                <a:latin typeface="Sora Regular Regular"/>
                <a:ea typeface="Sora Regular Regular"/>
                <a:cs typeface="Sora Regular Regular"/>
                <a:sym typeface="Sora Regular Regular"/>
              </a:defRPr>
            </a:pPr>
            <a:endParaRPr dirty="0"/>
          </a:p>
          <a:p>
            <a:pPr algn="l">
              <a:lnSpc>
                <a:spcPct val="90000"/>
              </a:lnSpc>
              <a:spcBef>
                <a:spcPts val="4500"/>
              </a:spcBef>
              <a:defRPr sz="2500">
                <a:solidFill>
                  <a:srgbClr val="000000"/>
                </a:solidFill>
                <a:latin typeface="Sora Regular Regular"/>
                <a:ea typeface="Sora Regular Regular"/>
                <a:cs typeface="Sora Regular Regular"/>
                <a:sym typeface="Sora Regular Regular"/>
              </a:defRPr>
            </a:pPr>
            <a:endParaRPr dirty="0"/>
          </a:p>
          <a:p>
            <a:pPr algn="just">
              <a:lnSpc>
                <a:spcPct val="90000"/>
              </a:lnSpc>
              <a:spcBef>
                <a:spcPts val="4500"/>
              </a:spcBef>
              <a:defRPr sz="2500">
                <a:solidFill>
                  <a:srgbClr val="000000"/>
                </a:solidFill>
                <a:latin typeface="Sora Regular Regular"/>
                <a:ea typeface="Sora Regular Regular"/>
                <a:cs typeface="Sora Regular Regular"/>
                <a:sym typeface="Sora Regular Regular"/>
              </a:defRPr>
            </a:pPr>
            <a:r>
              <a:rPr dirty="0" err="1"/>
              <a:t>Podsumowanie</a:t>
            </a:r>
            <a:r>
              <a:rPr dirty="0"/>
              <a:t> </a:t>
            </a:r>
            <a:r>
              <a:rPr dirty="0" err="1"/>
              <a:t>prelekcji</a:t>
            </a:r>
            <a:r>
              <a:rPr dirty="0"/>
              <a:t> z </a:t>
            </a:r>
            <a:r>
              <a:rPr dirty="0">
                <a:latin typeface="Sora Regular Bold"/>
                <a:ea typeface="Sora Regular Bold"/>
                <a:cs typeface="Sora Regular Bold"/>
                <a:sym typeface="Sora Regular Bold"/>
              </a:rPr>
              <a:t>Per </a:t>
            </a:r>
            <a:r>
              <a:rPr dirty="0" err="1">
                <a:latin typeface="Sora Regular Bold"/>
                <a:ea typeface="Sora Regular Bold"/>
                <a:cs typeface="Sora Regular Bold"/>
                <a:sym typeface="Sora Regular Bold"/>
              </a:rPr>
              <a:t>Enerotha</a:t>
            </a:r>
            <a:r>
              <a:rPr dirty="0">
                <a:latin typeface="Sora Regular Bold"/>
                <a:ea typeface="Sora Regular Bold"/>
                <a:cs typeface="Sora Regular Bold"/>
                <a:sym typeface="Sora Regular Bold"/>
              </a:rPr>
              <a:t>, </a:t>
            </a:r>
            <a:r>
              <a:rPr dirty="0" err="1"/>
              <a:t>stratega</a:t>
            </a:r>
            <a:r>
              <a:rPr dirty="0"/>
              <a:t> </a:t>
            </a:r>
            <a:r>
              <a:rPr dirty="0" err="1"/>
              <a:t>ruchu</a:t>
            </a:r>
            <a:r>
              <a:rPr dirty="0"/>
              <a:t> </a:t>
            </a:r>
            <a:r>
              <a:rPr dirty="0" err="1"/>
              <a:t>drogowego</a:t>
            </a:r>
            <a:r>
              <a:rPr dirty="0"/>
              <a:t> w </a:t>
            </a:r>
            <a:r>
              <a:rPr dirty="0" err="1"/>
              <a:t>Urzędzie</a:t>
            </a:r>
            <a:r>
              <a:rPr dirty="0"/>
              <a:t> </a:t>
            </a:r>
            <a:r>
              <a:rPr dirty="0" err="1"/>
              <a:t>Budownictwa</a:t>
            </a:r>
            <a:r>
              <a:rPr dirty="0"/>
              <a:t> </a:t>
            </a:r>
            <a:r>
              <a:rPr dirty="0" err="1"/>
              <a:t>Miejskiego</a:t>
            </a:r>
            <a:r>
              <a:rPr dirty="0"/>
              <a:t> w Lund (</a:t>
            </a:r>
            <a:r>
              <a:rPr dirty="0" err="1"/>
              <a:t>Szwecja</a:t>
            </a:r>
            <a:r>
              <a:rPr dirty="0"/>
              <a:t>).</a:t>
            </a:r>
            <a:endParaRPr dirty="0">
              <a:latin typeface="Sora Regular Bold"/>
              <a:ea typeface="Sora Regular Bold"/>
              <a:cs typeface="Sora Regular Bold"/>
              <a:sym typeface="Sora Regular Bold"/>
            </a:endParaRPr>
          </a:p>
          <a:p>
            <a:pPr algn="l" defTabSz="449580">
              <a:lnSpc>
                <a:spcPct val="107916"/>
              </a:lnSpc>
              <a:spcBef>
                <a:spcPts val="800"/>
              </a:spcBef>
              <a:defRPr sz="2500">
                <a:solidFill>
                  <a:srgbClr val="000000"/>
                </a:solidFill>
                <a:uFill>
                  <a:solidFill>
                    <a:srgbClr val="000000"/>
                  </a:solidFill>
                </a:uFill>
                <a:latin typeface="Sora Regular Bold"/>
                <a:ea typeface="Sora Regular Bold"/>
                <a:cs typeface="Sora Regular Bold"/>
                <a:sym typeface="Sora Regular Bold"/>
              </a:defRPr>
            </a:pPr>
            <a:endParaRPr dirty="0">
              <a:latin typeface="Sora Regular Bold"/>
              <a:ea typeface="Sora Regular Bold"/>
              <a:cs typeface="Sora Regular Bold"/>
              <a:sym typeface="Sora Regular Bold"/>
            </a:endParaRPr>
          </a:p>
          <a:p>
            <a:pPr algn="just" defTabSz="449580">
              <a:lnSpc>
                <a:spcPct val="107916"/>
              </a:lnSpc>
              <a:spcBef>
                <a:spcPts val="800"/>
              </a:spcBef>
              <a:defRPr sz="2500">
                <a:solidFill>
                  <a:srgbClr val="000000"/>
                </a:solidFill>
                <a:uFill>
                  <a:solidFill>
                    <a:srgbClr val="000000"/>
                  </a:solidFill>
                </a:uFill>
                <a:latin typeface="Sora Regular ExtraLight"/>
                <a:ea typeface="Sora Regular ExtraLight"/>
                <a:cs typeface="Sora Regular ExtraLight"/>
                <a:sym typeface="Sora Regular ExtraLight"/>
              </a:defRPr>
            </a:pPr>
            <a:r>
              <a:rPr dirty="0"/>
              <a:t>„- </a:t>
            </a:r>
            <a:r>
              <a:rPr dirty="0" err="1"/>
              <a:t>Strategia</a:t>
            </a:r>
            <a:r>
              <a:rPr dirty="0"/>
              <a:t> </a:t>
            </a:r>
            <a:r>
              <a:rPr dirty="0" err="1"/>
              <a:t>zrównoważonego</a:t>
            </a:r>
            <a:r>
              <a:rPr dirty="0"/>
              <a:t> </a:t>
            </a:r>
            <a:r>
              <a:rPr dirty="0" err="1"/>
              <a:t>rozwoju</a:t>
            </a:r>
            <a:r>
              <a:rPr dirty="0"/>
              <a:t> </a:t>
            </a:r>
            <a:r>
              <a:rPr dirty="0" err="1"/>
              <a:t>ruchu</a:t>
            </a:r>
            <a:r>
              <a:rPr dirty="0"/>
              <a:t> </a:t>
            </a:r>
            <a:r>
              <a:rPr dirty="0" err="1"/>
              <a:t>drogowego</a:t>
            </a:r>
            <a:r>
              <a:rPr dirty="0"/>
              <a:t> to </a:t>
            </a:r>
            <a:r>
              <a:rPr dirty="0" err="1"/>
              <a:t>jeden</a:t>
            </a:r>
            <a:r>
              <a:rPr dirty="0"/>
              <a:t> z </a:t>
            </a:r>
            <a:r>
              <a:rPr dirty="0" err="1"/>
              <a:t>najważniejszych</a:t>
            </a:r>
            <a:r>
              <a:rPr dirty="0"/>
              <a:t> </a:t>
            </a:r>
            <a:r>
              <a:rPr dirty="0" err="1"/>
              <a:t>dokumentów</a:t>
            </a:r>
            <a:r>
              <a:rPr dirty="0"/>
              <a:t>, </a:t>
            </a:r>
            <a:r>
              <a:rPr dirty="0" err="1"/>
              <a:t>jakim</a:t>
            </a:r>
            <a:r>
              <a:rPr dirty="0"/>
              <a:t> </a:t>
            </a:r>
            <a:r>
              <a:rPr dirty="0" err="1"/>
              <a:t>zajmował</a:t>
            </a:r>
            <a:r>
              <a:rPr dirty="0"/>
              <a:t> </a:t>
            </a:r>
            <a:r>
              <a:rPr dirty="0" err="1"/>
              <a:t>się</a:t>
            </a:r>
            <a:r>
              <a:rPr dirty="0"/>
              <a:t> </a:t>
            </a:r>
            <a:r>
              <a:rPr dirty="0" err="1"/>
              <a:t>mój</a:t>
            </a:r>
            <a:r>
              <a:rPr dirty="0"/>
              <a:t> </a:t>
            </a:r>
            <a:r>
              <a:rPr dirty="0" err="1"/>
              <a:t>wydział</a:t>
            </a:r>
            <a:r>
              <a:rPr dirty="0"/>
              <a:t> w </a:t>
            </a:r>
            <a:r>
              <a:rPr dirty="0" err="1"/>
              <a:t>magistracie</a:t>
            </a:r>
            <a:r>
              <a:rPr dirty="0"/>
              <a:t>. </a:t>
            </a:r>
            <a:r>
              <a:rPr dirty="0" err="1"/>
              <a:t>Jedną</a:t>
            </a:r>
            <a:r>
              <a:rPr dirty="0"/>
              <a:t> z </a:t>
            </a:r>
            <a:r>
              <a:rPr dirty="0" err="1"/>
              <a:t>najważniejszych</a:t>
            </a:r>
            <a:r>
              <a:rPr dirty="0"/>
              <a:t> </a:t>
            </a:r>
            <a:r>
              <a:rPr dirty="0" err="1"/>
              <a:t>kwestii</a:t>
            </a:r>
            <a:r>
              <a:rPr dirty="0"/>
              <a:t>, </a:t>
            </a:r>
            <a:r>
              <a:rPr dirty="0" err="1"/>
              <a:t>nad</a:t>
            </a:r>
            <a:r>
              <a:rPr dirty="0"/>
              <a:t> </a:t>
            </a:r>
            <a:r>
              <a:rPr dirty="0" err="1"/>
              <a:t>którą</a:t>
            </a:r>
            <a:r>
              <a:rPr dirty="0"/>
              <a:t> </a:t>
            </a:r>
            <a:r>
              <a:rPr dirty="0" err="1"/>
              <a:t>obecnie</a:t>
            </a:r>
            <a:r>
              <a:rPr dirty="0"/>
              <a:t> </a:t>
            </a:r>
            <a:r>
              <a:rPr dirty="0" err="1"/>
              <a:t>pracujemy</a:t>
            </a:r>
            <a:r>
              <a:rPr dirty="0"/>
              <a:t>, jest </a:t>
            </a:r>
            <a:r>
              <a:rPr dirty="0" err="1"/>
              <a:t>wzrost</a:t>
            </a:r>
            <a:r>
              <a:rPr dirty="0"/>
              <a:t> </a:t>
            </a:r>
            <a:r>
              <a:rPr dirty="0" err="1"/>
              <a:t>rangi</a:t>
            </a:r>
            <a:r>
              <a:rPr dirty="0"/>
              <a:t> </a:t>
            </a:r>
            <a:r>
              <a:rPr dirty="0" err="1"/>
              <a:t>naukowej</a:t>
            </a:r>
            <a:r>
              <a:rPr dirty="0"/>
              <a:t> </a:t>
            </a:r>
            <a:r>
              <a:rPr dirty="0" err="1"/>
              <a:t>części</a:t>
            </a:r>
            <a:r>
              <a:rPr dirty="0"/>
              <a:t> miasta. </a:t>
            </a:r>
            <a:r>
              <a:rPr dirty="0" err="1"/>
              <a:t>Wymaga</a:t>
            </a:r>
            <a:r>
              <a:rPr dirty="0"/>
              <a:t> to </a:t>
            </a:r>
            <a:r>
              <a:rPr dirty="0" err="1"/>
              <a:t>również</a:t>
            </a:r>
            <a:r>
              <a:rPr dirty="0"/>
              <a:t> </a:t>
            </a:r>
            <a:r>
              <a:rPr dirty="0" err="1"/>
              <a:t>zaawansowanych</a:t>
            </a:r>
            <a:r>
              <a:rPr dirty="0"/>
              <a:t> </a:t>
            </a:r>
            <a:r>
              <a:rPr dirty="0" err="1"/>
              <a:t>prac</a:t>
            </a:r>
            <a:r>
              <a:rPr dirty="0"/>
              <a:t> </a:t>
            </a:r>
            <a:r>
              <a:rPr dirty="0" err="1"/>
              <a:t>projektowych</a:t>
            </a:r>
            <a:r>
              <a:rPr dirty="0"/>
              <a:t> </a:t>
            </a:r>
            <a:r>
              <a:rPr dirty="0" err="1"/>
              <a:t>związanych</a:t>
            </a:r>
            <a:r>
              <a:rPr dirty="0"/>
              <a:t> z </a:t>
            </a:r>
            <a:r>
              <a:rPr dirty="0" err="1"/>
              <a:t>transportem</a:t>
            </a:r>
            <a:r>
              <a:rPr dirty="0"/>
              <a:t> w </a:t>
            </a:r>
            <a:r>
              <a:rPr dirty="0" err="1"/>
              <a:t>tej</a:t>
            </a:r>
            <a:r>
              <a:rPr dirty="0"/>
              <a:t> </a:t>
            </a:r>
            <a:r>
              <a:rPr dirty="0" err="1"/>
              <a:t>części</a:t>
            </a:r>
            <a:r>
              <a:rPr dirty="0"/>
              <a:t> miasta. </a:t>
            </a:r>
            <a:r>
              <a:rPr dirty="0" err="1"/>
              <a:t>Znajdują</a:t>
            </a:r>
            <a:r>
              <a:rPr dirty="0"/>
              <a:t> </a:t>
            </a:r>
            <a:r>
              <a:rPr dirty="0" err="1"/>
              <a:t>się</a:t>
            </a:r>
            <a:r>
              <a:rPr dirty="0"/>
              <a:t> tam </a:t>
            </a:r>
            <a:r>
              <a:rPr dirty="0" err="1"/>
              <a:t>uniwersytet</a:t>
            </a:r>
            <a:r>
              <a:rPr dirty="0"/>
              <a:t>, </a:t>
            </a:r>
            <a:r>
              <a:rPr dirty="0" err="1"/>
              <a:t>szpital</a:t>
            </a:r>
            <a:r>
              <a:rPr dirty="0"/>
              <a:t>, centrum </a:t>
            </a:r>
            <a:r>
              <a:rPr dirty="0" err="1"/>
              <a:t>innowacji</a:t>
            </a:r>
            <a:r>
              <a:rPr dirty="0"/>
              <a:t>. Na </a:t>
            </a:r>
            <a:r>
              <a:rPr dirty="0" err="1"/>
              <a:t>tym</a:t>
            </a:r>
            <a:r>
              <a:rPr dirty="0"/>
              <a:t> </a:t>
            </a:r>
            <a:r>
              <a:rPr dirty="0" err="1"/>
              <a:t>obszarze</a:t>
            </a:r>
            <a:r>
              <a:rPr dirty="0"/>
              <a:t> </a:t>
            </a:r>
            <a:r>
              <a:rPr dirty="0" err="1"/>
              <a:t>otworzyliśmy</a:t>
            </a:r>
            <a:r>
              <a:rPr dirty="0"/>
              <a:t> </a:t>
            </a:r>
            <a:r>
              <a:rPr dirty="0" err="1"/>
              <a:t>właśnie</a:t>
            </a:r>
            <a:r>
              <a:rPr dirty="0"/>
              <a:t> </a:t>
            </a:r>
            <a:r>
              <a:rPr dirty="0" err="1"/>
              <a:t>nową</a:t>
            </a:r>
            <a:r>
              <a:rPr dirty="0"/>
              <a:t> </a:t>
            </a:r>
            <a:r>
              <a:rPr dirty="0" err="1"/>
              <a:t>linię</a:t>
            </a:r>
            <a:r>
              <a:rPr dirty="0"/>
              <a:t> </a:t>
            </a:r>
            <a:r>
              <a:rPr dirty="0" err="1"/>
              <a:t>tramwajową</a:t>
            </a:r>
            <a:r>
              <a:rPr dirty="0"/>
              <a:t>, </a:t>
            </a:r>
            <a:r>
              <a:rPr dirty="0" err="1"/>
              <a:t>którą</a:t>
            </a:r>
            <a:r>
              <a:rPr dirty="0"/>
              <a:t> </a:t>
            </a:r>
            <a:r>
              <a:rPr dirty="0" err="1"/>
              <a:t>wcześniej</a:t>
            </a:r>
            <a:r>
              <a:rPr dirty="0"/>
              <a:t> </a:t>
            </a:r>
            <a:r>
              <a:rPr dirty="0" err="1"/>
              <a:t>oczywiście</a:t>
            </a:r>
            <a:r>
              <a:rPr dirty="0"/>
              <a:t> </a:t>
            </a:r>
            <a:r>
              <a:rPr dirty="0" err="1"/>
              <a:t>konsultowaliśmy</a:t>
            </a:r>
            <a:r>
              <a:rPr dirty="0"/>
              <a:t> z </a:t>
            </a:r>
            <a:r>
              <a:rPr dirty="0" err="1"/>
              <a:t>mieszkańcami</a:t>
            </a:r>
            <a:r>
              <a:rPr dirty="0"/>
              <a:t>. </a:t>
            </a:r>
            <a:r>
              <a:rPr dirty="0" err="1"/>
              <a:t>Głosy</a:t>
            </a:r>
            <a:r>
              <a:rPr dirty="0"/>
              <a:t> </a:t>
            </a:r>
            <a:r>
              <a:rPr dirty="0" err="1"/>
              <a:t>były</a:t>
            </a:r>
            <a:r>
              <a:rPr dirty="0"/>
              <a:t> </a:t>
            </a:r>
            <a:r>
              <a:rPr dirty="0" err="1"/>
              <a:t>różne</a:t>
            </a:r>
            <a:r>
              <a:rPr dirty="0"/>
              <a:t>, to </a:t>
            </a:r>
            <a:r>
              <a:rPr dirty="0" err="1"/>
              <a:t>oczywiste</a:t>
            </a:r>
            <a:r>
              <a:rPr dirty="0"/>
              <a:t>, ale </a:t>
            </a:r>
            <a:r>
              <a:rPr dirty="0" err="1"/>
              <a:t>obecność</a:t>
            </a:r>
            <a:r>
              <a:rPr dirty="0"/>
              <a:t> w </a:t>
            </a:r>
            <a:r>
              <a:rPr dirty="0" err="1"/>
              <a:t>awangardzie</a:t>
            </a:r>
            <a:r>
              <a:rPr dirty="0"/>
              <a:t> </a:t>
            </a:r>
            <a:r>
              <a:rPr dirty="0" err="1"/>
              <a:t>zmian</a:t>
            </a:r>
            <a:r>
              <a:rPr dirty="0"/>
              <a:t> </a:t>
            </a:r>
            <a:r>
              <a:rPr dirty="0" err="1"/>
              <a:t>związanych</a:t>
            </a:r>
            <a:r>
              <a:rPr dirty="0"/>
              <a:t> z </a:t>
            </a:r>
            <a:r>
              <a:rPr dirty="0" err="1"/>
              <a:t>ruchem</a:t>
            </a:r>
            <a:r>
              <a:rPr dirty="0"/>
              <a:t> </a:t>
            </a:r>
            <a:r>
              <a:rPr dirty="0" err="1"/>
              <a:t>drogowym</a:t>
            </a:r>
            <a:r>
              <a:rPr dirty="0"/>
              <a:t> </a:t>
            </a:r>
            <a:r>
              <a:rPr dirty="0" err="1"/>
              <a:t>otworzyły</a:t>
            </a:r>
            <a:r>
              <a:rPr dirty="0"/>
              <a:t> </a:t>
            </a:r>
            <a:r>
              <a:rPr dirty="0" err="1"/>
              <a:t>nam</a:t>
            </a:r>
            <a:r>
              <a:rPr dirty="0"/>
              <a:t> </a:t>
            </a:r>
            <a:r>
              <a:rPr dirty="0" err="1"/>
              <a:t>odważne</a:t>
            </a:r>
            <a:r>
              <a:rPr dirty="0"/>
              <a:t> </a:t>
            </a:r>
            <a:r>
              <a:rPr dirty="0" err="1"/>
              <a:t>decyzje</a:t>
            </a:r>
            <a:r>
              <a:rPr dirty="0"/>
              <a:t> </a:t>
            </a:r>
            <a:r>
              <a:rPr dirty="0" err="1"/>
              <a:t>władz</a:t>
            </a:r>
            <a:r>
              <a:rPr dirty="0"/>
              <a:t> miasta </a:t>
            </a:r>
            <a:r>
              <a:rPr dirty="0" err="1"/>
              <a:t>podjęte</a:t>
            </a:r>
            <a:r>
              <a:rPr dirty="0"/>
              <a:t> </a:t>
            </a:r>
            <a:r>
              <a:rPr dirty="0" err="1"/>
              <a:t>już</a:t>
            </a:r>
            <a:r>
              <a:rPr dirty="0"/>
              <a:t> </a:t>
            </a:r>
            <a:r>
              <a:rPr dirty="0" err="1"/>
              <a:t>pięćdziesiąt</a:t>
            </a:r>
            <a:r>
              <a:rPr dirty="0"/>
              <a:t> </a:t>
            </a:r>
            <a:r>
              <a:rPr dirty="0" err="1"/>
              <a:t>lat</a:t>
            </a:r>
            <a:r>
              <a:rPr dirty="0"/>
              <a:t> </a:t>
            </a:r>
            <a:r>
              <a:rPr dirty="0" err="1"/>
              <a:t>temu</a:t>
            </a:r>
            <a:r>
              <a:rPr dirty="0"/>
              <a:t>. </a:t>
            </a:r>
            <a:r>
              <a:rPr dirty="0" err="1"/>
              <a:t>Dziś</a:t>
            </a:r>
            <a:r>
              <a:rPr dirty="0"/>
              <a:t> </a:t>
            </a:r>
            <a:r>
              <a:rPr dirty="0" err="1"/>
              <a:t>wiemy</a:t>
            </a:r>
            <a:r>
              <a:rPr dirty="0"/>
              <a:t>, że to </a:t>
            </a:r>
            <a:r>
              <a:rPr dirty="0" err="1"/>
              <a:t>były</a:t>
            </a:r>
            <a:r>
              <a:rPr dirty="0"/>
              <a:t> </a:t>
            </a:r>
            <a:r>
              <a:rPr dirty="0" err="1"/>
              <a:t>dobre</a:t>
            </a:r>
            <a:r>
              <a:rPr dirty="0"/>
              <a:t> </a:t>
            </a:r>
            <a:r>
              <a:rPr dirty="0" err="1"/>
              <a:t>decyzje</a:t>
            </a:r>
            <a:r>
              <a:rPr dirty="0"/>
              <a:t>, </a:t>
            </a:r>
            <a:r>
              <a:rPr dirty="0" err="1"/>
              <a:t>podjęte</a:t>
            </a:r>
            <a:r>
              <a:rPr dirty="0"/>
              <a:t> </a:t>
            </a:r>
            <a:r>
              <a:rPr dirty="0" err="1"/>
              <a:t>wspólnie</a:t>
            </a:r>
            <a:r>
              <a:rPr dirty="0"/>
              <a:t> z </a:t>
            </a:r>
            <a:r>
              <a:rPr dirty="0" err="1"/>
              <a:t>mieszkańcami</a:t>
            </a:r>
            <a:r>
              <a:rPr dirty="0"/>
              <a:t>. </a:t>
            </a:r>
            <a:r>
              <a:rPr dirty="0" err="1"/>
              <a:t>Dlatego</a:t>
            </a:r>
            <a:r>
              <a:rPr dirty="0"/>
              <a:t> </a:t>
            </a:r>
            <a:r>
              <a:rPr dirty="0" err="1"/>
              <a:t>trzymam</a:t>
            </a:r>
            <a:r>
              <a:rPr dirty="0"/>
              <a:t> </a:t>
            </a:r>
            <a:r>
              <a:rPr dirty="0" err="1"/>
              <a:t>kciuki</a:t>
            </a:r>
            <a:r>
              <a:rPr dirty="0"/>
              <a:t> </a:t>
            </a:r>
            <a:r>
              <a:rPr dirty="0" err="1"/>
              <a:t>za</a:t>
            </a:r>
            <a:r>
              <a:rPr dirty="0"/>
              <a:t> </a:t>
            </a:r>
            <a:r>
              <a:rPr dirty="0" err="1"/>
              <a:t>konsultacje</a:t>
            </a:r>
            <a:r>
              <a:rPr dirty="0"/>
              <a:t> w Świnoujściu”.</a:t>
            </a:r>
          </a:p>
        </p:txBody>
      </p:sp>
      <p:pic>
        <p:nvPicPr>
          <p:cNvPr id="656" name="Zrzut ekranu 2021-11-18 o 14.54.51.png" descr="Zrzut ekranu 2021-11-18 o 14.54.51.png"/>
          <p:cNvPicPr>
            <a:picLocks noChangeAspect="1"/>
          </p:cNvPicPr>
          <p:nvPr/>
        </p:nvPicPr>
        <p:blipFill>
          <a:blip r:embed="rId3">
            <a:extLst/>
          </a:blip>
          <a:srcRect t="5535" b="5535"/>
          <a:stretch>
            <a:fillRect/>
          </a:stretch>
        </p:blipFill>
        <p:spPr>
          <a:xfrm>
            <a:off x="1077061" y="2441574"/>
            <a:ext cx="7273730" cy="4042829"/>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8"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659" name="Webinar…"/>
          <p:cNvSpPr txBox="1">
            <a:spLocks noGrp="1"/>
          </p:cNvSpPr>
          <p:nvPr>
            <p:ph type="title"/>
          </p:nvPr>
        </p:nvSpPr>
        <p:spPr>
          <a:xfrm>
            <a:off x="942082" y="1077359"/>
            <a:ext cx="21468158" cy="1911319"/>
          </a:xfrm>
          <a:prstGeom prst="rect">
            <a:avLst/>
          </a:prstGeom>
        </p:spPr>
        <p:txBody>
          <a:bodyPr/>
          <a:lstStyle/>
          <a:p>
            <a:pPr>
              <a:defRPr sz="7500" b="0" spc="-200">
                <a:solidFill>
                  <a:srgbClr val="ED7052"/>
                </a:solidFill>
                <a:latin typeface="Sora Regular Bold"/>
                <a:ea typeface="Sora Regular Bold"/>
                <a:cs typeface="Sora Regular Bold"/>
                <a:sym typeface="Sora Regular Bold"/>
              </a:defRPr>
            </a:pPr>
            <a:r>
              <a:rPr dirty="0"/>
              <a:t>Webinar</a:t>
            </a:r>
            <a:endParaRPr spc="-150" dirty="0"/>
          </a:p>
          <a:p>
            <a:pPr>
              <a:defRPr sz="5000" b="0" spc="-100">
                <a:solidFill>
                  <a:srgbClr val="ED7052"/>
                </a:solidFill>
                <a:latin typeface="Sora Regular Bold"/>
                <a:ea typeface="Sora Regular Bold"/>
                <a:cs typeface="Sora Regular Bold"/>
                <a:sym typeface="Sora Regular Bold"/>
              </a:defRPr>
            </a:pPr>
            <a:r>
              <a:rPr lang="pl-PL" dirty="0" smtClean="0"/>
              <a:t>O</a:t>
            </a:r>
            <a:r>
              <a:rPr dirty="0" err="1" smtClean="0"/>
              <a:t>dpowiedzi</a:t>
            </a:r>
            <a:r>
              <a:rPr dirty="0" smtClean="0"/>
              <a:t> </a:t>
            </a:r>
            <a:r>
              <a:rPr lang="pl-PL" dirty="0" smtClean="0"/>
              <a:t>na pytania </a:t>
            </a:r>
            <a:r>
              <a:rPr dirty="0" err="1" smtClean="0"/>
              <a:t>widz</a:t>
            </a:r>
            <a:r>
              <a:rPr lang="pl-PL" dirty="0" smtClean="0"/>
              <a:t>ów TV Słowianin i internautów </a:t>
            </a:r>
            <a:endParaRPr dirty="0"/>
          </a:p>
        </p:txBody>
      </p:sp>
      <p:sp>
        <p:nvSpPr>
          <p:cNvPr id="660" name="87"/>
          <p:cNvSpPr txBox="1"/>
          <p:nvPr/>
        </p:nvSpPr>
        <p:spPr>
          <a:xfrm>
            <a:off x="23371917" y="12729956"/>
            <a:ext cx="544933"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87</a:t>
            </a:r>
          </a:p>
        </p:txBody>
      </p:sp>
      <p:sp>
        <p:nvSpPr>
          <p:cNvPr id="661" name="Pytanie 1: Ile aut na godzinę przejedzie tunelem pod Świną i jak to wygląda w porównaniu z promami?…"/>
          <p:cNvSpPr txBox="1"/>
          <p:nvPr/>
        </p:nvSpPr>
        <p:spPr>
          <a:xfrm>
            <a:off x="1056447" y="2992168"/>
            <a:ext cx="22271106" cy="103136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numCol="2" spcCol="1113554">
            <a:normAutofit/>
          </a:bodyPr>
          <a:lstStyle/>
          <a:p>
            <a:pPr algn="just">
              <a:lnSpc>
                <a:spcPct val="90000"/>
              </a:lnSpc>
              <a:spcBef>
                <a:spcPts val="4500"/>
              </a:spcBef>
              <a:defRPr sz="2500">
                <a:solidFill>
                  <a:srgbClr val="000000"/>
                </a:solidFill>
                <a:latin typeface="Sora Regular Bold"/>
                <a:ea typeface="Sora Regular Bold"/>
                <a:cs typeface="Sora Regular Bold"/>
                <a:sym typeface="Sora Regular Bold"/>
              </a:defRPr>
            </a:pPr>
            <a:endParaRPr lang="pl-PL" dirty="0" smtClean="0"/>
          </a:p>
          <a:p>
            <a:pPr algn="just">
              <a:lnSpc>
                <a:spcPct val="90000"/>
              </a:lnSpc>
              <a:spcBef>
                <a:spcPts val="4500"/>
              </a:spcBef>
              <a:defRPr sz="2500">
                <a:solidFill>
                  <a:srgbClr val="000000"/>
                </a:solidFill>
                <a:latin typeface="Sora Regular Bold"/>
                <a:ea typeface="Sora Regular Bold"/>
                <a:cs typeface="Sora Regular Bold"/>
                <a:sym typeface="Sora Regular Bold"/>
              </a:defRPr>
            </a:pPr>
            <a:r>
              <a:rPr dirty="0" err="1" smtClean="0"/>
              <a:t>Pytanie</a:t>
            </a:r>
            <a:r>
              <a:rPr dirty="0" smtClean="0"/>
              <a:t> </a:t>
            </a:r>
            <a:r>
              <a:rPr dirty="0"/>
              <a:t>1: Ile </a:t>
            </a:r>
            <a:r>
              <a:rPr dirty="0" err="1"/>
              <a:t>aut</a:t>
            </a:r>
            <a:r>
              <a:rPr dirty="0"/>
              <a:t> na </a:t>
            </a:r>
            <a:r>
              <a:rPr dirty="0" err="1"/>
              <a:t>godzinę</a:t>
            </a:r>
            <a:r>
              <a:rPr dirty="0"/>
              <a:t> </a:t>
            </a:r>
            <a:r>
              <a:rPr dirty="0" err="1"/>
              <a:t>przejedzie</a:t>
            </a:r>
            <a:r>
              <a:rPr dirty="0"/>
              <a:t> </a:t>
            </a:r>
            <a:r>
              <a:rPr dirty="0" err="1"/>
              <a:t>tunelem</a:t>
            </a:r>
            <a:r>
              <a:rPr dirty="0"/>
              <a:t> pod Świną </a:t>
            </a:r>
            <a:r>
              <a:rPr dirty="0" err="1"/>
              <a:t>i</a:t>
            </a:r>
            <a:r>
              <a:rPr dirty="0"/>
              <a:t> </a:t>
            </a:r>
            <a:r>
              <a:rPr dirty="0" err="1"/>
              <a:t>jak</a:t>
            </a:r>
            <a:r>
              <a:rPr dirty="0"/>
              <a:t> to </a:t>
            </a:r>
            <a:r>
              <a:rPr dirty="0" err="1"/>
              <a:t>wygląda</a:t>
            </a:r>
            <a:r>
              <a:rPr dirty="0"/>
              <a:t> w </a:t>
            </a:r>
            <a:r>
              <a:rPr dirty="0" err="1"/>
              <a:t>porównaniu</a:t>
            </a:r>
            <a:r>
              <a:rPr dirty="0"/>
              <a:t> z </a:t>
            </a:r>
            <a:r>
              <a:rPr dirty="0" err="1"/>
              <a:t>promami</a:t>
            </a:r>
            <a:r>
              <a:rPr dirty="0"/>
              <a:t>?</a:t>
            </a:r>
          </a:p>
          <a:p>
            <a:pPr algn="just">
              <a:lnSpc>
                <a:spcPct val="90000"/>
              </a:lnSpc>
              <a:spcBef>
                <a:spcPts val="4500"/>
              </a:spcBef>
              <a:defRPr sz="2500">
                <a:solidFill>
                  <a:srgbClr val="000000"/>
                </a:solidFill>
                <a:latin typeface="Sora Regular ExtraLight"/>
                <a:ea typeface="Sora Regular ExtraLight"/>
                <a:cs typeface="Sora Regular ExtraLight"/>
                <a:sym typeface="Sora Regular ExtraLight"/>
              </a:defRPr>
            </a:pPr>
            <a:r>
              <a:rPr dirty="0" err="1"/>
              <a:t>Według</a:t>
            </a:r>
            <a:r>
              <a:rPr dirty="0"/>
              <a:t> </a:t>
            </a:r>
            <a:r>
              <a:rPr dirty="0" err="1"/>
              <a:t>prognoz</a:t>
            </a:r>
            <a:r>
              <a:rPr dirty="0"/>
              <a:t> </a:t>
            </a:r>
            <a:r>
              <a:rPr dirty="0" err="1"/>
              <a:t>ruchu</a:t>
            </a:r>
            <a:r>
              <a:rPr dirty="0"/>
              <a:t> po otwarciu tunelu w </a:t>
            </a:r>
            <a:r>
              <a:rPr dirty="0" err="1"/>
              <a:t>godzinach</a:t>
            </a:r>
            <a:r>
              <a:rPr dirty="0"/>
              <a:t> </a:t>
            </a:r>
            <a:r>
              <a:rPr dirty="0" err="1"/>
              <a:t>szczytu</a:t>
            </a:r>
            <a:r>
              <a:rPr dirty="0"/>
              <a:t> </a:t>
            </a:r>
            <a:r>
              <a:rPr dirty="0" err="1"/>
              <a:t>popołudniowego</a:t>
            </a:r>
            <a:r>
              <a:rPr dirty="0"/>
              <a:t> </a:t>
            </a:r>
            <a:r>
              <a:rPr dirty="0" err="1"/>
              <a:t>może</a:t>
            </a:r>
            <a:r>
              <a:rPr dirty="0"/>
              <a:t> </a:t>
            </a:r>
            <a:r>
              <a:rPr dirty="0" err="1"/>
              <a:t>przejechać</a:t>
            </a:r>
            <a:r>
              <a:rPr dirty="0"/>
              <a:t> </a:t>
            </a:r>
            <a:r>
              <a:rPr dirty="0" err="1"/>
              <a:t>około</a:t>
            </a:r>
            <a:r>
              <a:rPr dirty="0"/>
              <a:t> 1400 </a:t>
            </a:r>
            <a:r>
              <a:rPr dirty="0" err="1"/>
              <a:t>pojazdów</a:t>
            </a:r>
            <a:r>
              <a:rPr dirty="0"/>
              <a:t> na </a:t>
            </a:r>
            <a:r>
              <a:rPr dirty="0" err="1"/>
              <a:t>godzinę</a:t>
            </a:r>
            <a:r>
              <a:rPr dirty="0"/>
              <a:t>. </a:t>
            </a:r>
            <a:r>
              <a:rPr dirty="0" err="1"/>
              <a:t>Natomiast</a:t>
            </a:r>
            <a:r>
              <a:rPr dirty="0"/>
              <a:t> </a:t>
            </a:r>
            <a:r>
              <a:rPr dirty="0" err="1"/>
              <a:t>promem</a:t>
            </a:r>
            <a:r>
              <a:rPr dirty="0"/>
              <a:t> w </a:t>
            </a:r>
            <a:r>
              <a:rPr dirty="0" err="1"/>
              <a:t>godzinach</a:t>
            </a:r>
            <a:r>
              <a:rPr dirty="0"/>
              <a:t> </a:t>
            </a:r>
            <a:r>
              <a:rPr dirty="0" err="1"/>
              <a:t>szczytu</a:t>
            </a:r>
            <a:r>
              <a:rPr dirty="0"/>
              <a:t> </a:t>
            </a:r>
            <a:r>
              <a:rPr dirty="0" err="1"/>
              <a:t>może</a:t>
            </a:r>
            <a:r>
              <a:rPr dirty="0"/>
              <a:t> </a:t>
            </a:r>
            <a:r>
              <a:rPr dirty="0" err="1"/>
              <a:t>przejechać</a:t>
            </a:r>
            <a:r>
              <a:rPr dirty="0"/>
              <a:t> </a:t>
            </a:r>
            <a:r>
              <a:rPr dirty="0" err="1"/>
              <a:t>około</a:t>
            </a:r>
            <a:r>
              <a:rPr dirty="0"/>
              <a:t> 800 </a:t>
            </a:r>
            <a:r>
              <a:rPr dirty="0" err="1"/>
              <a:t>pojazdów</a:t>
            </a:r>
            <a:r>
              <a:rPr dirty="0"/>
              <a:t> na </a:t>
            </a:r>
            <a:r>
              <a:rPr dirty="0" err="1"/>
              <a:t>godzinę</a:t>
            </a:r>
            <a:r>
              <a:rPr dirty="0"/>
              <a:t>. W </a:t>
            </a:r>
            <a:r>
              <a:rPr dirty="0" err="1"/>
              <a:t>skali</a:t>
            </a:r>
            <a:r>
              <a:rPr dirty="0"/>
              <a:t> </a:t>
            </a:r>
            <a:r>
              <a:rPr dirty="0" err="1"/>
              <a:t>całej</a:t>
            </a:r>
            <a:r>
              <a:rPr dirty="0"/>
              <a:t> </a:t>
            </a:r>
            <a:r>
              <a:rPr dirty="0" err="1"/>
              <a:t>doby</a:t>
            </a:r>
            <a:r>
              <a:rPr dirty="0"/>
              <a:t>, po </a:t>
            </a:r>
            <a:r>
              <a:rPr dirty="0" err="1"/>
              <a:t>otarciu</a:t>
            </a:r>
            <a:r>
              <a:rPr dirty="0"/>
              <a:t> tunelu, </a:t>
            </a:r>
            <a:r>
              <a:rPr dirty="0" err="1"/>
              <a:t>przejedzie</a:t>
            </a:r>
            <a:r>
              <a:rPr dirty="0"/>
              <a:t> </a:t>
            </a:r>
            <a:r>
              <a:rPr dirty="0" err="1"/>
              <a:t>około</a:t>
            </a:r>
            <a:r>
              <a:rPr dirty="0"/>
              <a:t> 9 000 </a:t>
            </a:r>
            <a:r>
              <a:rPr dirty="0" err="1"/>
              <a:t>pojazdów</a:t>
            </a:r>
            <a:r>
              <a:rPr dirty="0"/>
              <a:t>. </a:t>
            </a:r>
            <a:r>
              <a:rPr dirty="0" err="1"/>
              <a:t>Obecnie</a:t>
            </a:r>
            <a:r>
              <a:rPr dirty="0"/>
              <a:t> w </a:t>
            </a:r>
            <a:r>
              <a:rPr dirty="0" err="1"/>
              <a:t>ciągu</a:t>
            </a:r>
            <a:r>
              <a:rPr dirty="0"/>
              <a:t> </a:t>
            </a:r>
            <a:r>
              <a:rPr dirty="0" err="1"/>
              <a:t>doby</a:t>
            </a:r>
            <a:r>
              <a:rPr dirty="0"/>
              <a:t> </a:t>
            </a:r>
            <a:r>
              <a:rPr dirty="0" err="1"/>
              <a:t>przejeżdża</a:t>
            </a:r>
            <a:r>
              <a:rPr dirty="0"/>
              <a:t> </a:t>
            </a:r>
            <a:r>
              <a:rPr dirty="0" err="1"/>
              <a:t>około</a:t>
            </a:r>
            <a:r>
              <a:rPr dirty="0"/>
              <a:t> 6 500 – 7 000 </a:t>
            </a:r>
            <a:r>
              <a:rPr dirty="0" err="1"/>
              <a:t>pojazdów</a:t>
            </a:r>
            <a:r>
              <a:rPr dirty="0"/>
              <a:t>.</a:t>
            </a:r>
          </a:p>
          <a:p>
            <a:pPr algn="l">
              <a:lnSpc>
                <a:spcPct val="90000"/>
              </a:lnSpc>
              <a:spcBef>
                <a:spcPts val="4500"/>
              </a:spcBef>
              <a:defRPr sz="2500">
                <a:solidFill>
                  <a:srgbClr val="000000"/>
                </a:solidFill>
                <a:latin typeface="Sora Regular Bold"/>
                <a:ea typeface="Sora Regular Bold"/>
                <a:cs typeface="Sora Regular Bold"/>
                <a:sym typeface="Sora Regular Bold"/>
              </a:defRPr>
            </a:pPr>
            <a:endParaRPr dirty="0"/>
          </a:p>
          <a:p>
            <a:pPr algn="l">
              <a:lnSpc>
                <a:spcPct val="90000"/>
              </a:lnSpc>
              <a:spcBef>
                <a:spcPts val="4500"/>
              </a:spcBef>
              <a:defRPr sz="2500">
                <a:solidFill>
                  <a:srgbClr val="000000"/>
                </a:solidFill>
                <a:latin typeface="Sora Regular Bold"/>
                <a:ea typeface="Sora Regular Bold"/>
                <a:cs typeface="Sora Regular Bold"/>
                <a:sym typeface="Sora Regular Bold"/>
              </a:defRPr>
            </a:pPr>
            <a:endParaRPr dirty="0"/>
          </a:p>
          <a:p>
            <a:pPr algn="l">
              <a:lnSpc>
                <a:spcPct val="90000"/>
              </a:lnSpc>
              <a:spcBef>
                <a:spcPts val="4500"/>
              </a:spcBef>
              <a:defRPr sz="2500">
                <a:solidFill>
                  <a:srgbClr val="000000"/>
                </a:solidFill>
                <a:latin typeface="Sora Regular Bold"/>
                <a:ea typeface="Sora Regular Bold"/>
                <a:cs typeface="Sora Regular Bold"/>
                <a:sym typeface="Sora Regular Bold"/>
              </a:defRPr>
            </a:pPr>
            <a:endParaRPr dirty="0"/>
          </a:p>
          <a:p>
            <a:pPr algn="l">
              <a:lnSpc>
                <a:spcPct val="90000"/>
              </a:lnSpc>
              <a:spcBef>
                <a:spcPts val="4500"/>
              </a:spcBef>
              <a:defRPr sz="2500">
                <a:solidFill>
                  <a:srgbClr val="000000"/>
                </a:solidFill>
                <a:latin typeface="Sora Regular Bold"/>
                <a:ea typeface="Sora Regular Bold"/>
                <a:cs typeface="Sora Regular Bold"/>
                <a:sym typeface="Sora Regular Bold"/>
              </a:defRPr>
            </a:pPr>
            <a:endParaRPr dirty="0"/>
          </a:p>
          <a:p>
            <a:pPr algn="l">
              <a:lnSpc>
                <a:spcPct val="90000"/>
              </a:lnSpc>
              <a:spcBef>
                <a:spcPts val="4500"/>
              </a:spcBef>
              <a:defRPr sz="2500">
                <a:solidFill>
                  <a:srgbClr val="000000"/>
                </a:solidFill>
                <a:latin typeface="Sora Regular Bold"/>
                <a:ea typeface="Sora Regular Bold"/>
                <a:cs typeface="Sora Regular Bold"/>
                <a:sym typeface="Sora Regular Bold"/>
              </a:defRPr>
            </a:pPr>
            <a:endParaRPr dirty="0"/>
          </a:p>
          <a:p>
            <a:pPr algn="l">
              <a:lnSpc>
                <a:spcPct val="90000"/>
              </a:lnSpc>
              <a:spcBef>
                <a:spcPts val="4500"/>
              </a:spcBef>
              <a:defRPr sz="2500">
                <a:solidFill>
                  <a:srgbClr val="000000"/>
                </a:solidFill>
                <a:latin typeface="Sora Regular Bold"/>
                <a:ea typeface="Sora Regular Bold"/>
                <a:cs typeface="Sora Regular Bold"/>
                <a:sym typeface="Sora Regular Bold"/>
              </a:defRPr>
            </a:pPr>
            <a:endParaRPr dirty="0"/>
          </a:p>
          <a:p>
            <a:pPr algn="l">
              <a:lnSpc>
                <a:spcPct val="90000"/>
              </a:lnSpc>
              <a:spcBef>
                <a:spcPts val="4500"/>
              </a:spcBef>
              <a:defRPr sz="2500">
                <a:solidFill>
                  <a:srgbClr val="000000"/>
                </a:solidFill>
                <a:latin typeface="Sora Regular Bold"/>
                <a:ea typeface="Sora Regular Bold"/>
                <a:cs typeface="Sora Regular Bold"/>
                <a:sym typeface="Sora Regular Bold"/>
              </a:defRPr>
            </a:pPr>
            <a:endParaRPr dirty="0"/>
          </a:p>
          <a:p>
            <a:pPr algn="just">
              <a:lnSpc>
                <a:spcPct val="90000"/>
              </a:lnSpc>
              <a:spcBef>
                <a:spcPts val="4500"/>
              </a:spcBef>
              <a:defRPr sz="2500">
                <a:solidFill>
                  <a:srgbClr val="000000"/>
                </a:solidFill>
                <a:latin typeface="Sora Regular Bold"/>
                <a:ea typeface="Sora Regular Bold"/>
                <a:cs typeface="Sora Regular Bold"/>
                <a:sym typeface="Sora Regular Bold"/>
              </a:defRPr>
            </a:pPr>
            <a:r>
              <a:rPr dirty="0" err="1"/>
              <a:t>Pytanie</a:t>
            </a:r>
            <a:r>
              <a:rPr dirty="0"/>
              <a:t> 2: </a:t>
            </a:r>
            <a:r>
              <a:rPr dirty="0" err="1"/>
              <a:t>Czy</a:t>
            </a:r>
            <a:r>
              <a:rPr dirty="0"/>
              <a:t> </a:t>
            </a:r>
            <a:r>
              <a:rPr dirty="0" err="1"/>
              <a:t>miasto</a:t>
            </a:r>
            <a:r>
              <a:rPr dirty="0"/>
              <a:t> </a:t>
            </a:r>
            <a:r>
              <a:rPr dirty="0" err="1"/>
              <a:t>przewiduje</a:t>
            </a:r>
            <a:r>
              <a:rPr dirty="0"/>
              <a:t> </a:t>
            </a:r>
            <a:r>
              <a:rPr dirty="0" err="1"/>
              <a:t>optymalizację</a:t>
            </a:r>
            <a:r>
              <a:rPr dirty="0"/>
              <a:t> </a:t>
            </a:r>
            <a:r>
              <a:rPr dirty="0" err="1"/>
              <a:t>ilości</a:t>
            </a:r>
            <a:r>
              <a:rPr dirty="0"/>
              <a:t> </a:t>
            </a:r>
            <a:r>
              <a:rPr dirty="0" err="1"/>
              <a:t>rejestrowanych</a:t>
            </a:r>
            <a:r>
              <a:rPr dirty="0"/>
              <a:t> </a:t>
            </a:r>
            <a:r>
              <a:rPr dirty="0" err="1"/>
              <a:t>aut</a:t>
            </a:r>
            <a:r>
              <a:rPr dirty="0"/>
              <a:t> </a:t>
            </a:r>
            <a:r>
              <a:rPr dirty="0" err="1"/>
              <a:t>żeby</a:t>
            </a:r>
            <a:r>
              <a:rPr dirty="0"/>
              <a:t> np. </a:t>
            </a:r>
            <a:r>
              <a:rPr dirty="0" err="1"/>
              <a:t>ograniczyć</a:t>
            </a:r>
            <a:r>
              <a:rPr dirty="0"/>
              <a:t> </a:t>
            </a:r>
            <a:r>
              <a:rPr dirty="0" err="1"/>
              <a:t>liczbę</a:t>
            </a:r>
            <a:r>
              <a:rPr dirty="0"/>
              <a:t> </a:t>
            </a:r>
            <a:r>
              <a:rPr dirty="0" err="1"/>
              <a:t>starych</a:t>
            </a:r>
            <a:r>
              <a:rPr dirty="0"/>
              <a:t> </a:t>
            </a:r>
            <a:r>
              <a:rPr dirty="0" err="1"/>
              <a:t>aut</a:t>
            </a:r>
            <a:r>
              <a:rPr dirty="0"/>
              <a:t> </a:t>
            </a:r>
            <a:r>
              <a:rPr dirty="0" err="1"/>
              <a:t>poruszających</a:t>
            </a:r>
            <a:r>
              <a:rPr dirty="0"/>
              <a:t> </a:t>
            </a:r>
            <a:r>
              <a:rPr dirty="0" err="1"/>
              <a:t>się</a:t>
            </a:r>
            <a:r>
              <a:rPr dirty="0"/>
              <a:t> po </a:t>
            </a:r>
            <a:r>
              <a:rPr dirty="0" err="1"/>
              <a:t>naszych</a:t>
            </a:r>
            <a:r>
              <a:rPr dirty="0"/>
              <a:t> </a:t>
            </a:r>
            <a:r>
              <a:rPr dirty="0" err="1"/>
              <a:t>drogach</a:t>
            </a:r>
            <a:r>
              <a:rPr dirty="0"/>
              <a:t>?</a:t>
            </a:r>
          </a:p>
          <a:p>
            <a:pPr algn="just">
              <a:lnSpc>
                <a:spcPct val="90000"/>
              </a:lnSpc>
              <a:spcBef>
                <a:spcPts val="4500"/>
              </a:spcBef>
              <a:defRPr sz="2500">
                <a:solidFill>
                  <a:srgbClr val="000000"/>
                </a:solidFill>
                <a:latin typeface="Sora Regular ExtraLight"/>
                <a:ea typeface="Sora Regular ExtraLight"/>
                <a:cs typeface="Sora Regular ExtraLight"/>
                <a:sym typeface="Sora Regular ExtraLight"/>
              </a:defRPr>
            </a:pPr>
            <a:r>
              <a:rPr dirty="0" err="1"/>
              <a:t>Biorąc</a:t>
            </a:r>
            <a:r>
              <a:rPr dirty="0"/>
              <a:t> pod </a:t>
            </a:r>
            <a:r>
              <a:rPr dirty="0" err="1"/>
              <a:t>uwagę</a:t>
            </a:r>
            <a:r>
              <a:rPr dirty="0"/>
              <a:t> </a:t>
            </a:r>
            <a:r>
              <a:rPr dirty="0" err="1"/>
              <a:t>obecnie</a:t>
            </a:r>
            <a:r>
              <a:rPr dirty="0"/>
              <a:t> </a:t>
            </a:r>
            <a:r>
              <a:rPr dirty="0" err="1"/>
              <a:t>obowiązujące</a:t>
            </a:r>
            <a:r>
              <a:rPr dirty="0"/>
              <a:t> </a:t>
            </a:r>
            <a:r>
              <a:rPr dirty="0" err="1"/>
              <a:t>przepisy</a:t>
            </a:r>
            <a:r>
              <a:rPr dirty="0"/>
              <a:t> </a:t>
            </a:r>
            <a:r>
              <a:rPr dirty="0" err="1"/>
              <a:t>prawa</a:t>
            </a:r>
            <a:r>
              <a:rPr dirty="0"/>
              <a:t> </a:t>
            </a:r>
            <a:r>
              <a:rPr dirty="0" err="1"/>
              <a:t>brak</a:t>
            </a:r>
            <a:r>
              <a:rPr dirty="0"/>
              <a:t> jest </a:t>
            </a:r>
            <a:r>
              <a:rPr dirty="0" err="1"/>
              <a:t>podstaw</a:t>
            </a:r>
            <a:r>
              <a:rPr dirty="0"/>
              <a:t> do </a:t>
            </a:r>
            <a:r>
              <a:rPr dirty="0" err="1"/>
              <a:t>ograniczenia</a:t>
            </a:r>
            <a:r>
              <a:rPr dirty="0"/>
              <a:t> </a:t>
            </a:r>
            <a:r>
              <a:rPr dirty="0" err="1"/>
              <a:t>poruszania</a:t>
            </a:r>
            <a:r>
              <a:rPr dirty="0"/>
              <a:t> </a:t>
            </a:r>
            <a:r>
              <a:rPr dirty="0" err="1"/>
              <a:t>się</a:t>
            </a:r>
            <a:r>
              <a:rPr dirty="0"/>
              <a:t> </a:t>
            </a:r>
            <a:r>
              <a:rPr dirty="0" err="1"/>
              <a:t>starych</a:t>
            </a:r>
            <a:r>
              <a:rPr dirty="0"/>
              <a:t> </a:t>
            </a:r>
            <a:r>
              <a:rPr dirty="0" err="1"/>
              <a:t>pojazdów</a:t>
            </a:r>
            <a:r>
              <a:rPr dirty="0"/>
              <a:t> po </a:t>
            </a:r>
            <a:r>
              <a:rPr dirty="0" err="1"/>
              <a:t>drogach</a:t>
            </a:r>
            <a:r>
              <a:rPr dirty="0"/>
              <a:t>. </a:t>
            </a:r>
            <a:r>
              <a:rPr dirty="0" err="1"/>
              <a:t>Zgodnie</a:t>
            </a:r>
            <a:r>
              <a:rPr dirty="0"/>
              <a:t> z art. 73 </a:t>
            </a:r>
            <a:r>
              <a:rPr dirty="0" err="1"/>
              <a:t>ustawy</a:t>
            </a:r>
            <a:r>
              <a:rPr dirty="0"/>
              <a:t> </a:t>
            </a:r>
            <a:r>
              <a:rPr dirty="0" err="1"/>
              <a:t>Prawo</a:t>
            </a:r>
            <a:r>
              <a:rPr dirty="0"/>
              <a:t> o </a:t>
            </a:r>
            <a:r>
              <a:rPr dirty="0" err="1"/>
              <a:t>ruchu</a:t>
            </a:r>
            <a:r>
              <a:rPr dirty="0"/>
              <a:t> </a:t>
            </a:r>
            <a:r>
              <a:rPr dirty="0" err="1"/>
              <a:t>drogowym</a:t>
            </a:r>
            <a:r>
              <a:rPr dirty="0"/>
              <a:t> „ </a:t>
            </a:r>
            <a:r>
              <a:rPr dirty="0" err="1"/>
              <a:t>Rejestracji</a:t>
            </a:r>
            <a:r>
              <a:rPr dirty="0"/>
              <a:t> </a:t>
            </a:r>
            <a:r>
              <a:rPr dirty="0" err="1"/>
              <a:t>pojazdu</a:t>
            </a:r>
            <a:r>
              <a:rPr dirty="0"/>
              <a:t> </a:t>
            </a:r>
            <a:r>
              <a:rPr dirty="0" err="1"/>
              <a:t>dokonuje</a:t>
            </a:r>
            <a:r>
              <a:rPr dirty="0"/>
              <a:t> na </a:t>
            </a:r>
            <a:r>
              <a:rPr dirty="0" err="1"/>
              <a:t>wniosek</a:t>
            </a:r>
            <a:r>
              <a:rPr dirty="0"/>
              <a:t> </a:t>
            </a:r>
            <a:r>
              <a:rPr dirty="0" err="1"/>
              <a:t>właściciela</a:t>
            </a:r>
            <a:r>
              <a:rPr dirty="0"/>
              <a:t> </a:t>
            </a:r>
            <a:r>
              <a:rPr dirty="0" err="1"/>
              <a:t>starosta</a:t>
            </a:r>
            <a:r>
              <a:rPr dirty="0"/>
              <a:t> (…)” </a:t>
            </a:r>
            <a:r>
              <a:rPr dirty="0" err="1"/>
              <a:t>i</a:t>
            </a:r>
            <a:r>
              <a:rPr dirty="0"/>
              <a:t> pod </a:t>
            </a:r>
            <a:r>
              <a:rPr dirty="0" err="1"/>
              <a:t>pewnymi</a:t>
            </a:r>
            <a:r>
              <a:rPr dirty="0"/>
              <a:t> </a:t>
            </a:r>
            <a:r>
              <a:rPr dirty="0" err="1"/>
              <a:t>warunkami</a:t>
            </a:r>
            <a:r>
              <a:rPr dirty="0"/>
              <a:t> </a:t>
            </a:r>
            <a:r>
              <a:rPr dirty="0" err="1"/>
              <a:t>dopuszcza</a:t>
            </a:r>
            <a:r>
              <a:rPr dirty="0"/>
              <a:t> </a:t>
            </a:r>
            <a:r>
              <a:rPr dirty="0" err="1"/>
              <a:t>pojazd</a:t>
            </a:r>
            <a:r>
              <a:rPr dirty="0"/>
              <a:t> do </a:t>
            </a:r>
            <a:r>
              <a:rPr dirty="0" err="1"/>
              <a:t>ruchu</a:t>
            </a:r>
            <a:r>
              <a:rPr dirty="0"/>
              <a:t>. To </a:t>
            </a:r>
            <a:r>
              <a:rPr dirty="0" err="1"/>
              <a:t>czy</a:t>
            </a:r>
            <a:r>
              <a:rPr dirty="0"/>
              <a:t> </a:t>
            </a:r>
            <a:r>
              <a:rPr dirty="0" err="1"/>
              <a:t>pojazd</a:t>
            </a:r>
            <a:r>
              <a:rPr dirty="0"/>
              <a:t> </a:t>
            </a:r>
            <a:r>
              <a:rPr dirty="0" err="1"/>
              <a:t>spełnia</a:t>
            </a:r>
            <a:r>
              <a:rPr dirty="0"/>
              <a:t> </a:t>
            </a:r>
            <a:r>
              <a:rPr dirty="0" err="1"/>
              <a:t>warunki</a:t>
            </a:r>
            <a:r>
              <a:rPr dirty="0"/>
              <a:t> </a:t>
            </a:r>
            <a:r>
              <a:rPr dirty="0" err="1"/>
              <a:t>techniczne</a:t>
            </a:r>
            <a:r>
              <a:rPr dirty="0"/>
              <a:t> jest </a:t>
            </a:r>
            <a:r>
              <a:rPr dirty="0" err="1"/>
              <a:t>regulowane</a:t>
            </a:r>
            <a:r>
              <a:rPr dirty="0"/>
              <a:t> </a:t>
            </a:r>
            <a:r>
              <a:rPr dirty="0" err="1"/>
              <a:t>zaświadczeniem</a:t>
            </a:r>
            <a:r>
              <a:rPr dirty="0"/>
              <a:t> o </a:t>
            </a:r>
            <a:r>
              <a:rPr dirty="0" err="1"/>
              <a:t>pozytywnym</a:t>
            </a:r>
            <a:r>
              <a:rPr dirty="0"/>
              <a:t> </a:t>
            </a:r>
            <a:r>
              <a:rPr dirty="0" err="1"/>
              <a:t>wyniku</a:t>
            </a:r>
            <a:r>
              <a:rPr dirty="0"/>
              <a:t> </a:t>
            </a:r>
            <a:r>
              <a:rPr dirty="0" err="1"/>
              <a:t>badania</a:t>
            </a:r>
            <a:r>
              <a:rPr dirty="0"/>
              <a:t> </a:t>
            </a:r>
            <a:r>
              <a:rPr dirty="0" err="1"/>
              <a:t>technicznego</a:t>
            </a:r>
            <a:r>
              <a:rPr dirty="0"/>
              <a:t> </a:t>
            </a:r>
            <a:r>
              <a:rPr dirty="0" err="1"/>
              <a:t>wydanym</a:t>
            </a:r>
            <a:r>
              <a:rPr dirty="0"/>
              <a:t> </a:t>
            </a:r>
            <a:r>
              <a:rPr dirty="0" err="1"/>
              <a:t>przez</a:t>
            </a:r>
            <a:r>
              <a:rPr dirty="0"/>
              <a:t> </a:t>
            </a:r>
            <a:r>
              <a:rPr dirty="0" err="1"/>
              <a:t>diagnostę</a:t>
            </a:r>
            <a:r>
              <a:rPr dirty="0"/>
              <a:t>. </a:t>
            </a:r>
            <a:r>
              <a:rPr dirty="0" err="1"/>
              <a:t>Natomiast</a:t>
            </a:r>
            <a:r>
              <a:rPr dirty="0"/>
              <a:t> </a:t>
            </a:r>
            <a:r>
              <a:rPr dirty="0" err="1"/>
              <a:t>pojazd</a:t>
            </a:r>
            <a:r>
              <a:rPr dirty="0"/>
              <a:t> </a:t>
            </a:r>
            <a:r>
              <a:rPr dirty="0" err="1"/>
              <a:t>uczestniczący</a:t>
            </a:r>
            <a:r>
              <a:rPr dirty="0"/>
              <a:t> w </a:t>
            </a:r>
            <a:r>
              <a:rPr dirty="0" err="1"/>
              <a:t>ruchu</a:t>
            </a:r>
            <a:r>
              <a:rPr dirty="0"/>
              <a:t> </a:t>
            </a:r>
            <a:r>
              <a:rPr dirty="0" err="1"/>
              <a:t>musi</a:t>
            </a:r>
            <a:r>
              <a:rPr dirty="0"/>
              <a:t> </a:t>
            </a:r>
            <a:r>
              <a:rPr dirty="0" err="1"/>
              <a:t>być</a:t>
            </a:r>
            <a:r>
              <a:rPr dirty="0"/>
              <a:t> </a:t>
            </a:r>
            <a:r>
              <a:rPr dirty="0" err="1"/>
              <a:t>tak</a:t>
            </a:r>
            <a:r>
              <a:rPr dirty="0"/>
              <a:t> </a:t>
            </a:r>
            <a:r>
              <a:rPr dirty="0" err="1"/>
              <a:t>zbudowany</a:t>
            </a:r>
            <a:r>
              <a:rPr dirty="0"/>
              <a:t>, </a:t>
            </a:r>
            <a:r>
              <a:rPr dirty="0" err="1"/>
              <a:t>wyposażony</a:t>
            </a:r>
            <a:r>
              <a:rPr dirty="0"/>
              <a:t> </a:t>
            </a:r>
            <a:r>
              <a:rPr dirty="0" err="1"/>
              <a:t>i</a:t>
            </a:r>
            <a:r>
              <a:rPr dirty="0"/>
              <a:t> </a:t>
            </a:r>
            <a:r>
              <a:rPr dirty="0" err="1"/>
              <a:t>utrzymany</a:t>
            </a:r>
            <a:r>
              <a:rPr dirty="0"/>
              <a:t> aby m.in., </a:t>
            </a:r>
            <a:r>
              <a:rPr dirty="0" err="1"/>
              <a:t>nie</a:t>
            </a:r>
            <a:r>
              <a:rPr dirty="0"/>
              <a:t> </a:t>
            </a:r>
            <a:r>
              <a:rPr dirty="0" err="1"/>
              <a:t>zagrażał</a:t>
            </a:r>
            <a:r>
              <a:rPr dirty="0"/>
              <a:t> </a:t>
            </a:r>
            <a:r>
              <a:rPr dirty="0" err="1"/>
              <a:t>bezpieczeństwu</a:t>
            </a:r>
            <a:r>
              <a:rPr dirty="0"/>
              <a:t> </a:t>
            </a:r>
            <a:r>
              <a:rPr dirty="0" err="1"/>
              <a:t>osób</a:t>
            </a:r>
            <a:r>
              <a:rPr dirty="0"/>
              <a:t> </a:t>
            </a:r>
            <a:r>
              <a:rPr dirty="0" err="1"/>
              <a:t>nim</a:t>
            </a:r>
            <a:r>
              <a:rPr dirty="0"/>
              <a:t> </a:t>
            </a:r>
            <a:r>
              <a:rPr dirty="0" err="1"/>
              <a:t>jadących</a:t>
            </a:r>
            <a:r>
              <a:rPr dirty="0"/>
              <a:t> </a:t>
            </a:r>
            <a:r>
              <a:rPr dirty="0" err="1"/>
              <a:t>lub</a:t>
            </a:r>
            <a:r>
              <a:rPr dirty="0"/>
              <a:t> </a:t>
            </a:r>
            <a:r>
              <a:rPr dirty="0" err="1"/>
              <a:t>innych</a:t>
            </a:r>
            <a:r>
              <a:rPr dirty="0"/>
              <a:t> </a:t>
            </a:r>
            <a:r>
              <a:rPr dirty="0" err="1"/>
              <a:t>uczestników</a:t>
            </a:r>
            <a:r>
              <a:rPr dirty="0"/>
              <a:t> </a:t>
            </a:r>
            <a:r>
              <a:rPr dirty="0" err="1"/>
              <a:t>ruchu</a:t>
            </a:r>
            <a:r>
              <a:rPr dirty="0"/>
              <a:t>, </a:t>
            </a:r>
            <a:r>
              <a:rPr dirty="0" err="1"/>
              <a:t>nie</a:t>
            </a:r>
            <a:r>
              <a:rPr dirty="0"/>
              <a:t> </a:t>
            </a:r>
            <a:r>
              <a:rPr dirty="0" err="1"/>
              <a:t>zakłócał</a:t>
            </a:r>
            <a:r>
              <a:rPr dirty="0"/>
              <a:t> </a:t>
            </a:r>
            <a:r>
              <a:rPr dirty="0" err="1"/>
              <a:t>spokoju</a:t>
            </a:r>
            <a:r>
              <a:rPr dirty="0"/>
              <a:t> </a:t>
            </a:r>
            <a:r>
              <a:rPr dirty="0" err="1"/>
              <a:t>publicznego</a:t>
            </a:r>
            <a:r>
              <a:rPr dirty="0"/>
              <a:t>, </a:t>
            </a:r>
            <a:r>
              <a:rPr dirty="0" err="1"/>
              <a:t>nie</a:t>
            </a:r>
            <a:r>
              <a:rPr dirty="0"/>
              <a:t> </a:t>
            </a:r>
            <a:r>
              <a:rPr dirty="0" err="1"/>
              <a:t>powodował</a:t>
            </a:r>
            <a:r>
              <a:rPr dirty="0"/>
              <a:t> </a:t>
            </a:r>
            <a:r>
              <a:rPr dirty="0" err="1"/>
              <a:t>wydzielenia</a:t>
            </a:r>
            <a:r>
              <a:rPr dirty="0"/>
              <a:t> </a:t>
            </a:r>
            <a:r>
              <a:rPr dirty="0" err="1"/>
              <a:t>szkodliwych</a:t>
            </a:r>
            <a:r>
              <a:rPr dirty="0"/>
              <a:t> </a:t>
            </a:r>
            <a:r>
              <a:rPr dirty="0" err="1"/>
              <a:t>substancji</a:t>
            </a:r>
            <a:r>
              <a:rPr dirty="0"/>
              <a:t> w </a:t>
            </a:r>
            <a:r>
              <a:rPr dirty="0" err="1"/>
              <a:t>stopniu</a:t>
            </a:r>
            <a:r>
              <a:rPr dirty="0"/>
              <a:t> </a:t>
            </a:r>
            <a:r>
              <a:rPr dirty="0" err="1"/>
              <a:t>przekraczającym</a:t>
            </a:r>
            <a:r>
              <a:rPr dirty="0"/>
              <a:t> </a:t>
            </a:r>
            <a:r>
              <a:rPr dirty="0" err="1"/>
              <a:t>wielkości</a:t>
            </a:r>
            <a:r>
              <a:rPr dirty="0"/>
              <a:t> </a:t>
            </a:r>
            <a:r>
              <a:rPr dirty="0" err="1"/>
              <a:t>określone</a:t>
            </a:r>
            <a:r>
              <a:rPr dirty="0"/>
              <a:t> w </a:t>
            </a:r>
            <a:r>
              <a:rPr dirty="0" err="1"/>
              <a:t>przepisach</a:t>
            </a:r>
            <a:r>
              <a:rPr dirty="0"/>
              <a:t> </a:t>
            </a:r>
            <a:r>
              <a:rPr dirty="0" err="1"/>
              <a:t>szczególnych</a:t>
            </a:r>
            <a:r>
              <a:rPr dirty="0"/>
              <a:t>.</a:t>
            </a:r>
          </a:p>
        </p:txBody>
      </p:sp>
    </p:spTree>
  </p:cSld>
  <p:clrMapOvr>
    <a:masterClrMapping/>
  </p:clrMapOvr>
  <p:transition spd="med"/>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3"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664" name="88"/>
          <p:cNvSpPr txBox="1"/>
          <p:nvPr/>
        </p:nvSpPr>
        <p:spPr>
          <a:xfrm>
            <a:off x="23360715" y="12729956"/>
            <a:ext cx="567335"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88</a:t>
            </a:r>
          </a:p>
        </p:txBody>
      </p:sp>
      <p:sp>
        <p:nvSpPr>
          <p:cNvPr id="665" name="Pytanie 3: Czy to prawda, że miasto będzie musiało samo utrzymywać przeprawę promową i tunel?…"/>
          <p:cNvSpPr txBox="1"/>
          <p:nvPr/>
        </p:nvSpPr>
        <p:spPr>
          <a:xfrm>
            <a:off x="1056447" y="2992168"/>
            <a:ext cx="22271106" cy="95472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numCol="2" spcCol="1113554">
            <a:normAutofit/>
          </a:bodyPr>
          <a:lstStyle/>
          <a:p>
            <a:pPr algn="just">
              <a:lnSpc>
                <a:spcPct val="90000"/>
              </a:lnSpc>
              <a:spcBef>
                <a:spcPts val="4500"/>
              </a:spcBef>
              <a:defRPr sz="2500">
                <a:solidFill>
                  <a:srgbClr val="000000"/>
                </a:solidFill>
                <a:latin typeface="Sora Regular Bold"/>
                <a:ea typeface="Sora Regular Bold"/>
                <a:cs typeface="Sora Regular Bold"/>
                <a:sym typeface="Sora Regular Bold"/>
              </a:defRPr>
            </a:pPr>
            <a:endParaRPr lang="pl-PL" dirty="0" smtClean="0"/>
          </a:p>
          <a:p>
            <a:pPr algn="just">
              <a:lnSpc>
                <a:spcPct val="90000"/>
              </a:lnSpc>
              <a:spcBef>
                <a:spcPts val="4500"/>
              </a:spcBef>
              <a:defRPr sz="2500">
                <a:solidFill>
                  <a:srgbClr val="000000"/>
                </a:solidFill>
                <a:latin typeface="Sora Regular Bold"/>
                <a:ea typeface="Sora Regular Bold"/>
                <a:cs typeface="Sora Regular Bold"/>
                <a:sym typeface="Sora Regular Bold"/>
              </a:defRPr>
            </a:pPr>
            <a:r>
              <a:rPr dirty="0" err="1" smtClean="0"/>
              <a:t>Pytanie</a:t>
            </a:r>
            <a:r>
              <a:rPr dirty="0" smtClean="0"/>
              <a:t> </a:t>
            </a:r>
            <a:r>
              <a:rPr dirty="0"/>
              <a:t>3: </a:t>
            </a:r>
            <a:r>
              <a:rPr dirty="0" err="1"/>
              <a:t>Czy</a:t>
            </a:r>
            <a:r>
              <a:rPr dirty="0"/>
              <a:t> to </a:t>
            </a:r>
            <a:r>
              <a:rPr dirty="0" err="1"/>
              <a:t>prawda</a:t>
            </a:r>
            <a:r>
              <a:rPr dirty="0"/>
              <a:t>, że </a:t>
            </a:r>
            <a:r>
              <a:rPr dirty="0" err="1"/>
              <a:t>miasto</a:t>
            </a:r>
            <a:r>
              <a:rPr dirty="0"/>
              <a:t> </a:t>
            </a:r>
            <a:r>
              <a:rPr dirty="0" err="1"/>
              <a:t>będzie</a:t>
            </a:r>
            <a:r>
              <a:rPr dirty="0"/>
              <a:t> </a:t>
            </a:r>
            <a:r>
              <a:rPr dirty="0" err="1"/>
              <a:t>musiało</a:t>
            </a:r>
            <a:r>
              <a:rPr dirty="0"/>
              <a:t> </a:t>
            </a:r>
            <a:r>
              <a:rPr dirty="0" err="1"/>
              <a:t>samo</a:t>
            </a:r>
            <a:r>
              <a:rPr dirty="0"/>
              <a:t> </a:t>
            </a:r>
            <a:r>
              <a:rPr dirty="0" err="1"/>
              <a:t>utrzymywać</a:t>
            </a:r>
            <a:r>
              <a:rPr dirty="0"/>
              <a:t> </a:t>
            </a:r>
            <a:r>
              <a:rPr dirty="0" err="1"/>
              <a:t>przeprawę</a:t>
            </a:r>
            <a:r>
              <a:rPr dirty="0"/>
              <a:t> </a:t>
            </a:r>
            <a:r>
              <a:rPr dirty="0" err="1"/>
              <a:t>promową</a:t>
            </a:r>
            <a:r>
              <a:rPr dirty="0"/>
              <a:t> </a:t>
            </a:r>
            <a:r>
              <a:rPr dirty="0" err="1"/>
              <a:t>i</a:t>
            </a:r>
            <a:r>
              <a:rPr dirty="0"/>
              <a:t> </a:t>
            </a:r>
            <a:r>
              <a:rPr dirty="0" err="1"/>
              <a:t>tunel</a:t>
            </a:r>
            <a:r>
              <a:rPr dirty="0"/>
              <a:t>? </a:t>
            </a:r>
          </a:p>
          <a:p>
            <a:pPr algn="just">
              <a:lnSpc>
                <a:spcPct val="90000"/>
              </a:lnSpc>
              <a:spcBef>
                <a:spcPts val="4500"/>
              </a:spcBef>
              <a:defRPr sz="2500">
                <a:solidFill>
                  <a:srgbClr val="000000"/>
                </a:solidFill>
                <a:latin typeface="Sora Regular ExtraLight"/>
                <a:ea typeface="Sora Regular ExtraLight"/>
                <a:cs typeface="Sora Regular ExtraLight"/>
                <a:sym typeface="Sora Regular ExtraLight"/>
              </a:defRPr>
            </a:pPr>
            <a:r>
              <a:rPr dirty="0" err="1"/>
              <a:t>Obecnie</a:t>
            </a:r>
            <a:r>
              <a:rPr dirty="0"/>
              <a:t> </a:t>
            </a:r>
            <a:r>
              <a:rPr dirty="0" err="1"/>
              <a:t>otrzymujemy</a:t>
            </a:r>
            <a:r>
              <a:rPr dirty="0"/>
              <a:t> </a:t>
            </a:r>
            <a:r>
              <a:rPr dirty="0" err="1"/>
              <a:t>środki</a:t>
            </a:r>
            <a:r>
              <a:rPr dirty="0"/>
              <a:t> </a:t>
            </a:r>
            <a:r>
              <a:rPr dirty="0" err="1"/>
              <a:t>finansowe</a:t>
            </a:r>
            <a:r>
              <a:rPr dirty="0"/>
              <a:t> z </a:t>
            </a:r>
            <a:r>
              <a:rPr dirty="0" err="1"/>
              <a:t>rezerwy</a:t>
            </a:r>
            <a:r>
              <a:rPr dirty="0"/>
              <a:t> </a:t>
            </a:r>
            <a:r>
              <a:rPr dirty="0" err="1"/>
              <a:t>subwencji</a:t>
            </a:r>
            <a:r>
              <a:rPr dirty="0"/>
              <a:t> </a:t>
            </a:r>
            <a:r>
              <a:rPr dirty="0" err="1"/>
              <a:t>ogólnej</a:t>
            </a:r>
            <a:r>
              <a:rPr dirty="0"/>
              <a:t> </a:t>
            </a:r>
            <a:r>
              <a:rPr dirty="0" err="1"/>
              <a:t>ponieważ</a:t>
            </a:r>
            <a:r>
              <a:rPr dirty="0"/>
              <a:t> </a:t>
            </a:r>
            <a:r>
              <a:rPr dirty="0" err="1"/>
              <a:t>spełniamy</a:t>
            </a:r>
            <a:r>
              <a:rPr dirty="0"/>
              <a:t> </a:t>
            </a:r>
            <a:r>
              <a:rPr dirty="0" err="1"/>
              <a:t>warunki</a:t>
            </a:r>
            <a:r>
              <a:rPr dirty="0"/>
              <a:t> </a:t>
            </a:r>
            <a:r>
              <a:rPr dirty="0" err="1"/>
              <a:t>wynikające</a:t>
            </a:r>
            <a:r>
              <a:rPr dirty="0"/>
              <a:t> z </a:t>
            </a:r>
            <a:r>
              <a:rPr dirty="0" err="1"/>
              <a:t>ustawy</a:t>
            </a:r>
            <a:r>
              <a:rPr dirty="0"/>
              <a:t> z </a:t>
            </a:r>
            <a:r>
              <a:rPr dirty="0" err="1"/>
              <a:t>dnia</a:t>
            </a:r>
            <a:r>
              <a:rPr dirty="0"/>
              <a:t> 13 </a:t>
            </a:r>
            <a:r>
              <a:rPr dirty="0" err="1"/>
              <a:t>listopada</a:t>
            </a:r>
            <a:r>
              <a:rPr dirty="0"/>
              <a:t> 2003 r. o </a:t>
            </a:r>
            <a:r>
              <a:rPr dirty="0" err="1"/>
              <a:t>dochodach</a:t>
            </a:r>
            <a:r>
              <a:rPr dirty="0"/>
              <a:t> </a:t>
            </a:r>
            <a:r>
              <a:rPr dirty="0" err="1"/>
              <a:t>jednostek</a:t>
            </a:r>
            <a:r>
              <a:rPr dirty="0"/>
              <a:t> </a:t>
            </a:r>
            <a:r>
              <a:rPr dirty="0" err="1"/>
              <a:t>samorządu</a:t>
            </a:r>
            <a:r>
              <a:rPr dirty="0"/>
              <a:t> </a:t>
            </a:r>
            <a:r>
              <a:rPr dirty="0" err="1"/>
              <a:t>terytorialnego</a:t>
            </a:r>
            <a:r>
              <a:rPr dirty="0"/>
              <a:t> ( Dz.U.2021.38 ). W </a:t>
            </a:r>
            <a:r>
              <a:rPr dirty="0" err="1"/>
              <a:t>ustawie</a:t>
            </a:r>
            <a:r>
              <a:rPr dirty="0"/>
              <a:t> jest </a:t>
            </a:r>
            <a:r>
              <a:rPr dirty="0" err="1"/>
              <a:t>zapis</a:t>
            </a:r>
            <a:r>
              <a:rPr dirty="0"/>
              <a:t>, że </a:t>
            </a:r>
            <a:r>
              <a:rPr dirty="0" err="1"/>
              <a:t>subwencję</a:t>
            </a:r>
            <a:r>
              <a:rPr dirty="0"/>
              <a:t> </a:t>
            </a:r>
            <a:r>
              <a:rPr dirty="0" err="1"/>
              <a:t>można</a:t>
            </a:r>
            <a:r>
              <a:rPr dirty="0"/>
              <a:t> </a:t>
            </a:r>
            <a:r>
              <a:rPr dirty="0" err="1"/>
              <a:t>otrzymać</a:t>
            </a:r>
            <a:r>
              <a:rPr dirty="0"/>
              <a:t> </a:t>
            </a:r>
            <a:r>
              <a:rPr dirty="0" err="1"/>
              <a:t>jeśli</a:t>
            </a:r>
            <a:r>
              <a:rPr dirty="0"/>
              <a:t> </a:t>
            </a:r>
            <a:r>
              <a:rPr dirty="0" err="1"/>
              <a:t>przekroczymy</a:t>
            </a:r>
            <a:r>
              <a:rPr dirty="0"/>
              <a:t> </a:t>
            </a:r>
            <a:r>
              <a:rPr dirty="0" err="1"/>
              <a:t>średnie</a:t>
            </a:r>
            <a:r>
              <a:rPr dirty="0"/>
              <a:t> </a:t>
            </a:r>
            <a:r>
              <a:rPr dirty="0" err="1"/>
              <a:t>natężenie</a:t>
            </a:r>
            <a:r>
              <a:rPr dirty="0"/>
              <a:t> </a:t>
            </a:r>
            <a:r>
              <a:rPr dirty="0" err="1"/>
              <a:t>ruchu</a:t>
            </a:r>
            <a:r>
              <a:rPr dirty="0"/>
              <a:t> w </a:t>
            </a:r>
            <a:r>
              <a:rPr dirty="0" err="1"/>
              <a:t>skali</a:t>
            </a:r>
            <a:r>
              <a:rPr dirty="0"/>
              <a:t> roku </a:t>
            </a:r>
            <a:r>
              <a:rPr dirty="0" err="1"/>
              <a:t>będzie</a:t>
            </a:r>
            <a:r>
              <a:rPr dirty="0"/>
              <a:t> na </a:t>
            </a:r>
            <a:r>
              <a:rPr dirty="0" err="1"/>
              <a:t>poziomie</a:t>
            </a:r>
            <a:r>
              <a:rPr dirty="0"/>
              <a:t> </a:t>
            </a:r>
            <a:r>
              <a:rPr dirty="0" err="1"/>
              <a:t>powyżej</a:t>
            </a:r>
            <a:r>
              <a:rPr dirty="0"/>
              <a:t> 2000 </a:t>
            </a:r>
            <a:r>
              <a:rPr dirty="0" err="1"/>
              <a:t>pojazdów</a:t>
            </a:r>
            <a:r>
              <a:rPr dirty="0"/>
              <a:t> na </a:t>
            </a:r>
            <a:r>
              <a:rPr dirty="0" err="1"/>
              <a:t>dobę</a:t>
            </a:r>
            <a:r>
              <a:rPr dirty="0"/>
              <a:t>.  Ale </a:t>
            </a:r>
            <a:r>
              <a:rPr dirty="0" err="1"/>
              <a:t>jeśli</a:t>
            </a:r>
            <a:r>
              <a:rPr dirty="0"/>
              <a:t> </a:t>
            </a:r>
            <a:r>
              <a:rPr dirty="0" err="1"/>
              <a:t>nie</a:t>
            </a:r>
            <a:r>
              <a:rPr dirty="0"/>
              <a:t> </a:t>
            </a:r>
            <a:r>
              <a:rPr dirty="0" err="1"/>
              <a:t>osiągniemy</a:t>
            </a:r>
            <a:r>
              <a:rPr dirty="0"/>
              <a:t> </a:t>
            </a:r>
            <a:r>
              <a:rPr dirty="0" err="1"/>
              <a:t>takiego</a:t>
            </a:r>
            <a:r>
              <a:rPr dirty="0"/>
              <a:t> </a:t>
            </a:r>
            <a:r>
              <a:rPr dirty="0" err="1"/>
              <a:t>średniego</a:t>
            </a:r>
            <a:r>
              <a:rPr dirty="0"/>
              <a:t> </a:t>
            </a:r>
            <a:r>
              <a:rPr dirty="0" err="1"/>
              <a:t>natężenia</a:t>
            </a:r>
            <a:r>
              <a:rPr dirty="0"/>
              <a:t> </a:t>
            </a:r>
            <a:r>
              <a:rPr dirty="0" err="1"/>
              <a:t>ruchu</a:t>
            </a:r>
            <a:r>
              <a:rPr dirty="0"/>
              <a:t>, to </a:t>
            </a:r>
            <a:r>
              <a:rPr dirty="0" err="1"/>
              <a:t>konieczna</a:t>
            </a:r>
            <a:r>
              <a:rPr dirty="0"/>
              <a:t> </a:t>
            </a:r>
            <a:r>
              <a:rPr dirty="0" err="1"/>
              <a:t>będzie</a:t>
            </a:r>
            <a:r>
              <a:rPr dirty="0"/>
              <a:t> </a:t>
            </a:r>
            <a:r>
              <a:rPr dirty="0" err="1"/>
              <a:t>zmiana</a:t>
            </a:r>
            <a:r>
              <a:rPr dirty="0"/>
              <a:t> </a:t>
            </a:r>
            <a:r>
              <a:rPr dirty="0" err="1"/>
              <a:t>przepisów</a:t>
            </a:r>
            <a:r>
              <a:rPr dirty="0"/>
              <a:t> </a:t>
            </a:r>
            <a:r>
              <a:rPr dirty="0" err="1"/>
              <a:t>ustawy</a:t>
            </a:r>
            <a:r>
              <a:rPr dirty="0"/>
              <a:t>, o co </a:t>
            </a:r>
            <a:r>
              <a:rPr dirty="0" err="1"/>
              <a:t>postulował</a:t>
            </a:r>
            <a:r>
              <a:rPr dirty="0"/>
              <a:t> do </a:t>
            </a:r>
            <a:r>
              <a:rPr dirty="0" err="1"/>
              <a:t>premiera</a:t>
            </a:r>
            <a:r>
              <a:rPr dirty="0"/>
              <a:t> </a:t>
            </a:r>
            <a:r>
              <a:rPr dirty="0" err="1"/>
              <a:t>i</a:t>
            </a:r>
            <a:r>
              <a:rPr dirty="0"/>
              <a:t> </a:t>
            </a:r>
            <a:r>
              <a:rPr dirty="0" err="1"/>
              <a:t>parlamentarzystów</a:t>
            </a:r>
            <a:r>
              <a:rPr dirty="0"/>
              <a:t> </a:t>
            </a:r>
            <a:r>
              <a:rPr dirty="0" err="1"/>
              <a:t>Prezydent</a:t>
            </a:r>
            <a:r>
              <a:rPr dirty="0"/>
              <a:t> Miasta Świnoujście. </a:t>
            </a:r>
          </a:p>
          <a:p>
            <a:pPr algn="just">
              <a:lnSpc>
                <a:spcPct val="90000"/>
              </a:lnSpc>
              <a:spcBef>
                <a:spcPts val="4500"/>
              </a:spcBef>
              <a:defRPr sz="2500">
                <a:solidFill>
                  <a:srgbClr val="000000"/>
                </a:solidFill>
                <a:latin typeface="Sora Regular Bold"/>
                <a:ea typeface="Sora Regular Bold"/>
                <a:cs typeface="Sora Regular Bold"/>
                <a:sym typeface="Sora Regular Bold"/>
              </a:defRPr>
            </a:pPr>
            <a:endParaRPr dirty="0"/>
          </a:p>
          <a:p>
            <a:pPr algn="just">
              <a:lnSpc>
                <a:spcPct val="90000"/>
              </a:lnSpc>
              <a:spcBef>
                <a:spcPts val="4500"/>
              </a:spcBef>
              <a:defRPr sz="2500">
                <a:solidFill>
                  <a:srgbClr val="000000"/>
                </a:solidFill>
                <a:latin typeface="Sora Regular Bold"/>
                <a:ea typeface="Sora Regular Bold"/>
                <a:cs typeface="Sora Regular Bold"/>
                <a:sym typeface="Sora Regular Bold"/>
              </a:defRPr>
            </a:pPr>
            <a:endParaRPr dirty="0"/>
          </a:p>
          <a:p>
            <a:pPr algn="just">
              <a:lnSpc>
                <a:spcPct val="90000"/>
              </a:lnSpc>
              <a:spcBef>
                <a:spcPts val="4500"/>
              </a:spcBef>
              <a:defRPr sz="2500">
                <a:solidFill>
                  <a:srgbClr val="000000"/>
                </a:solidFill>
                <a:latin typeface="Sora Regular Bold"/>
                <a:ea typeface="Sora Regular Bold"/>
                <a:cs typeface="Sora Regular Bold"/>
                <a:sym typeface="Sora Regular Bold"/>
              </a:defRPr>
            </a:pPr>
            <a:endParaRPr dirty="0"/>
          </a:p>
          <a:p>
            <a:pPr algn="just">
              <a:lnSpc>
                <a:spcPct val="90000"/>
              </a:lnSpc>
              <a:spcBef>
                <a:spcPts val="4500"/>
              </a:spcBef>
              <a:defRPr sz="2500">
                <a:solidFill>
                  <a:srgbClr val="000000"/>
                </a:solidFill>
                <a:latin typeface="Sora Regular Bold"/>
                <a:ea typeface="Sora Regular Bold"/>
                <a:cs typeface="Sora Regular Bold"/>
                <a:sym typeface="Sora Regular Bold"/>
              </a:defRPr>
            </a:pPr>
            <a:endParaRPr dirty="0"/>
          </a:p>
          <a:p>
            <a:pPr algn="just">
              <a:lnSpc>
                <a:spcPct val="90000"/>
              </a:lnSpc>
              <a:spcBef>
                <a:spcPts val="4500"/>
              </a:spcBef>
              <a:defRPr sz="2500">
                <a:solidFill>
                  <a:srgbClr val="000000"/>
                </a:solidFill>
                <a:latin typeface="Sora Regular Bold"/>
                <a:ea typeface="Sora Regular Bold"/>
                <a:cs typeface="Sora Regular Bold"/>
                <a:sym typeface="Sora Regular Bold"/>
              </a:defRPr>
            </a:pPr>
            <a:endParaRPr dirty="0"/>
          </a:p>
          <a:p>
            <a:pPr algn="just">
              <a:lnSpc>
                <a:spcPct val="90000"/>
              </a:lnSpc>
              <a:spcBef>
                <a:spcPts val="4500"/>
              </a:spcBef>
              <a:defRPr sz="2500">
                <a:solidFill>
                  <a:srgbClr val="000000"/>
                </a:solidFill>
                <a:latin typeface="Sora Regular Bold"/>
                <a:ea typeface="Sora Regular Bold"/>
                <a:cs typeface="Sora Regular Bold"/>
                <a:sym typeface="Sora Regular Bold"/>
              </a:defRPr>
            </a:pPr>
            <a:r>
              <a:rPr dirty="0" err="1"/>
              <a:t>Pytanie</a:t>
            </a:r>
            <a:r>
              <a:rPr dirty="0"/>
              <a:t> 4: </a:t>
            </a:r>
            <a:r>
              <a:rPr dirty="0" err="1"/>
              <a:t>Jakie</a:t>
            </a:r>
            <a:r>
              <a:rPr dirty="0"/>
              <a:t> </a:t>
            </a:r>
            <a:r>
              <a:rPr dirty="0" err="1"/>
              <a:t>są</a:t>
            </a:r>
            <a:r>
              <a:rPr dirty="0"/>
              <a:t> </a:t>
            </a:r>
            <a:r>
              <a:rPr dirty="0" err="1"/>
              <a:t>konsekwencje</a:t>
            </a:r>
            <a:r>
              <a:rPr dirty="0"/>
              <a:t> </a:t>
            </a:r>
            <a:r>
              <a:rPr dirty="0" err="1"/>
              <a:t>udostępniana</a:t>
            </a:r>
            <a:r>
              <a:rPr dirty="0"/>
              <a:t> tunelu </a:t>
            </a:r>
            <a:r>
              <a:rPr dirty="0" err="1"/>
              <a:t>jednorurowego</a:t>
            </a:r>
            <a:r>
              <a:rPr dirty="0"/>
              <a:t>, co w </a:t>
            </a:r>
            <a:r>
              <a:rPr dirty="0" err="1"/>
              <a:t>przypadku</a:t>
            </a:r>
            <a:r>
              <a:rPr dirty="0"/>
              <a:t> </a:t>
            </a:r>
            <a:r>
              <a:rPr dirty="0" err="1"/>
              <a:t>kolizji</a:t>
            </a:r>
            <a:r>
              <a:rPr dirty="0"/>
              <a:t> </a:t>
            </a:r>
            <a:r>
              <a:rPr dirty="0" err="1"/>
              <a:t>wewnątrz</a:t>
            </a:r>
            <a:r>
              <a:rPr dirty="0"/>
              <a:t> tunelu </a:t>
            </a:r>
            <a:r>
              <a:rPr dirty="0" err="1"/>
              <a:t>i</a:t>
            </a:r>
            <a:r>
              <a:rPr dirty="0"/>
              <a:t> </a:t>
            </a:r>
            <a:r>
              <a:rPr dirty="0" err="1"/>
              <a:t>zatoru</a:t>
            </a:r>
            <a:r>
              <a:rPr dirty="0"/>
              <a:t>?</a:t>
            </a:r>
          </a:p>
          <a:p>
            <a:pPr algn="just">
              <a:lnSpc>
                <a:spcPct val="90000"/>
              </a:lnSpc>
              <a:spcBef>
                <a:spcPts val="4500"/>
              </a:spcBef>
              <a:defRPr sz="2500">
                <a:solidFill>
                  <a:srgbClr val="000000"/>
                </a:solidFill>
                <a:latin typeface="Sora Regular ExtraLight"/>
                <a:ea typeface="Sora Regular ExtraLight"/>
                <a:cs typeface="Sora Regular ExtraLight"/>
                <a:sym typeface="Sora Regular ExtraLight"/>
              </a:defRPr>
            </a:pPr>
            <a:r>
              <a:rPr dirty="0"/>
              <a:t>W </a:t>
            </a:r>
            <a:r>
              <a:rPr dirty="0" err="1"/>
              <a:t>przypadku</a:t>
            </a:r>
            <a:r>
              <a:rPr dirty="0"/>
              <a:t> </a:t>
            </a:r>
            <a:r>
              <a:rPr dirty="0" err="1"/>
              <a:t>kolizji</a:t>
            </a:r>
            <a:r>
              <a:rPr dirty="0"/>
              <a:t> </a:t>
            </a:r>
            <a:r>
              <a:rPr dirty="0" err="1"/>
              <a:t>wewnątrz</a:t>
            </a:r>
            <a:r>
              <a:rPr dirty="0"/>
              <a:t> tunelu </a:t>
            </a:r>
            <a:r>
              <a:rPr dirty="0" err="1"/>
              <a:t>zastosowane</a:t>
            </a:r>
            <a:r>
              <a:rPr dirty="0"/>
              <a:t> </a:t>
            </a:r>
            <a:r>
              <a:rPr dirty="0" err="1"/>
              <a:t>będą</a:t>
            </a:r>
            <a:r>
              <a:rPr dirty="0"/>
              <a:t> </a:t>
            </a:r>
            <a:r>
              <a:rPr dirty="0" err="1"/>
              <a:t>wszystkie</a:t>
            </a:r>
            <a:r>
              <a:rPr dirty="0"/>
              <a:t> </a:t>
            </a:r>
            <a:r>
              <a:rPr dirty="0" err="1"/>
              <a:t>procedury</a:t>
            </a:r>
            <a:r>
              <a:rPr dirty="0"/>
              <a:t>, </a:t>
            </a:r>
            <a:r>
              <a:rPr dirty="0" err="1"/>
              <a:t>które</a:t>
            </a:r>
            <a:r>
              <a:rPr dirty="0"/>
              <a:t> </a:t>
            </a:r>
            <a:r>
              <a:rPr dirty="0" err="1"/>
              <a:t>wykorzystuje</a:t>
            </a:r>
            <a:r>
              <a:rPr dirty="0"/>
              <a:t> </a:t>
            </a:r>
            <a:r>
              <a:rPr dirty="0" err="1"/>
              <a:t>się</a:t>
            </a:r>
            <a:r>
              <a:rPr dirty="0"/>
              <a:t> </a:t>
            </a:r>
            <a:r>
              <a:rPr dirty="0" err="1"/>
              <a:t>podczas</a:t>
            </a:r>
            <a:r>
              <a:rPr dirty="0"/>
              <a:t> </a:t>
            </a:r>
            <a:r>
              <a:rPr dirty="0" err="1"/>
              <a:t>każdego</a:t>
            </a:r>
            <a:r>
              <a:rPr dirty="0"/>
              <a:t> </a:t>
            </a:r>
            <a:r>
              <a:rPr dirty="0" err="1"/>
              <a:t>innego</a:t>
            </a:r>
            <a:r>
              <a:rPr dirty="0"/>
              <a:t> </a:t>
            </a:r>
            <a:r>
              <a:rPr dirty="0" err="1"/>
              <a:t>wypadku</a:t>
            </a:r>
            <a:r>
              <a:rPr dirty="0"/>
              <a:t>. W </a:t>
            </a:r>
            <a:r>
              <a:rPr dirty="0" err="1"/>
              <a:t>najbliższym</a:t>
            </a:r>
            <a:r>
              <a:rPr dirty="0"/>
              <a:t> </a:t>
            </a:r>
            <a:r>
              <a:rPr dirty="0" err="1"/>
              <a:t>czasie</a:t>
            </a:r>
            <a:r>
              <a:rPr dirty="0"/>
              <a:t> </a:t>
            </a:r>
            <a:r>
              <a:rPr dirty="0" err="1"/>
              <a:t>procedury</a:t>
            </a:r>
            <a:r>
              <a:rPr dirty="0"/>
              <a:t> </a:t>
            </a:r>
            <a:r>
              <a:rPr dirty="0" err="1"/>
              <a:t>te</a:t>
            </a:r>
            <a:r>
              <a:rPr dirty="0"/>
              <a:t> </a:t>
            </a:r>
            <a:r>
              <a:rPr dirty="0" err="1"/>
              <a:t>będą</a:t>
            </a:r>
            <a:r>
              <a:rPr dirty="0"/>
              <a:t> </a:t>
            </a:r>
            <a:r>
              <a:rPr dirty="0" err="1"/>
              <a:t>szczegółowo</a:t>
            </a:r>
            <a:r>
              <a:rPr dirty="0"/>
              <a:t> </a:t>
            </a:r>
            <a:r>
              <a:rPr dirty="0" err="1"/>
              <a:t>ustalane</a:t>
            </a:r>
            <a:r>
              <a:rPr dirty="0"/>
              <a:t> w </a:t>
            </a:r>
            <a:r>
              <a:rPr dirty="0" err="1"/>
              <a:t>ramach</a:t>
            </a:r>
            <a:r>
              <a:rPr dirty="0"/>
              <a:t> </a:t>
            </a:r>
            <a:r>
              <a:rPr dirty="0" err="1"/>
              <a:t>dokumentacji</a:t>
            </a:r>
            <a:r>
              <a:rPr dirty="0"/>
              <a:t> </a:t>
            </a:r>
            <a:r>
              <a:rPr dirty="0" err="1"/>
              <a:t>dotyczącej</a:t>
            </a:r>
            <a:r>
              <a:rPr dirty="0"/>
              <a:t> </a:t>
            </a:r>
            <a:r>
              <a:rPr dirty="0" err="1"/>
              <a:t>bezpieczeństwa</a:t>
            </a:r>
            <a:r>
              <a:rPr dirty="0"/>
              <a:t>. </a:t>
            </a:r>
            <a:r>
              <a:rPr dirty="0" err="1"/>
              <a:t>Obecnie</a:t>
            </a:r>
            <a:r>
              <a:rPr dirty="0"/>
              <a:t> </a:t>
            </a:r>
            <a:r>
              <a:rPr dirty="0" err="1"/>
              <a:t>jesteśmy</a:t>
            </a:r>
            <a:r>
              <a:rPr dirty="0"/>
              <a:t> w </a:t>
            </a:r>
            <a:r>
              <a:rPr dirty="0" err="1"/>
              <a:t>kontakcie</a:t>
            </a:r>
            <a:r>
              <a:rPr dirty="0"/>
              <a:t> z </a:t>
            </a:r>
            <a:r>
              <a:rPr dirty="0" err="1"/>
              <a:t>Kierownikiem</a:t>
            </a:r>
            <a:r>
              <a:rPr dirty="0"/>
              <a:t> </a:t>
            </a:r>
            <a:r>
              <a:rPr dirty="0" err="1"/>
              <a:t>Działu</a:t>
            </a:r>
            <a:r>
              <a:rPr dirty="0"/>
              <a:t> </a:t>
            </a:r>
            <a:r>
              <a:rPr dirty="0" err="1"/>
              <a:t>Utrzymania</a:t>
            </a:r>
            <a:r>
              <a:rPr dirty="0"/>
              <a:t> Tunelu, </a:t>
            </a:r>
            <a:r>
              <a:rPr dirty="0" err="1"/>
              <a:t>który</a:t>
            </a:r>
            <a:r>
              <a:rPr dirty="0"/>
              <a:t> jest </a:t>
            </a:r>
            <a:r>
              <a:rPr dirty="0" err="1"/>
              <a:t>odpowiedzialny</a:t>
            </a:r>
            <a:r>
              <a:rPr dirty="0"/>
              <a:t> </a:t>
            </a:r>
            <a:r>
              <a:rPr dirty="0" err="1"/>
              <a:t>za</a:t>
            </a:r>
            <a:r>
              <a:rPr dirty="0"/>
              <a:t> </a:t>
            </a:r>
            <a:r>
              <a:rPr dirty="0" err="1"/>
              <a:t>obsługę</a:t>
            </a:r>
            <a:r>
              <a:rPr dirty="0"/>
              <a:t> </a:t>
            </a:r>
            <a:r>
              <a:rPr dirty="0" err="1"/>
              <a:t>i</a:t>
            </a:r>
            <a:r>
              <a:rPr dirty="0"/>
              <a:t> </a:t>
            </a:r>
            <a:r>
              <a:rPr dirty="0" err="1"/>
              <a:t>eksploatację</a:t>
            </a:r>
            <a:r>
              <a:rPr dirty="0"/>
              <a:t> tunelu.</a:t>
            </a:r>
          </a:p>
        </p:txBody>
      </p:sp>
      <p:sp>
        <p:nvSpPr>
          <p:cNvPr id="666" name="Webinar…"/>
          <p:cNvSpPr txBox="1">
            <a:spLocks noGrp="1"/>
          </p:cNvSpPr>
          <p:nvPr>
            <p:ph type="title"/>
          </p:nvPr>
        </p:nvSpPr>
        <p:spPr>
          <a:xfrm>
            <a:off x="942082" y="1077359"/>
            <a:ext cx="21468158" cy="1911319"/>
          </a:xfrm>
          <a:prstGeom prst="rect">
            <a:avLst/>
          </a:prstGeom>
        </p:spPr>
        <p:txBody>
          <a:bodyPr/>
          <a:lstStyle/>
          <a:p>
            <a:pPr>
              <a:defRPr sz="7500" b="0" spc="-200">
                <a:solidFill>
                  <a:srgbClr val="ED7052"/>
                </a:solidFill>
                <a:latin typeface="Sora Regular Bold"/>
                <a:ea typeface="Sora Regular Bold"/>
                <a:cs typeface="Sora Regular Bold"/>
                <a:sym typeface="Sora Regular Bold"/>
              </a:defRPr>
            </a:pPr>
            <a:r>
              <a:rPr dirty="0"/>
              <a:t>Webinar</a:t>
            </a:r>
            <a:endParaRPr spc="-150" dirty="0"/>
          </a:p>
          <a:p>
            <a:pPr>
              <a:defRPr sz="5000" b="0" spc="-100">
                <a:solidFill>
                  <a:srgbClr val="ED7052"/>
                </a:solidFill>
                <a:latin typeface="Sora Regular Bold"/>
                <a:ea typeface="Sora Regular Bold"/>
                <a:cs typeface="Sora Regular Bold"/>
                <a:sym typeface="Sora Regular Bold"/>
              </a:defRPr>
            </a:pPr>
            <a:r>
              <a:rPr lang="pl-PL" dirty="0" smtClean="0"/>
              <a:t>O</a:t>
            </a:r>
            <a:r>
              <a:rPr dirty="0" err="1" smtClean="0"/>
              <a:t>dpowiedzi</a:t>
            </a:r>
            <a:r>
              <a:rPr dirty="0" smtClean="0"/>
              <a:t> </a:t>
            </a:r>
            <a:r>
              <a:rPr lang="pl-PL" dirty="0"/>
              <a:t>na pytania widzów TV Słowianin i internautów </a:t>
            </a:r>
            <a:endParaRPr dirty="0"/>
          </a:p>
        </p:txBody>
      </p:sp>
    </p:spTree>
  </p:cSld>
  <p:clrMapOvr>
    <a:masterClrMapping/>
  </p:clrMapOvr>
  <p:transition spd="med"/>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8"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669" name="89"/>
          <p:cNvSpPr txBox="1"/>
          <p:nvPr/>
        </p:nvSpPr>
        <p:spPr>
          <a:xfrm>
            <a:off x="23356803" y="12729956"/>
            <a:ext cx="575159"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89</a:t>
            </a:r>
          </a:p>
        </p:txBody>
      </p:sp>
      <p:sp>
        <p:nvSpPr>
          <p:cNvPr id="670" name="Pytanie 5: Z jaką częstotliwością będą kursować promy po otwarciu tunelu? Co z rowerzystami? Czy autobus będą dostosowane do przewozu rowerów przez tunel?…"/>
          <p:cNvSpPr txBox="1"/>
          <p:nvPr/>
        </p:nvSpPr>
        <p:spPr>
          <a:xfrm>
            <a:off x="1056447" y="2992168"/>
            <a:ext cx="22271106" cy="95472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numCol="2" spcCol="1113554">
            <a:normAutofit/>
          </a:bodyPr>
          <a:lstStyle/>
          <a:p>
            <a:pPr algn="just">
              <a:lnSpc>
                <a:spcPct val="90000"/>
              </a:lnSpc>
              <a:spcBef>
                <a:spcPts val="4500"/>
              </a:spcBef>
              <a:defRPr sz="2500">
                <a:solidFill>
                  <a:srgbClr val="000000"/>
                </a:solidFill>
                <a:latin typeface="Sora Regular Bold"/>
                <a:ea typeface="Sora Regular Bold"/>
                <a:cs typeface="Sora Regular Bold"/>
                <a:sym typeface="Sora Regular Bold"/>
              </a:defRPr>
            </a:pPr>
            <a:r>
              <a:rPr dirty="0" err="1"/>
              <a:t>Pytanie</a:t>
            </a:r>
            <a:r>
              <a:rPr dirty="0"/>
              <a:t> 5: Z </a:t>
            </a:r>
            <a:r>
              <a:rPr dirty="0" err="1"/>
              <a:t>jaką</a:t>
            </a:r>
            <a:r>
              <a:rPr dirty="0"/>
              <a:t> </a:t>
            </a:r>
            <a:r>
              <a:rPr dirty="0" err="1"/>
              <a:t>częstotliwością</a:t>
            </a:r>
            <a:r>
              <a:rPr dirty="0"/>
              <a:t> </a:t>
            </a:r>
            <a:r>
              <a:rPr dirty="0" err="1"/>
              <a:t>będą</a:t>
            </a:r>
            <a:r>
              <a:rPr dirty="0"/>
              <a:t> </a:t>
            </a:r>
            <a:r>
              <a:rPr dirty="0" err="1"/>
              <a:t>kursować</a:t>
            </a:r>
            <a:r>
              <a:rPr dirty="0"/>
              <a:t> </a:t>
            </a:r>
            <a:r>
              <a:rPr dirty="0" err="1"/>
              <a:t>promy</a:t>
            </a:r>
            <a:r>
              <a:rPr dirty="0"/>
              <a:t> po otwarciu tunelu? Co z </a:t>
            </a:r>
            <a:r>
              <a:rPr dirty="0" err="1"/>
              <a:t>rowerzystami</a:t>
            </a:r>
            <a:r>
              <a:rPr dirty="0"/>
              <a:t>? </a:t>
            </a:r>
            <a:r>
              <a:rPr dirty="0" err="1"/>
              <a:t>Czy</a:t>
            </a:r>
            <a:r>
              <a:rPr dirty="0"/>
              <a:t> autobus </a:t>
            </a:r>
            <a:r>
              <a:rPr dirty="0" err="1"/>
              <a:t>będą</a:t>
            </a:r>
            <a:r>
              <a:rPr dirty="0"/>
              <a:t> </a:t>
            </a:r>
            <a:r>
              <a:rPr dirty="0" err="1"/>
              <a:t>dostosowane</a:t>
            </a:r>
            <a:r>
              <a:rPr dirty="0"/>
              <a:t> do </a:t>
            </a:r>
            <a:r>
              <a:rPr dirty="0" err="1"/>
              <a:t>przewozu</a:t>
            </a:r>
            <a:r>
              <a:rPr dirty="0"/>
              <a:t> </a:t>
            </a:r>
            <a:r>
              <a:rPr dirty="0" err="1"/>
              <a:t>rowerów</a:t>
            </a:r>
            <a:r>
              <a:rPr dirty="0"/>
              <a:t> </a:t>
            </a:r>
            <a:r>
              <a:rPr dirty="0" err="1"/>
              <a:t>przez</a:t>
            </a:r>
            <a:r>
              <a:rPr dirty="0"/>
              <a:t> </a:t>
            </a:r>
            <a:r>
              <a:rPr dirty="0" err="1"/>
              <a:t>tunel</a:t>
            </a:r>
            <a:r>
              <a:rPr dirty="0"/>
              <a:t>?</a:t>
            </a:r>
          </a:p>
          <a:p>
            <a:pPr algn="just">
              <a:lnSpc>
                <a:spcPct val="90000"/>
              </a:lnSpc>
              <a:spcBef>
                <a:spcPts val="4500"/>
              </a:spcBef>
              <a:defRPr sz="2500">
                <a:solidFill>
                  <a:srgbClr val="000000"/>
                </a:solidFill>
                <a:latin typeface="Sora Regular ExtraLight"/>
                <a:ea typeface="Sora Regular ExtraLight"/>
                <a:cs typeface="Sora Regular ExtraLight"/>
                <a:sym typeface="Sora Regular ExtraLight"/>
              </a:defRPr>
            </a:pPr>
            <a:r>
              <a:rPr dirty="0" err="1"/>
              <a:t>Komunikacja</a:t>
            </a:r>
            <a:r>
              <a:rPr dirty="0"/>
              <a:t> </a:t>
            </a:r>
            <a:r>
              <a:rPr dirty="0" err="1"/>
              <a:t>Autobusowa</a:t>
            </a:r>
            <a:r>
              <a:rPr dirty="0"/>
              <a:t> </a:t>
            </a:r>
            <a:r>
              <a:rPr dirty="0" err="1"/>
              <a:t>jeszcze</a:t>
            </a:r>
            <a:r>
              <a:rPr dirty="0"/>
              <a:t> </a:t>
            </a:r>
            <a:r>
              <a:rPr dirty="0" err="1"/>
              <a:t>nie</a:t>
            </a:r>
            <a:r>
              <a:rPr dirty="0"/>
              <a:t> ma </a:t>
            </a:r>
            <a:r>
              <a:rPr dirty="0" err="1"/>
              <a:t>dokładnego</a:t>
            </a:r>
            <a:r>
              <a:rPr dirty="0"/>
              <a:t> </a:t>
            </a:r>
            <a:r>
              <a:rPr dirty="0" err="1"/>
              <a:t>potwierdzenia</a:t>
            </a:r>
            <a:r>
              <a:rPr dirty="0"/>
              <a:t> z </a:t>
            </a:r>
            <a:r>
              <a:rPr dirty="0" err="1"/>
              <a:t>jaką</a:t>
            </a:r>
            <a:r>
              <a:rPr dirty="0"/>
              <a:t> </a:t>
            </a:r>
            <a:r>
              <a:rPr dirty="0" err="1"/>
              <a:t>częstotliwością</a:t>
            </a:r>
            <a:r>
              <a:rPr dirty="0"/>
              <a:t> </a:t>
            </a:r>
            <a:r>
              <a:rPr dirty="0" err="1"/>
              <a:t>będą</a:t>
            </a:r>
            <a:r>
              <a:rPr dirty="0"/>
              <a:t> </a:t>
            </a:r>
            <a:r>
              <a:rPr dirty="0" err="1"/>
              <a:t>jeździły</a:t>
            </a:r>
            <a:r>
              <a:rPr dirty="0"/>
              <a:t> </a:t>
            </a:r>
            <a:r>
              <a:rPr dirty="0" err="1"/>
              <a:t>autobusy</a:t>
            </a:r>
            <a:r>
              <a:rPr dirty="0"/>
              <a:t>. </a:t>
            </a:r>
            <a:r>
              <a:rPr dirty="0" err="1"/>
              <a:t>Spółka</a:t>
            </a:r>
            <a:r>
              <a:rPr dirty="0"/>
              <a:t> </a:t>
            </a:r>
            <a:r>
              <a:rPr dirty="0" err="1"/>
              <a:t>zaproponowała</a:t>
            </a:r>
            <a:r>
              <a:rPr dirty="0"/>
              <a:t>, aby </a:t>
            </a:r>
            <a:r>
              <a:rPr dirty="0" err="1"/>
              <a:t>kursy</a:t>
            </a:r>
            <a:r>
              <a:rPr dirty="0"/>
              <a:t> </a:t>
            </a:r>
            <a:r>
              <a:rPr dirty="0" err="1"/>
              <a:t>odbywały</a:t>
            </a:r>
            <a:r>
              <a:rPr dirty="0"/>
              <a:t> </a:t>
            </a:r>
            <a:r>
              <a:rPr dirty="0" err="1"/>
              <a:t>się</a:t>
            </a:r>
            <a:r>
              <a:rPr dirty="0"/>
              <a:t>  co 15-20 </a:t>
            </a:r>
            <a:r>
              <a:rPr dirty="0" err="1"/>
              <a:t>minut</a:t>
            </a:r>
            <a:r>
              <a:rPr dirty="0"/>
              <a:t>. </a:t>
            </a:r>
            <a:r>
              <a:rPr dirty="0" err="1"/>
              <a:t>Częstotliwość</a:t>
            </a:r>
            <a:r>
              <a:rPr dirty="0"/>
              <a:t> </a:t>
            </a:r>
            <a:r>
              <a:rPr dirty="0" err="1"/>
              <a:t>generują</a:t>
            </a:r>
            <a:r>
              <a:rPr dirty="0"/>
              <a:t> </a:t>
            </a:r>
            <a:r>
              <a:rPr dirty="0" err="1"/>
              <a:t>koszty</a:t>
            </a:r>
            <a:r>
              <a:rPr dirty="0"/>
              <a:t> </a:t>
            </a:r>
            <a:r>
              <a:rPr dirty="0" err="1"/>
              <a:t>utrzymania</a:t>
            </a:r>
            <a:r>
              <a:rPr dirty="0"/>
              <a:t> </a:t>
            </a:r>
            <a:r>
              <a:rPr dirty="0" err="1"/>
              <a:t>transportu</a:t>
            </a:r>
            <a:r>
              <a:rPr dirty="0"/>
              <a:t> </a:t>
            </a:r>
            <a:r>
              <a:rPr dirty="0" err="1"/>
              <a:t>publicznego</a:t>
            </a:r>
            <a:r>
              <a:rPr dirty="0"/>
              <a:t>, </a:t>
            </a:r>
            <a:r>
              <a:rPr dirty="0" err="1"/>
              <a:t>ilość</a:t>
            </a:r>
            <a:r>
              <a:rPr dirty="0"/>
              <a:t> </a:t>
            </a:r>
            <a:r>
              <a:rPr dirty="0" err="1"/>
              <a:t>pojazdów</a:t>
            </a:r>
            <a:r>
              <a:rPr dirty="0"/>
              <a:t> do </a:t>
            </a:r>
            <a:r>
              <a:rPr dirty="0" err="1"/>
              <a:t>obsługi</a:t>
            </a:r>
            <a:r>
              <a:rPr dirty="0"/>
              <a:t> </a:t>
            </a:r>
            <a:r>
              <a:rPr dirty="0" err="1"/>
              <a:t>linii</a:t>
            </a:r>
            <a:r>
              <a:rPr dirty="0"/>
              <a:t> </a:t>
            </a:r>
            <a:r>
              <a:rPr dirty="0" err="1"/>
              <a:t>oraz</a:t>
            </a:r>
            <a:r>
              <a:rPr dirty="0"/>
              <a:t> </a:t>
            </a:r>
            <a:r>
              <a:rPr dirty="0" err="1"/>
              <a:t>ilość</a:t>
            </a:r>
            <a:r>
              <a:rPr dirty="0"/>
              <a:t> </a:t>
            </a:r>
            <a:r>
              <a:rPr dirty="0" err="1"/>
              <a:t>kierowców</a:t>
            </a:r>
            <a:r>
              <a:rPr dirty="0"/>
              <a:t>. </a:t>
            </a:r>
            <a:r>
              <a:rPr dirty="0" err="1"/>
              <a:t>Te</a:t>
            </a:r>
            <a:r>
              <a:rPr dirty="0"/>
              <a:t> </a:t>
            </a:r>
            <a:r>
              <a:rPr dirty="0" err="1"/>
              <a:t>elementy</a:t>
            </a:r>
            <a:r>
              <a:rPr dirty="0"/>
              <a:t> </a:t>
            </a:r>
            <a:r>
              <a:rPr dirty="0" err="1"/>
              <a:t>są</a:t>
            </a:r>
            <a:r>
              <a:rPr dirty="0"/>
              <a:t> </a:t>
            </a:r>
            <a:r>
              <a:rPr dirty="0" err="1"/>
              <a:t>ze</a:t>
            </a:r>
            <a:r>
              <a:rPr dirty="0"/>
              <a:t> </a:t>
            </a:r>
            <a:r>
              <a:rPr dirty="0" err="1"/>
              <a:t>sobą</a:t>
            </a:r>
            <a:r>
              <a:rPr dirty="0"/>
              <a:t> </a:t>
            </a:r>
            <a:r>
              <a:rPr dirty="0" err="1"/>
              <a:t>powiązane</a:t>
            </a:r>
            <a:r>
              <a:rPr dirty="0"/>
              <a:t>. </a:t>
            </a:r>
            <a:r>
              <a:rPr dirty="0" err="1"/>
              <a:t>Możliwości</a:t>
            </a:r>
            <a:r>
              <a:rPr dirty="0"/>
              <a:t> </a:t>
            </a:r>
            <a:r>
              <a:rPr dirty="0" err="1"/>
              <a:t>finansowe</a:t>
            </a:r>
            <a:r>
              <a:rPr dirty="0"/>
              <a:t> </a:t>
            </a:r>
            <a:r>
              <a:rPr dirty="0" err="1"/>
              <a:t>gminy</a:t>
            </a:r>
            <a:r>
              <a:rPr dirty="0"/>
              <a:t> </a:t>
            </a:r>
            <a:r>
              <a:rPr dirty="0" err="1"/>
              <a:t>jako</a:t>
            </a:r>
            <a:r>
              <a:rPr dirty="0"/>
              <a:t> </a:t>
            </a:r>
            <a:r>
              <a:rPr dirty="0" err="1"/>
              <a:t>organizatora</a:t>
            </a:r>
            <a:r>
              <a:rPr dirty="0"/>
              <a:t> </a:t>
            </a:r>
            <a:r>
              <a:rPr dirty="0" err="1"/>
              <a:t>publicznego</a:t>
            </a:r>
            <a:r>
              <a:rPr dirty="0"/>
              <a:t> </a:t>
            </a:r>
            <a:r>
              <a:rPr dirty="0" err="1"/>
              <a:t>transportu</a:t>
            </a:r>
            <a:r>
              <a:rPr dirty="0"/>
              <a:t> </a:t>
            </a:r>
            <a:r>
              <a:rPr dirty="0" err="1"/>
              <a:t>zbiorowego</a:t>
            </a:r>
            <a:r>
              <a:rPr dirty="0"/>
              <a:t> </a:t>
            </a:r>
            <a:r>
              <a:rPr dirty="0" err="1"/>
              <a:t>oraz</a:t>
            </a:r>
            <a:r>
              <a:rPr dirty="0"/>
              <a:t> </a:t>
            </a:r>
            <a:r>
              <a:rPr dirty="0" err="1"/>
              <a:t>przychody</a:t>
            </a:r>
            <a:r>
              <a:rPr dirty="0"/>
              <a:t> </a:t>
            </a:r>
            <a:r>
              <a:rPr dirty="0" err="1"/>
              <a:t>ze</a:t>
            </a:r>
            <a:r>
              <a:rPr dirty="0"/>
              <a:t> </a:t>
            </a:r>
            <a:r>
              <a:rPr dirty="0" err="1"/>
              <a:t>sprzedaży</a:t>
            </a:r>
            <a:r>
              <a:rPr dirty="0"/>
              <a:t> </a:t>
            </a:r>
            <a:r>
              <a:rPr dirty="0" err="1"/>
              <a:t>biletów</a:t>
            </a:r>
            <a:r>
              <a:rPr dirty="0"/>
              <a:t> </a:t>
            </a:r>
            <a:r>
              <a:rPr dirty="0" err="1"/>
              <a:t>określą</a:t>
            </a:r>
            <a:r>
              <a:rPr dirty="0"/>
              <a:t> </a:t>
            </a:r>
            <a:r>
              <a:rPr dirty="0" err="1"/>
              <a:t>możliwości</a:t>
            </a:r>
            <a:r>
              <a:rPr dirty="0"/>
              <a:t> </a:t>
            </a:r>
            <a:r>
              <a:rPr dirty="0" err="1"/>
              <a:t>wprowadzenia</a:t>
            </a:r>
            <a:r>
              <a:rPr dirty="0"/>
              <a:t> </a:t>
            </a:r>
            <a:r>
              <a:rPr dirty="0" err="1"/>
              <a:t>optymalnej</a:t>
            </a:r>
            <a:r>
              <a:rPr dirty="0"/>
              <a:t> </a:t>
            </a:r>
            <a:r>
              <a:rPr dirty="0" err="1"/>
              <a:t>częstotliwości</a:t>
            </a:r>
            <a:r>
              <a:rPr dirty="0"/>
              <a:t> </a:t>
            </a:r>
            <a:r>
              <a:rPr dirty="0" err="1"/>
              <a:t>kursowania</a:t>
            </a:r>
            <a:r>
              <a:rPr dirty="0"/>
              <a:t> </a:t>
            </a:r>
            <a:r>
              <a:rPr dirty="0" err="1"/>
              <a:t>autobusów</a:t>
            </a:r>
            <a:r>
              <a:rPr dirty="0"/>
              <a:t>. </a:t>
            </a:r>
          </a:p>
          <a:p>
            <a:pPr algn="just">
              <a:lnSpc>
                <a:spcPct val="90000"/>
              </a:lnSpc>
              <a:spcBef>
                <a:spcPts val="4500"/>
              </a:spcBef>
              <a:defRPr sz="2500">
                <a:solidFill>
                  <a:srgbClr val="000000"/>
                </a:solidFill>
                <a:latin typeface="Sora Regular ExtraLight"/>
                <a:ea typeface="Sora Regular ExtraLight"/>
                <a:cs typeface="Sora Regular ExtraLight"/>
                <a:sym typeface="Sora Regular ExtraLight"/>
              </a:defRPr>
            </a:pPr>
            <a:r>
              <a:rPr dirty="0" err="1"/>
              <a:t>Dzisiaj</a:t>
            </a:r>
            <a:r>
              <a:rPr dirty="0"/>
              <a:t> </a:t>
            </a:r>
            <a:r>
              <a:rPr dirty="0" err="1"/>
              <a:t>te</a:t>
            </a:r>
            <a:r>
              <a:rPr dirty="0"/>
              <a:t> </a:t>
            </a:r>
            <a:r>
              <a:rPr dirty="0" err="1"/>
              <a:t>elementy</a:t>
            </a:r>
            <a:r>
              <a:rPr dirty="0"/>
              <a:t> </a:t>
            </a:r>
            <a:r>
              <a:rPr dirty="0" err="1"/>
              <a:t>poddawane</a:t>
            </a:r>
            <a:r>
              <a:rPr dirty="0"/>
              <a:t> </a:t>
            </a:r>
            <a:r>
              <a:rPr dirty="0" err="1"/>
              <a:t>są</a:t>
            </a:r>
            <a:r>
              <a:rPr dirty="0"/>
              <a:t> </a:t>
            </a:r>
            <a:r>
              <a:rPr dirty="0" err="1"/>
              <a:t>analizie</a:t>
            </a:r>
            <a:r>
              <a:rPr dirty="0"/>
              <a:t>. </a:t>
            </a:r>
            <a:r>
              <a:rPr dirty="0" err="1"/>
              <a:t>Jednocześnie</a:t>
            </a:r>
            <a:r>
              <a:rPr dirty="0"/>
              <a:t> </a:t>
            </a:r>
            <a:r>
              <a:rPr dirty="0" err="1"/>
              <a:t>spółka</a:t>
            </a:r>
            <a:r>
              <a:rPr dirty="0"/>
              <a:t> </a:t>
            </a:r>
            <a:r>
              <a:rPr dirty="0" err="1"/>
              <a:t>stara</a:t>
            </a:r>
            <a:r>
              <a:rPr dirty="0"/>
              <a:t> </a:t>
            </a:r>
            <a:r>
              <a:rPr dirty="0" err="1"/>
              <a:t>się</a:t>
            </a:r>
            <a:r>
              <a:rPr dirty="0"/>
              <a:t> o </a:t>
            </a:r>
            <a:r>
              <a:rPr dirty="0" err="1"/>
              <a:t>pozyskanie</a:t>
            </a:r>
            <a:r>
              <a:rPr dirty="0"/>
              <a:t> </a:t>
            </a:r>
            <a:r>
              <a:rPr dirty="0" err="1"/>
              <a:t>dodatkowych</a:t>
            </a:r>
            <a:r>
              <a:rPr dirty="0"/>
              <a:t> </a:t>
            </a:r>
            <a:r>
              <a:rPr dirty="0" err="1"/>
              <a:t>autobusów</a:t>
            </a:r>
            <a:r>
              <a:rPr dirty="0"/>
              <a:t>. </a:t>
            </a:r>
            <a:r>
              <a:rPr dirty="0" err="1"/>
              <a:t>Jeśli</a:t>
            </a:r>
            <a:r>
              <a:rPr dirty="0"/>
              <a:t> </a:t>
            </a:r>
            <a:r>
              <a:rPr dirty="0" err="1"/>
              <a:t>chodzi</a:t>
            </a:r>
            <a:r>
              <a:rPr dirty="0"/>
              <a:t> o </a:t>
            </a:r>
            <a:r>
              <a:rPr dirty="0" err="1"/>
              <a:t>rowerzystów</a:t>
            </a:r>
            <a:r>
              <a:rPr dirty="0"/>
              <a:t>, to w </a:t>
            </a:r>
            <a:r>
              <a:rPr dirty="0" err="1"/>
              <a:t>ramach</a:t>
            </a:r>
            <a:r>
              <a:rPr dirty="0"/>
              <a:t> </a:t>
            </a:r>
            <a:r>
              <a:rPr dirty="0" err="1"/>
              <a:t>nowej</a:t>
            </a:r>
            <a:r>
              <a:rPr dirty="0"/>
              <a:t> </a:t>
            </a:r>
            <a:r>
              <a:rPr dirty="0" err="1"/>
              <a:t>dostawy</a:t>
            </a:r>
            <a:r>
              <a:rPr dirty="0"/>
              <a:t> </a:t>
            </a:r>
            <a:r>
              <a:rPr dirty="0" err="1"/>
              <a:t>autobusów</a:t>
            </a:r>
            <a:r>
              <a:rPr dirty="0"/>
              <a:t> </a:t>
            </a:r>
            <a:r>
              <a:rPr dirty="0" err="1"/>
              <a:t>planowane</a:t>
            </a:r>
            <a:r>
              <a:rPr dirty="0"/>
              <a:t> jest </a:t>
            </a:r>
            <a:r>
              <a:rPr dirty="0" err="1"/>
              <a:t>dostosowanie</a:t>
            </a:r>
            <a:r>
              <a:rPr dirty="0"/>
              <a:t> </a:t>
            </a:r>
            <a:r>
              <a:rPr dirty="0" err="1"/>
              <a:t>wnętrza</a:t>
            </a:r>
            <a:r>
              <a:rPr dirty="0"/>
              <a:t> </a:t>
            </a:r>
            <a:r>
              <a:rPr dirty="0" err="1"/>
              <a:t>autobusu</a:t>
            </a:r>
            <a:r>
              <a:rPr dirty="0"/>
              <a:t> do </a:t>
            </a:r>
            <a:r>
              <a:rPr dirty="0" err="1"/>
              <a:t>przewozu</a:t>
            </a:r>
            <a:r>
              <a:rPr dirty="0"/>
              <a:t> </a:t>
            </a:r>
            <a:r>
              <a:rPr dirty="0" err="1"/>
              <a:t>rowerów</a:t>
            </a:r>
            <a:r>
              <a:rPr dirty="0"/>
              <a:t> (od 2 do 4 </a:t>
            </a:r>
            <a:r>
              <a:rPr dirty="0" err="1"/>
              <a:t>szt</a:t>
            </a:r>
            <a:r>
              <a:rPr dirty="0"/>
              <a:t>.) </a:t>
            </a:r>
            <a:r>
              <a:rPr dirty="0" err="1"/>
              <a:t>oraz</a:t>
            </a:r>
            <a:r>
              <a:rPr dirty="0"/>
              <a:t> </a:t>
            </a:r>
            <a:r>
              <a:rPr dirty="0" err="1"/>
              <a:t>przewóz</a:t>
            </a:r>
            <a:r>
              <a:rPr dirty="0"/>
              <a:t> </a:t>
            </a:r>
            <a:r>
              <a:rPr dirty="0" err="1"/>
              <a:t>przyczepką</a:t>
            </a:r>
            <a:r>
              <a:rPr dirty="0"/>
              <a:t> </a:t>
            </a:r>
            <a:r>
              <a:rPr dirty="0" err="1"/>
              <a:t>zamocowaną</a:t>
            </a:r>
            <a:r>
              <a:rPr dirty="0"/>
              <a:t> do </a:t>
            </a:r>
            <a:r>
              <a:rPr dirty="0" err="1"/>
              <a:t>autobusu</a:t>
            </a:r>
            <a:r>
              <a:rPr dirty="0"/>
              <a:t>. </a:t>
            </a:r>
            <a:r>
              <a:rPr dirty="0" err="1"/>
              <a:t>Przyczepka</a:t>
            </a:r>
            <a:r>
              <a:rPr dirty="0"/>
              <a:t> </a:t>
            </a:r>
            <a:r>
              <a:rPr dirty="0" err="1"/>
              <a:t>pomieści</a:t>
            </a:r>
            <a:r>
              <a:rPr dirty="0"/>
              <a:t> 10 </a:t>
            </a:r>
            <a:r>
              <a:rPr dirty="0" err="1"/>
              <a:t>szt</a:t>
            </a:r>
            <a:r>
              <a:rPr dirty="0"/>
              <a:t>. </a:t>
            </a:r>
            <a:r>
              <a:rPr dirty="0" err="1"/>
              <a:t>rowerów</a:t>
            </a:r>
            <a:r>
              <a:rPr dirty="0"/>
              <a:t>. Jest to </a:t>
            </a:r>
            <a:r>
              <a:rPr dirty="0" err="1"/>
              <a:t>niewiele</a:t>
            </a:r>
            <a:r>
              <a:rPr dirty="0"/>
              <a:t>, ale </a:t>
            </a:r>
            <a:r>
              <a:rPr dirty="0" err="1"/>
              <a:t>przy</a:t>
            </a:r>
            <a:r>
              <a:rPr dirty="0"/>
              <a:t> </a:t>
            </a:r>
            <a:r>
              <a:rPr dirty="0" err="1"/>
              <a:t>częstotliwości</a:t>
            </a:r>
            <a:r>
              <a:rPr dirty="0"/>
              <a:t> </a:t>
            </a:r>
            <a:r>
              <a:rPr dirty="0" err="1"/>
              <a:t>kursowania</a:t>
            </a:r>
            <a:r>
              <a:rPr dirty="0"/>
              <a:t> </a:t>
            </a:r>
            <a:r>
              <a:rPr dirty="0" err="1"/>
              <a:t>promów</a:t>
            </a:r>
            <a:r>
              <a:rPr dirty="0"/>
              <a:t> w </a:t>
            </a:r>
            <a:r>
              <a:rPr dirty="0" err="1"/>
              <a:t>trybie</a:t>
            </a:r>
            <a:r>
              <a:rPr dirty="0"/>
              <a:t> 20 – 30 </a:t>
            </a:r>
            <a:r>
              <a:rPr dirty="0" err="1"/>
              <a:t>minutowym</a:t>
            </a:r>
            <a:r>
              <a:rPr dirty="0"/>
              <a:t> </a:t>
            </a:r>
            <a:r>
              <a:rPr dirty="0" err="1"/>
              <a:t>oraz</a:t>
            </a:r>
            <a:r>
              <a:rPr dirty="0"/>
              <a:t> </a:t>
            </a:r>
            <a:r>
              <a:rPr dirty="0" err="1"/>
              <a:t>biorąc</a:t>
            </a:r>
            <a:r>
              <a:rPr dirty="0"/>
              <a:t> pod </a:t>
            </a:r>
            <a:r>
              <a:rPr dirty="0" err="1"/>
              <a:t>uwagę</a:t>
            </a:r>
            <a:r>
              <a:rPr dirty="0"/>
              <a:t> </a:t>
            </a:r>
            <a:r>
              <a:rPr dirty="0" err="1"/>
              <a:t>przyzwyczajenia</a:t>
            </a:r>
            <a:r>
              <a:rPr dirty="0"/>
              <a:t> </a:t>
            </a:r>
            <a:r>
              <a:rPr dirty="0" err="1"/>
              <a:t>rowerzystów</a:t>
            </a:r>
            <a:r>
              <a:rPr dirty="0"/>
              <a:t> </a:t>
            </a:r>
            <a:r>
              <a:rPr dirty="0" err="1"/>
              <a:t>przewiduje</a:t>
            </a:r>
            <a:r>
              <a:rPr dirty="0"/>
              <a:t> </a:t>
            </a:r>
            <a:r>
              <a:rPr dirty="0" err="1"/>
              <a:t>się</a:t>
            </a:r>
            <a:r>
              <a:rPr dirty="0"/>
              <a:t>, że to prom </a:t>
            </a:r>
            <a:r>
              <a:rPr dirty="0" err="1"/>
              <a:t>będzie</a:t>
            </a:r>
            <a:r>
              <a:rPr dirty="0"/>
              <a:t> </a:t>
            </a:r>
            <a:r>
              <a:rPr dirty="0" err="1"/>
              <a:t>podstawowym</a:t>
            </a:r>
            <a:r>
              <a:rPr dirty="0"/>
              <a:t> </a:t>
            </a:r>
            <a:r>
              <a:rPr dirty="0" err="1"/>
              <a:t>środkiem</a:t>
            </a:r>
            <a:r>
              <a:rPr dirty="0"/>
              <a:t> </a:t>
            </a:r>
            <a:r>
              <a:rPr dirty="0" err="1"/>
              <a:t>transportu</a:t>
            </a:r>
            <a:r>
              <a:rPr dirty="0"/>
              <a:t> dla </a:t>
            </a:r>
            <a:r>
              <a:rPr dirty="0" err="1"/>
              <a:t>rowerzystów</a:t>
            </a:r>
            <a:r>
              <a:rPr dirty="0"/>
              <a:t>. </a:t>
            </a:r>
            <a:r>
              <a:rPr dirty="0" err="1"/>
              <a:t>Ponadto</a:t>
            </a:r>
            <a:r>
              <a:rPr dirty="0"/>
              <a:t> </a:t>
            </a:r>
            <a:r>
              <a:rPr dirty="0" err="1"/>
              <a:t>ze</a:t>
            </a:r>
            <a:r>
              <a:rPr dirty="0"/>
              <a:t> </a:t>
            </a:r>
            <a:r>
              <a:rPr dirty="0" err="1"/>
              <a:t>względu</a:t>
            </a:r>
            <a:r>
              <a:rPr dirty="0"/>
              <a:t> na </a:t>
            </a:r>
            <a:r>
              <a:rPr dirty="0" err="1"/>
              <a:t>nieprzystosowaną</a:t>
            </a:r>
            <a:r>
              <a:rPr dirty="0"/>
              <a:t> </a:t>
            </a:r>
            <a:r>
              <a:rPr dirty="0" err="1"/>
              <a:t>infrastrukturę</a:t>
            </a:r>
            <a:r>
              <a:rPr dirty="0"/>
              <a:t> </a:t>
            </a:r>
            <a:r>
              <a:rPr dirty="0" err="1"/>
              <a:t>przystankową</a:t>
            </a:r>
            <a:r>
              <a:rPr dirty="0"/>
              <a:t> do </a:t>
            </a:r>
            <a:r>
              <a:rPr dirty="0" err="1"/>
              <a:t>przewozu</a:t>
            </a:r>
            <a:r>
              <a:rPr dirty="0"/>
              <a:t> </a:t>
            </a:r>
            <a:r>
              <a:rPr dirty="0" err="1"/>
              <a:t>przyczepki</a:t>
            </a:r>
            <a:r>
              <a:rPr dirty="0"/>
              <a:t> (</a:t>
            </a:r>
            <a:r>
              <a:rPr dirty="0" err="1"/>
              <a:t>zbyt</a:t>
            </a:r>
            <a:r>
              <a:rPr dirty="0"/>
              <a:t> </a:t>
            </a:r>
            <a:r>
              <a:rPr dirty="0" err="1"/>
              <a:t>krótkie</a:t>
            </a:r>
            <a:r>
              <a:rPr dirty="0"/>
              <a:t> </a:t>
            </a:r>
            <a:r>
              <a:rPr dirty="0" err="1"/>
              <a:t>zatoki</a:t>
            </a:r>
            <a:r>
              <a:rPr dirty="0"/>
              <a:t> </a:t>
            </a:r>
            <a:r>
              <a:rPr dirty="0" err="1"/>
              <a:t>autobusowe</a:t>
            </a:r>
            <a:r>
              <a:rPr dirty="0"/>
              <a:t>) </a:t>
            </a:r>
            <a:r>
              <a:rPr dirty="0" err="1"/>
              <a:t>będą</a:t>
            </a:r>
            <a:r>
              <a:rPr dirty="0"/>
              <a:t> </a:t>
            </a:r>
            <a:r>
              <a:rPr dirty="0" err="1"/>
              <a:t>wyznaczone</a:t>
            </a:r>
            <a:r>
              <a:rPr dirty="0"/>
              <a:t> </a:t>
            </a:r>
            <a:r>
              <a:rPr dirty="0" err="1"/>
              <a:t>miejsca</a:t>
            </a:r>
            <a:r>
              <a:rPr dirty="0"/>
              <a:t> w </a:t>
            </a:r>
            <a:r>
              <a:rPr dirty="0" err="1"/>
              <a:t>pobliżu</a:t>
            </a:r>
            <a:r>
              <a:rPr dirty="0"/>
              <a:t> tunelu, na </a:t>
            </a:r>
            <a:r>
              <a:rPr dirty="0" err="1"/>
              <a:t>których</a:t>
            </a:r>
            <a:r>
              <a:rPr dirty="0"/>
              <a:t> </a:t>
            </a:r>
            <a:r>
              <a:rPr dirty="0" err="1"/>
              <a:t>będą</a:t>
            </a:r>
            <a:r>
              <a:rPr dirty="0"/>
              <a:t> </a:t>
            </a:r>
            <a:r>
              <a:rPr dirty="0" err="1"/>
              <a:t>zabierane</a:t>
            </a:r>
            <a:r>
              <a:rPr dirty="0"/>
              <a:t> </a:t>
            </a:r>
            <a:r>
              <a:rPr dirty="0" err="1"/>
              <a:t>rowery</a:t>
            </a:r>
            <a:r>
              <a:rPr dirty="0"/>
              <a:t>.</a:t>
            </a:r>
          </a:p>
        </p:txBody>
      </p:sp>
      <p:sp>
        <p:nvSpPr>
          <p:cNvPr id="671" name="Webinar…"/>
          <p:cNvSpPr txBox="1">
            <a:spLocks noGrp="1"/>
          </p:cNvSpPr>
          <p:nvPr>
            <p:ph type="title"/>
          </p:nvPr>
        </p:nvSpPr>
        <p:spPr>
          <a:xfrm>
            <a:off x="942082" y="1077359"/>
            <a:ext cx="21468158" cy="1911319"/>
          </a:xfrm>
          <a:prstGeom prst="rect">
            <a:avLst/>
          </a:prstGeom>
        </p:spPr>
        <p:txBody>
          <a:bodyPr/>
          <a:lstStyle/>
          <a:p>
            <a:pPr>
              <a:defRPr sz="7500" b="0" spc="-200">
                <a:solidFill>
                  <a:srgbClr val="ED7052"/>
                </a:solidFill>
                <a:latin typeface="Sora Regular Bold"/>
                <a:ea typeface="Sora Regular Bold"/>
                <a:cs typeface="Sora Regular Bold"/>
                <a:sym typeface="Sora Regular Bold"/>
              </a:defRPr>
            </a:pPr>
            <a:r>
              <a:rPr dirty="0"/>
              <a:t>Webinar</a:t>
            </a:r>
            <a:endParaRPr spc="-150" dirty="0"/>
          </a:p>
          <a:p>
            <a:pPr>
              <a:defRPr sz="5000" b="0" spc="-100">
                <a:solidFill>
                  <a:srgbClr val="ED7052"/>
                </a:solidFill>
                <a:latin typeface="Sora Regular Bold"/>
                <a:ea typeface="Sora Regular Bold"/>
                <a:cs typeface="Sora Regular Bold"/>
                <a:sym typeface="Sora Regular Bold"/>
              </a:defRPr>
            </a:pPr>
            <a:r>
              <a:rPr lang="pl-PL" dirty="0" smtClean="0"/>
              <a:t>O</a:t>
            </a:r>
            <a:r>
              <a:rPr dirty="0" err="1" smtClean="0"/>
              <a:t>dpowiedzi</a:t>
            </a:r>
            <a:r>
              <a:rPr dirty="0" smtClean="0"/>
              <a:t> </a:t>
            </a:r>
            <a:r>
              <a:rPr lang="pl-PL" dirty="0"/>
              <a:t>na pytania widzów TV Słowianin i internautów </a:t>
            </a:r>
            <a:r>
              <a:rPr lang="pl-PL" dirty="0" smtClean="0"/>
              <a:t> </a:t>
            </a:r>
            <a:endParaRPr dirty="0"/>
          </a:p>
        </p:txBody>
      </p:sp>
    </p:spTree>
  </p:cSld>
  <p:clrMapOvr>
    <a:masterClrMapping/>
  </p:clrMapOvr>
  <p:transition spd="med"/>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3"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674" name="Efekt"/>
          <p:cNvSpPr txBox="1">
            <a:spLocks noGrp="1"/>
          </p:cNvSpPr>
          <p:nvPr>
            <p:ph type="title"/>
          </p:nvPr>
        </p:nvSpPr>
        <p:spPr>
          <a:xfrm>
            <a:off x="942082" y="1077359"/>
            <a:ext cx="17056026" cy="2893634"/>
          </a:xfrm>
          <a:prstGeom prst="rect">
            <a:avLst/>
          </a:prstGeom>
        </p:spPr>
        <p:txBody>
          <a:bodyPr/>
          <a:lstStyle>
            <a:lvl1pPr>
              <a:defRPr sz="7500" b="0" spc="-200">
                <a:solidFill>
                  <a:srgbClr val="ED7052"/>
                </a:solidFill>
                <a:latin typeface="Sora Regular Bold"/>
                <a:ea typeface="Sora Regular Bold"/>
                <a:cs typeface="Sora Regular Bold"/>
                <a:sym typeface="Sora Regular Bold"/>
              </a:defRPr>
            </a:lvl1pPr>
          </a:lstStyle>
          <a:p>
            <a:r>
              <a:t>Efekt</a:t>
            </a:r>
          </a:p>
        </p:txBody>
      </p:sp>
      <p:sp>
        <p:nvSpPr>
          <p:cNvPr id="675" name="90"/>
          <p:cNvSpPr txBox="1"/>
          <p:nvPr/>
        </p:nvSpPr>
        <p:spPr>
          <a:xfrm>
            <a:off x="23337956" y="12729956"/>
            <a:ext cx="612853"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90</a:t>
            </a:r>
          </a:p>
        </p:txBody>
      </p:sp>
      <p:sp>
        <p:nvSpPr>
          <p:cNvPr id="676" name="W webinarze wzięło udział 13 radnych miejskich.…"/>
          <p:cNvSpPr txBox="1">
            <a:spLocks noGrp="1"/>
          </p:cNvSpPr>
          <p:nvPr>
            <p:ph type="body" sz="half" idx="1"/>
          </p:nvPr>
        </p:nvSpPr>
        <p:spPr>
          <a:xfrm>
            <a:off x="1032416" y="4462293"/>
            <a:ext cx="22319168" cy="4791413"/>
          </a:xfrm>
          <a:prstGeom prst="rect">
            <a:avLst/>
          </a:prstGeom>
        </p:spPr>
        <p:txBody>
          <a:bodyPr lIns="50800" tIns="50800" rIns="50800" bIns="50800"/>
          <a:lstStyle/>
          <a:p>
            <a:pPr algn="ctr" defTabSz="2438337">
              <a:lnSpc>
                <a:spcPct val="90000"/>
              </a:lnSpc>
              <a:spcBef>
                <a:spcPts val="4500"/>
              </a:spcBef>
              <a:defRPr sz="5000" b="0">
                <a:latin typeface="Sora Regular Regular"/>
                <a:ea typeface="Sora Regular Regular"/>
                <a:cs typeface="Sora Regular Regular"/>
                <a:sym typeface="Sora Regular Regular"/>
              </a:defRPr>
            </a:pPr>
            <a:r>
              <a:rPr dirty="0"/>
              <a:t>W </a:t>
            </a:r>
            <a:r>
              <a:rPr dirty="0" err="1"/>
              <a:t>webinarze</a:t>
            </a:r>
            <a:r>
              <a:rPr dirty="0"/>
              <a:t> </a:t>
            </a:r>
            <a:r>
              <a:rPr dirty="0" err="1"/>
              <a:t>wzięło</a:t>
            </a:r>
            <a:r>
              <a:rPr dirty="0"/>
              <a:t> </a:t>
            </a:r>
            <a:r>
              <a:rPr dirty="0" err="1"/>
              <a:t>udział</a:t>
            </a:r>
            <a:r>
              <a:rPr sz="7000" dirty="0"/>
              <a:t> </a:t>
            </a:r>
            <a:r>
              <a:rPr sz="7000" dirty="0">
                <a:solidFill>
                  <a:srgbClr val="ED7052"/>
                </a:solidFill>
                <a:latin typeface="Sora Regular Bold"/>
                <a:ea typeface="Sora Regular Bold"/>
                <a:cs typeface="Sora Regular Bold"/>
                <a:sym typeface="Sora Regular Bold"/>
              </a:rPr>
              <a:t>13 </a:t>
            </a:r>
            <a:r>
              <a:rPr sz="7000" dirty="0" err="1">
                <a:solidFill>
                  <a:srgbClr val="ED7052"/>
                </a:solidFill>
                <a:latin typeface="Sora Regular Bold"/>
                <a:ea typeface="Sora Regular Bold"/>
                <a:cs typeface="Sora Regular Bold"/>
                <a:sym typeface="Sora Regular Bold"/>
              </a:rPr>
              <a:t>radnych</a:t>
            </a:r>
            <a:r>
              <a:rPr sz="7000" dirty="0">
                <a:solidFill>
                  <a:srgbClr val="ED7052"/>
                </a:solidFill>
                <a:latin typeface="Sora Regular Bold"/>
                <a:ea typeface="Sora Regular Bold"/>
                <a:cs typeface="Sora Regular Bold"/>
                <a:sym typeface="Sora Regular Bold"/>
              </a:rPr>
              <a:t> </a:t>
            </a:r>
            <a:r>
              <a:rPr sz="7000" dirty="0" err="1">
                <a:solidFill>
                  <a:srgbClr val="ED7052"/>
                </a:solidFill>
                <a:latin typeface="Sora Regular Bold"/>
                <a:ea typeface="Sora Regular Bold"/>
                <a:cs typeface="Sora Regular Bold"/>
                <a:sym typeface="Sora Regular Bold"/>
              </a:rPr>
              <a:t>miejskich</a:t>
            </a:r>
            <a:r>
              <a:rPr sz="7000" dirty="0">
                <a:solidFill>
                  <a:srgbClr val="ED7052"/>
                </a:solidFill>
                <a:latin typeface="Sora Regular Bold"/>
                <a:ea typeface="Sora Regular Bold"/>
                <a:cs typeface="Sora Regular Bold"/>
                <a:sym typeface="Sora Regular Bold"/>
              </a:rPr>
              <a:t>.</a:t>
            </a:r>
            <a:r>
              <a:rPr sz="7000" dirty="0"/>
              <a:t> </a:t>
            </a:r>
          </a:p>
          <a:p>
            <a:pPr algn="ctr" defTabSz="2438337">
              <a:lnSpc>
                <a:spcPct val="90000"/>
              </a:lnSpc>
              <a:spcBef>
                <a:spcPts val="4500"/>
              </a:spcBef>
              <a:defRPr sz="5000" b="0">
                <a:latin typeface="Sora Regular Regular"/>
                <a:ea typeface="Sora Regular Regular"/>
                <a:cs typeface="Sora Regular Regular"/>
                <a:sym typeface="Sora Regular Regular"/>
              </a:defRPr>
            </a:pPr>
            <a:r>
              <a:rPr dirty="0" err="1"/>
              <a:t>Spotkanie</a:t>
            </a:r>
            <a:r>
              <a:rPr dirty="0"/>
              <a:t> było </a:t>
            </a:r>
            <a:r>
              <a:rPr dirty="0" err="1"/>
              <a:t>emitowane</a:t>
            </a:r>
            <a:r>
              <a:rPr dirty="0"/>
              <a:t> w </a:t>
            </a:r>
            <a:r>
              <a:rPr dirty="0" err="1"/>
              <a:t>Telewizji</a:t>
            </a:r>
            <a:r>
              <a:rPr dirty="0"/>
              <a:t> Słowianin </a:t>
            </a:r>
            <a:endParaRPr lang="pl-PL" dirty="0" smtClean="0"/>
          </a:p>
          <a:p>
            <a:pPr algn="ctr" defTabSz="2438337">
              <a:lnSpc>
                <a:spcPct val="90000"/>
              </a:lnSpc>
              <a:spcBef>
                <a:spcPts val="4500"/>
              </a:spcBef>
              <a:defRPr sz="5000" b="0">
                <a:latin typeface="Sora Regular Regular"/>
                <a:ea typeface="Sora Regular Regular"/>
                <a:cs typeface="Sora Regular Regular"/>
                <a:sym typeface="Sora Regular Regular"/>
              </a:defRPr>
            </a:pPr>
            <a:r>
              <a:rPr dirty="0" err="1" smtClean="0"/>
              <a:t>i</a:t>
            </a:r>
            <a:r>
              <a:rPr dirty="0"/>
              <a:t> w </a:t>
            </a:r>
            <a:r>
              <a:rPr dirty="0" err="1"/>
              <a:t>Telewizji</a:t>
            </a:r>
            <a:r>
              <a:rPr dirty="0"/>
              <a:t> </a:t>
            </a:r>
            <a:r>
              <a:rPr dirty="0" err="1"/>
              <a:t>Zachodniopomorskiej</a:t>
            </a:r>
            <a:r>
              <a:rPr dirty="0"/>
              <a:t>.</a:t>
            </a:r>
          </a:p>
        </p:txBody>
      </p:sp>
    </p:spTree>
  </p:cSld>
  <p:clrMapOvr>
    <a:masterClrMapping/>
  </p:clrMapOvr>
  <p:transition spd="med"/>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8"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679" name="91"/>
          <p:cNvSpPr txBox="1"/>
          <p:nvPr/>
        </p:nvSpPr>
        <p:spPr>
          <a:xfrm>
            <a:off x="23395385" y="12729956"/>
            <a:ext cx="497994"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91</a:t>
            </a:r>
          </a:p>
        </p:txBody>
      </p:sp>
      <p:sp>
        <p:nvSpPr>
          <p:cNvPr id="680" name="Celem gazety było przybliżenie mieszkańcom infrastruktury komunikacyjnej Świnoujścia – jej historii oraz planów rozwoju. Dzięki tej wiedzy świnoujścianie zyskali szersze spojrzenie na kwestie transportu w mieście i mogli skuteczniej wyrazić swoje zdanie "/>
          <p:cNvSpPr txBox="1"/>
          <p:nvPr/>
        </p:nvSpPr>
        <p:spPr>
          <a:xfrm>
            <a:off x="1032415" y="2485602"/>
            <a:ext cx="11560855" cy="100141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algn="just" defTabSz="457200">
              <a:lnSpc>
                <a:spcPct val="115000"/>
              </a:lnSpc>
              <a:defRPr sz="3500">
                <a:solidFill>
                  <a:srgbClr val="000000"/>
                </a:solidFill>
                <a:uFill>
                  <a:solidFill>
                    <a:srgbClr val="000000"/>
                  </a:solidFill>
                </a:uFill>
                <a:latin typeface="Sora Regular Regular"/>
                <a:ea typeface="Sora Regular Regular"/>
                <a:cs typeface="Sora Regular Regular"/>
                <a:sym typeface="Sora Regular Regular"/>
              </a:defRPr>
            </a:pPr>
            <a:r>
              <a:rPr lang="pl-PL" dirty="0"/>
              <a:t>Mając na uwadze fakt, że nie wszyscy korzystają z </a:t>
            </a:r>
            <a:r>
              <a:rPr lang="pl-PL" dirty="0" err="1"/>
              <a:t>internertu</a:t>
            </a:r>
            <a:r>
              <a:rPr lang="pl-PL" dirty="0"/>
              <a:t> i mediów </a:t>
            </a:r>
            <a:r>
              <a:rPr lang="pl-PL" dirty="0" smtClean="0"/>
              <a:t>społecznościowych do wszystkich mieszkańców – każdego gospodarstwa domowego trafiły gazety informacyjne. </a:t>
            </a:r>
            <a:r>
              <a:rPr dirty="0" smtClean="0"/>
              <a:t>Celem </a:t>
            </a:r>
            <a:r>
              <a:rPr dirty="0" err="1"/>
              <a:t>gazety</a:t>
            </a:r>
            <a:r>
              <a:rPr dirty="0"/>
              <a:t> było </a:t>
            </a:r>
            <a:r>
              <a:rPr dirty="0" err="1"/>
              <a:t>przybliżenie</a:t>
            </a:r>
            <a:r>
              <a:rPr dirty="0"/>
              <a:t> </a:t>
            </a:r>
            <a:r>
              <a:rPr dirty="0" err="1"/>
              <a:t>mieszkańcom</a:t>
            </a:r>
            <a:r>
              <a:rPr dirty="0"/>
              <a:t> </a:t>
            </a:r>
            <a:r>
              <a:rPr dirty="0" err="1"/>
              <a:t>infrastruktury</a:t>
            </a:r>
            <a:r>
              <a:rPr dirty="0"/>
              <a:t> </a:t>
            </a:r>
            <a:r>
              <a:rPr dirty="0" err="1"/>
              <a:t>komunikacyjnej</a:t>
            </a:r>
            <a:r>
              <a:rPr dirty="0"/>
              <a:t> </a:t>
            </a:r>
            <a:r>
              <a:rPr dirty="0" err="1"/>
              <a:t>Świnoujścia</a:t>
            </a:r>
            <a:r>
              <a:rPr dirty="0"/>
              <a:t> – </a:t>
            </a:r>
            <a:r>
              <a:rPr dirty="0" err="1"/>
              <a:t>jej</a:t>
            </a:r>
            <a:r>
              <a:rPr dirty="0"/>
              <a:t> </a:t>
            </a:r>
            <a:r>
              <a:rPr dirty="0" err="1"/>
              <a:t>historii</a:t>
            </a:r>
            <a:r>
              <a:rPr dirty="0"/>
              <a:t> </a:t>
            </a:r>
            <a:r>
              <a:rPr dirty="0" err="1"/>
              <a:t>oraz</a:t>
            </a:r>
            <a:r>
              <a:rPr dirty="0"/>
              <a:t> </a:t>
            </a:r>
            <a:r>
              <a:rPr dirty="0" err="1"/>
              <a:t>planów</a:t>
            </a:r>
            <a:r>
              <a:rPr dirty="0"/>
              <a:t> </a:t>
            </a:r>
            <a:r>
              <a:rPr dirty="0" err="1"/>
              <a:t>rozwoju</a:t>
            </a:r>
            <a:r>
              <a:rPr dirty="0"/>
              <a:t>. </a:t>
            </a:r>
            <a:r>
              <a:rPr dirty="0" err="1"/>
              <a:t>Dzięki</a:t>
            </a:r>
            <a:r>
              <a:rPr dirty="0"/>
              <a:t> </a:t>
            </a:r>
            <a:r>
              <a:rPr dirty="0" err="1"/>
              <a:t>tej</a:t>
            </a:r>
            <a:r>
              <a:rPr dirty="0"/>
              <a:t> </a:t>
            </a:r>
            <a:r>
              <a:rPr dirty="0" err="1"/>
              <a:t>wiedzy</a:t>
            </a:r>
            <a:r>
              <a:rPr dirty="0"/>
              <a:t> </a:t>
            </a:r>
            <a:r>
              <a:rPr dirty="0" err="1"/>
              <a:t>świnoujścianie</a:t>
            </a:r>
            <a:r>
              <a:rPr dirty="0"/>
              <a:t> </a:t>
            </a:r>
            <a:r>
              <a:rPr dirty="0" err="1"/>
              <a:t>zyskali</a:t>
            </a:r>
            <a:r>
              <a:rPr dirty="0"/>
              <a:t> </a:t>
            </a:r>
            <a:r>
              <a:rPr dirty="0" err="1"/>
              <a:t>szersze</a:t>
            </a:r>
            <a:r>
              <a:rPr dirty="0"/>
              <a:t> </a:t>
            </a:r>
            <a:r>
              <a:rPr dirty="0" err="1"/>
              <a:t>spojrzenie</a:t>
            </a:r>
            <a:r>
              <a:rPr dirty="0"/>
              <a:t> na </a:t>
            </a:r>
            <a:r>
              <a:rPr dirty="0" err="1"/>
              <a:t>kwestie</a:t>
            </a:r>
            <a:r>
              <a:rPr dirty="0"/>
              <a:t> </a:t>
            </a:r>
            <a:r>
              <a:rPr dirty="0" err="1"/>
              <a:t>transportu</a:t>
            </a:r>
            <a:r>
              <a:rPr dirty="0"/>
              <a:t> w </a:t>
            </a:r>
            <a:r>
              <a:rPr dirty="0" err="1"/>
              <a:t>mieście</a:t>
            </a:r>
            <a:r>
              <a:rPr dirty="0"/>
              <a:t> </a:t>
            </a:r>
            <a:r>
              <a:rPr dirty="0" err="1"/>
              <a:t>i</a:t>
            </a:r>
            <a:r>
              <a:rPr dirty="0"/>
              <a:t> </a:t>
            </a:r>
            <a:r>
              <a:rPr dirty="0" err="1"/>
              <a:t>mogli</a:t>
            </a:r>
            <a:r>
              <a:rPr dirty="0"/>
              <a:t> </a:t>
            </a:r>
            <a:r>
              <a:rPr dirty="0" err="1"/>
              <a:t>skuteczniej</a:t>
            </a:r>
            <a:r>
              <a:rPr dirty="0"/>
              <a:t> </a:t>
            </a:r>
            <a:r>
              <a:rPr dirty="0" err="1"/>
              <a:t>wyrazić</a:t>
            </a:r>
            <a:r>
              <a:rPr dirty="0"/>
              <a:t> </a:t>
            </a:r>
            <a:r>
              <a:rPr dirty="0" err="1"/>
              <a:t>swoje</a:t>
            </a:r>
            <a:r>
              <a:rPr dirty="0"/>
              <a:t> </a:t>
            </a:r>
            <a:r>
              <a:rPr dirty="0" err="1"/>
              <a:t>zdanie</a:t>
            </a:r>
            <a:r>
              <a:rPr dirty="0"/>
              <a:t> w </a:t>
            </a:r>
            <a:r>
              <a:rPr dirty="0" err="1"/>
              <a:t>czasie</a:t>
            </a:r>
            <a:r>
              <a:rPr dirty="0"/>
              <a:t> konsultacji społecznych. </a:t>
            </a:r>
          </a:p>
          <a:p>
            <a:pPr algn="just" defTabSz="457200">
              <a:lnSpc>
                <a:spcPct val="115000"/>
              </a:lnSpc>
              <a:defRPr sz="3500" u="sng">
                <a:solidFill>
                  <a:srgbClr val="000000"/>
                </a:solidFill>
                <a:uFill>
                  <a:solidFill>
                    <a:srgbClr val="000000"/>
                  </a:solidFill>
                </a:uFill>
                <a:latin typeface="Sora Regular Bold"/>
                <a:ea typeface="Sora Regular Bold"/>
                <a:cs typeface="Sora Regular Bold"/>
                <a:sym typeface="Sora Regular Bold"/>
              </a:defRPr>
            </a:pPr>
            <a:r>
              <a:rPr dirty="0" err="1">
                <a:solidFill>
                  <a:srgbClr val="0000FF"/>
                </a:solidFill>
                <a:uFill>
                  <a:solidFill>
                    <a:srgbClr val="0000FF"/>
                  </a:solidFill>
                </a:uFill>
                <a:hlinkClick r:id="rId3"/>
              </a:rPr>
              <a:t>Gazetę</a:t>
            </a:r>
            <a:r>
              <a:rPr dirty="0">
                <a:solidFill>
                  <a:srgbClr val="0000FF"/>
                </a:solidFill>
                <a:uFill>
                  <a:solidFill>
                    <a:srgbClr val="0000FF"/>
                  </a:solidFill>
                </a:uFill>
                <a:hlinkClick r:id="rId3"/>
              </a:rPr>
              <a:t> </a:t>
            </a:r>
            <a:r>
              <a:rPr dirty="0" err="1">
                <a:solidFill>
                  <a:srgbClr val="0000FF"/>
                </a:solidFill>
                <a:uFill>
                  <a:solidFill>
                    <a:srgbClr val="0000FF"/>
                  </a:solidFill>
                </a:uFill>
                <a:hlinkClick r:id="rId3"/>
              </a:rPr>
              <a:t>można</a:t>
            </a:r>
            <a:r>
              <a:rPr dirty="0">
                <a:solidFill>
                  <a:srgbClr val="0000FF"/>
                </a:solidFill>
                <a:uFill>
                  <a:solidFill>
                    <a:srgbClr val="0000FF"/>
                  </a:solidFill>
                </a:uFill>
                <a:hlinkClick r:id="rId3"/>
              </a:rPr>
              <a:t> </a:t>
            </a:r>
            <a:r>
              <a:rPr dirty="0" err="1">
                <a:solidFill>
                  <a:srgbClr val="0000FF"/>
                </a:solidFill>
                <a:uFill>
                  <a:solidFill>
                    <a:srgbClr val="0000FF"/>
                  </a:solidFill>
                </a:uFill>
                <a:hlinkClick r:id="rId3"/>
              </a:rPr>
              <a:t>pobrać</a:t>
            </a:r>
            <a:r>
              <a:rPr dirty="0">
                <a:solidFill>
                  <a:srgbClr val="0000FF"/>
                </a:solidFill>
                <a:uFill>
                  <a:solidFill>
                    <a:srgbClr val="0000FF"/>
                  </a:solidFill>
                </a:uFill>
                <a:hlinkClick r:id="rId3"/>
              </a:rPr>
              <a:t> </a:t>
            </a:r>
            <a:r>
              <a:rPr dirty="0" err="1">
                <a:solidFill>
                  <a:srgbClr val="0000FF"/>
                </a:solidFill>
                <a:uFill>
                  <a:solidFill>
                    <a:srgbClr val="0000FF"/>
                  </a:solidFill>
                </a:uFill>
                <a:hlinkClick r:id="rId3"/>
              </a:rPr>
              <a:t>tutaj</a:t>
            </a:r>
            <a:r>
              <a:rPr u="none" dirty="0"/>
              <a:t> </a:t>
            </a:r>
          </a:p>
          <a:p>
            <a:pPr algn="just" defTabSz="457200">
              <a:lnSpc>
                <a:spcPct val="115000"/>
              </a:lnSpc>
              <a:defRPr sz="3500">
                <a:solidFill>
                  <a:srgbClr val="000000"/>
                </a:solidFill>
                <a:uFill>
                  <a:solidFill>
                    <a:srgbClr val="000000"/>
                  </a:solidFill>
                </a:uFill>
                <a:latin typeface="Sora Regular Regular"/>
                <a:ea typeface="Sora Regular Regular"/>
                <a:cs typeface="Sora Regular Regular"/>
                <a:sym typeface="Sora Regular Regular"/>
              </a:defRPr>
            </a:pPr>
            <a:r>
              <a:rPr dirty="0"/>
              <a:t>W </a:t>
            </a:r>
            <a:r>
              <a:rPr dirty="0" err="1"/>
              <a:t>gazecie</a:t>
            </a:r>
            <a:r>
              <a:rPr dirty="0"/>
              <a:t>, </a:t>
            </a:r>
            <a:r>
              <a:rPr dirty="0" err="1"/>
              <a:t>oprócz</a:t>
            </a:r>
            <a:r>
              <a:rPr dirty="0"/>
              <a:t> </a:t>
            </a:r>
            <a:r>
              <a:rPr dirty="0" err="1"/>
              <a:t>artykułów</a:t>
            </a:r>
            <a:r>
              <a:rPr dirty="0"/>
              <a:t> o </a:t>
            </a:r>
            <a:r>
              <a:rPr dirty="0" err="1"/>
              <a:t>infrastrukturze</a:t>
            </a:r>
            <a:r>
              <a:rPr dirty="0"/>
              <a:t> </a:t>
            </a:r>
            <a:r>
              <a:rPr dirty="0" err="1"/>
              <a:t>komunikacyjnej</a:t>
            </a:r>
            <a:r>
              <a:rPr dirty="0"/>
              <a:t> </a:t>
            </a:r>
            <a:r>
              <a:rPr dirty="0" err="1"/>
              <a:t>Świnoujścia</a:t>
            </a:r>
            <a:r>
              <a:rPr dirty="0"/>
              <a:t>, </a:t>
            </a:r>
            <a:r>
              <a:rPr dirty="0" err="1"/>
              <a:t>znalazły</a:t>
            </a:r>
            <a:r>
              <a:rPr dirty="0"/>
              <a:t> </a:t>
            </a:r>
            <a:r>
              <a:rPr dirty="0" err="1"/>
              <a:t>się</a:t>
            </a:r>
            <a:r>
              <a:rPr dirty="0"/>
              <a:t> </a:t>
            </a:r>
            <a:r>
              <a:rPr dirty="0" err="1"/>
              <a:t>treści</a:t>
            </a:r>
            <a:r>
              <a:rPr dirty="0"/>
              <a:t> </a:t>
            </a:r>
            <a:r>
              <a:rPr dirty="0" err="1"/>
              <a:t>dotyczące</a:t>
            </a:r>
            <a:r>
              <a:rPr dirty="0"/>
              <a:t> konsultacji społecznych „</a:t>
            </a:r>
            <a:r>
              <a:rPr dirty="0" err="1"/>
              <a:t>Twój</a:t>
            </a:r>
            <a:r>
              <a:rPr dirty="0"/>
              <a:t> </a:t>
            </a:r>
            <a:r>
              <a:rPr dirty="0" err="1"/>
              <a:t>Ruch</a:t>
            </a:r>
            <a:r>
              <a:rPr dirty="0"/>
              <a:t>”. Do </a:t>
            </a:r>
            <a:r>
              <a:rPr dirty="0" err="1"/>
              <a:t>gazety</a:t>
            </a:r>
            <a:r>
              <a:rPr dirty="0"/>
              <a:t> </a:t>
            </a:r>
            <a:r>
              <a:rPr dirty="0" err="1"/>
              <a:t>została</a:t>
            </a:r>
            <a:r>
              <a:rPr dirty="0"/>
              <a:t> </a:t>
            </a:r>
            <a:r>
              <a:rPr dirty="0" err="1"/>
              <a:t>dołączona</a:t>
            </a:r>
            <a:r>
              <a:rPr dirty="0"/>
              <a:t> </a:t>
            </a:r>
            <a:r>
              <a:rPr dirty="0" err="1"/>
              <a:t>wkładka</a:t>
            </a:r>
            <a:r>
              <a:rPr dirty="0"/>
              <a:t> </a:t>
            </a:r>
            <a:r>
              <a:rPr dirty="0" err="1"/>
              <a:t>komunikacyjna</a:t>
            </a:r>
            <a:r>
              <a:rPr dirty="0"/>
              <a:t>, w </a:t>
            </a:r>
            <a:r>
              <a:rPr dirty="0" err="1"/>
              <a:t>której</a:t>
            </a:r>
            <a:r>
              <a:rPr dirty="0"/>
              <a:t> </a:t>
            </a:r>
            <a:r>
              <a:rPr dirty="0" err="1"/>
              <a:t>poruszane</a:t>
            </a:r>
            <a:r>
              <a:rPr dirty="0"/>
              <a:t> </a:t>
            </a:r>
            <a:r>
              <a:rPr dirty="0" err="1"/>
              <a:t>były</a:t>
            </a:r>
            <a:r>
              <a:rPr dirty="0"/>
              <a:t> </a:t>
            </a:r>
            <a:r>
              <a:rPr dirty="0" err="1"/>
              <a:t>kwestie</a:t>
            </a:r>
            <a:r>
              <a:rPr dirty="0"/>
              <a:t> </a:t>
            </a:r>
            <a:r>
              <a:rPr dirty="0" err="1"/>
              <a:t>związane</a:t>
            </a:r>
            <a:r>
              <a:rPr dirty="0"/>
              <a:t> z </a:t>
            </a:r>
            <a:r>
              <a:rPr dirty="0" err="1"/>
              <a:t>transportem</a:t>
            </a:r>
            <a:r>
              <a:rPr dirty="0"/>
              <a:t> </a:t>
            </a:r>
            <a:r>
              <a:rPr dirty="0" err="1"/>
              <a:t>publicznym</a:t>
            </a:r>
            <a:r>
              <a:rPr dirty="0"/>
              <a:t> </a:t>
            </a:r>
            <a:r>
              <a:rPr lang="pl-PL" dirty="0" smtClean="0"/>
              <a:t>	</a:t>
            </a:r>
            <a:r>
              <a:rPr dirty="0" smtClean="0"/>
              <a:t>w</a:t>
            </a:r>
            <a:r>
              <a:rPr dirty="0"/>
              <a:t> Świnoujściu.</a:t>
            </a:r>
          </a:p>
        </p:txBody>
      </p:sp>
      <p:sp>
        <p:nvSpPr>
          <p:cNvPr id="681" name="Gazeta informacyjna"/>
          <p:cNvSpPr txBox="1">
            <a:spLocks noGrp="1"/>
          </p:cNvSpPr>
          <p:nvPr>
            <p:ph type="title"/>
          </p:nvPr>
        </p:nvSpPr>
        <p:spPr>
          <a:xfrm>
            <a:off x="942082" y="1077359"/>
            <a:ext cx="17056026" cy="1433165"/>
          </a:xfrm>
          <a:prstGeom prst="rect">
            <a:avLst/>
          </a:prstGeom>
        </p:spPr>
        <p:txBody>
          <a:bodyPr/>
          <a:lstStyle>
            <a:lvl1pPr>
              <a:defRPr sz="7500" b="0" spc="-200">
                <a:solidFill>
                  <a:srgbClr val="ED7052"/>
                </a:solidFill>
                <a:latin typeface="Sora Regular Bold"/>
                <a:ea typeface="Sora Regular Bold"/>
                <a:cs typeface="Sora Regular Bold"/>
                <a:sym typeface="Sora Regular Bold"/>
              </a:defRPr>
            </a:lvl1pPr>
          </a:lstStyle>
          <a:p>
            <a:r>
              <a:t>Gazeta informacyjna</a:t>
            </a:r>
          </a:p>
        </p:txBody>
      </p:sp>
      <p:pic>
        <p:nvPicPr>
          <p:cNvPr id="682" name="3.jpg" descr="3.jpg"/>
          <p:cNvPicPr>
            <a:picLocks noChangeAspect="1"/>
          </p:cNvPicPr>
          <p:nvPr/>
        </p:nvPicPr>
        <p:blipFill>
          <a:blip r:embed="rId4">
            <a:extLst/>
          </a:blip>
          <a:srcRect r="6665"/>
          <a:stretch>
            <a:fillRect/>
          </a:stretch>
        </p:blipFill>
        <p:spPr>
          <a:xfrm>
            <a:off x="13047785" y="3020814"/>
            <a:ext cx="10254596" cy="767430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9"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690" name="93"/>
          <p:cNvSpPr txBox="1"/>
          <p:nvPr/>
        </p:nvSpPr>
        <p:spPr>
          <a:xfrm>
            <a:off x="23360893" y="12729956"/>
            <a:ext cx="566980"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93</a:t>
            </a:r>
          </a:p>
        </p:txBody>
      </p:sp>
      <p:sp>
        <p:nvSpPr>
          <p:cNvPr id="691" name="Emisja spotów w radiu i telewizji"/>
          <p:cNvSpPr txBox="1">
            <a:spLocks noGrp="1"/>
          </p:cNvSpPr>
          <p:nvPr>
            <p:ph type="title"/>
          </p:nvPr>
        </p:nvSpPr>
        <p:spPr>
          <a:xfrm>
            <a:off x="942081" y="1077359"/>
            <a:ext cx="17912066" cy="1433165"/>
          </a:xfrm>
          <a:prstGeom prst="rect">
            <a:avLst/>
          </a:prstGeom>
        </p:spPr>
        <p:txBody>
          <a:bodyPr/>
          <a:lstStyle>
            <a:lvl1pPr>
              <a:defRPr sz="7500" b="0" spc="-200">
                <a:solidFill>
                  <a:srgbClr val="ED7052"/>
                </a:solidFill>
                <a:latin typeface="Sora Regular Bold"/>
                <a:ea typeface="Sora Regular Bold"/>
                <a:cs typeface="Sora Regular Bold"/>
                <a:sym typeface="Sora Regular Bold"/>
              </a:defRPr>
            </a:lvl1pPr>
          </a:lstStyle>
          <a:p>
            <a:r>
              <a:t>Emisja spotów w radiu i telewizji</a:t>
            </a:r>
          </a:p>
        </p:txBody>
      </p:sp>
      <p:sp>
        <p:nvSpPr>
          <p:cNvPr id="692" name="W finałowym tygodniu konsultacji społecznych podjęte zostały działania, które miały po raz ostatni zmotywować mieszkańców do zabrania głosu ws. komunikacyjnej przyszłości Świnoujścia.…"/>
          <p:cNvSpPr txBox="1"/>
          <p:nvPr/>
        </p:nvSpPr>
        <p:spPr>
          <a:xfrm>
            <a:off x="1032416" y="2486165"/>
            <a:ext cx="22319168" cy="94966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numCol="2" spcCol="1115958" anchor="ctr">
            <a:normAutofit/>
          </a:bodyPr>
          <a:lstStyle/>
          <a:p>
            <a:pPr algn="just" defTabSz="457200">
              <a:lnSpc>
                <a:spcPct val="115000"/>
              </a:lnSpc>
              <a:defRPr sz="3500">
                <a:solidFill>
                  <a:srgbClr val="000000"/>
                </a:solidFill>
                <a:uFill>
                  <a:solidFill>
                    <a:srgbClr val="000000"/>
                  </a:solidFill>
                </a:uFill>
                <a:latin typeface="Sora Regular Regular"/>
                <a:ea typeface="Sora Regular Regular"/>
                <a:cs typeface="Sora Regular Regular"/>
                <a:sym typeface="Sora Regular Regular"/>
              </a:defRPr>
            </a:pPr>
            <a:r>
              <a:rPr dirty="0"/>
              <a:t>W </a:t>
            </a:r>
            <a:r>
              <a:rPr dirty="0" err="1"/>
              <a:t>finałowym</a:t>
            </a:r>
            <a:r>
              <a:rPr dirty="0"/>
              <a:t> </a:t>
            </a:r>
            <a:r>
              <a:rPr dirty="0" err="1"/>
              <a:t>tygodniu</a:t>
            </a:r>
            <a:r>
              <a:rPr dirty="0"/>
              <a:t> konsultacji społecznych </a:t>
            </a:r>
            <a:r>
              <a:rPr dirty="0" err="1"/>
              <a:t>podjęte</a:t>
            </a:r>
            <a:r>
              <a:rPr dirty="0"/>
              <a:t> </a:t>
            </a:r>
            <a:r>
              <a:rPr dirty="0" err="1"/>
              <a:t>zostały</a:t>
            </a:r>
            <a:r>
              <a:rPr dirty="0"/>
              <a:t> </a:t>
            </a:r>
            <a:r>
              <a:rPr dirty="0" err="1"/>
              <a:t>działania</a:t>
            </a:r>
            <a:r>
              <a:rPr dirty="0"/>
              <a:t>, </a:t>
            </a:r>
            <a:r>
              <a:rPr dirty="0" err="1"/>
              <a:t>które</a:t>
            </a:r>
            <a:r>
              <a:rPr dirty="0"/>
              <a:t> </a:t>
            </a:r>
            <a:r>
              <a:rPr dirty="0" err="1"/>
              <a:t>miały</a:t>
            </a:r>
            <a:r>
              <a:rPr dirty="0"/>
              <a:t> </a:t>
            </a:r>
            <a:r>
              <a:rPr dirty="0" smtClean="0"/>
              <a:t>po</a:t>
            </a:r>
            <a:r>
              <a:rPr lang="pl-PL" dirty="0" err="1" smtClean="0"/>
              <a:t>nownie</a:t>
            </a:r>
            <a:r>
              <a:rPr lang="pl-PL" dirty="0" smtClean="0"/>
              <a:t> </a:t>
            </a:r>
            <a:r>
              <a:rPr dirty="0" smtClean="0"/>
              <a:t>  </a:t>
            </a:r>
            <a:r>
              <a:rPr dirty="0" err="1"/>
              <a:t>zmotywować</a:t>
            </a:r>
            <a:r>
              <a:rPr dirty="0"/>
              <a:t> </a:t>
            </a:r>
            <a:r>
              <a:rPr dirty="0" err="1"/>
              <a:t>mieszkańców</a:t>
            </a:r>
            <a:r>
              <a:rPr dirty="0"/>
              <a:t> do </a:t>
            </a:r>
            <a:r>
              <a:rPr dirty="0" err="1"/>
              <a:t>zabrania</a:t>
            </a:r>
            <a:r>
              <a:rPr dirty="0"/>
              <a:t> </a:t>
            </a:r>
            <a:r>
              <a:rPr dirty="0" err="1"/>
              <a:t>głosu</a:t>
            </a:r>
            <a:r>
              <a:rPr dirty="0"/>
              <a:t> </a:t>
            </a:r>
            <a:r>
              <a:rPr dirty="0" smtClean="0"/>
              <a:t>w</a:t>
            </a:r>
            <a:r>
              <a:rPr lang="pl-PL" dirty="0" smtClean="0"/>
              <a:t> sprawie </a:t>
            </a:r>
            <a:r>
              <a:rPr dirty="0" err="1" smtClean="0"/>
              <a:t>komunikacyjnej</a:t>
            </a:r>
            <a:r>
              <a:rPr dirty="0" smtClean="0"/>
              <a:t> </a:t>
            </a:r>
            <a:r>
              <a:rPr dirty="0" err="1"/>
              <a:t>przyszłości</a:t>
            </a:r>
            <a:r>
              <a:rPr dirty="0"/>
              <a:t> </a:t>
            </a:r>
            <a:r>
              <a:rPr dirty="0" err="1"/>
              <a:t>Świnoujścia</a:t>
            </a:r>
            <a:r>
              <a:rPr dirty="0"/>
              <a:t>.</a:t>
            </a:r>
          </a:p>
          <a:p>
            <a:pPr algn="l" defTabSz="457200">
              <a:lnSpc>
                <a:spcPct val="115000"/>
              </a:lnSpc>
              <a:defRPr sz="3500">
                <a:solidFill>
                  <a:srgbClr val="000000"/>
                </a:solidFill>
                <a:uFill>
                  <a:solidFill>
                    <a:srgbClr val="000000"/>
                  </a:solidFill>
                </a:uFill>
                <a:latin typeface="Sora Regular Regular"/>
                <a:ea typeface="Sora Regular Regular"/>
                <a:cs typeface="Sora Regular Regular"/>
                <a:sym typeface="Sora Regular Regular"/>
              </a:defRPr>
            </a:pPr>
            <a:endParaRPr dirty="0"/>
          </a:p>
          <a:p>
            <a:pPr algn="just" defTabSz="457200">
              <a:lnSpc>
                <a:spcPct val="115000"/>
              </a:lnSpc>
              <a:defRPr sz="3500">
                <a:solidFill>
                  <a:srgbClr val="000000"/>
                </a:solidFill>
                <a:uFill>
                  <a:solidFill>
                    <a:srgbClr val="000000"/>
                  </a:solidFill>
                </a:uFill>
                <a:latin typeface="Sora Regular Regular"/>
                <a:ea typeface="Sora Regular Regular"/>
                <a:cs typeface="Sora Regular Regular"/>
                <a:sym typeface="Sora Regular Regular"/>
              </a:defRPr>
            </a:pPr>
            <a:r>
              <a:rPr dirty="0" err="1"/>
              <a:t>Powstał</a:t>
            </a:r>
            <a:r>
              <a:rPr dirty="0"/>
              <a:t> spot </a:t>
            </a:r>
            <a:r>
              <a:rPr dirty="0" err="1"/>
              <a:t>wideo</a:t>
            </a:r>
            <a:r>
              <a:rPr dirty="0"/>
              <a:t>, </a:t>
            </a:r>
            <a:r>
              <a:rPr dirty="0" err="1"/>
              <a:t>który</a:t>
            </a:r>
            <a:r>
              <a:rPr dirty="0"/>
              <a:t> </a:t>
            </a:r>
            <a:r>
              <a:rPr dirty="0" err="1"/>
              <a:t>wyjaśniał</a:t>
            </a:r>
            <a:r>
              <a:rPr dirty="0"/>
              <a:t> </a:t>
            </a:r>
            <a:r>
              <a:rPr dirty="0" err="1"/>
              <a:t>mieszkańcom</a:t>
            </a:r>
            <a:r>
              <a:rPr dirty="0"/>
              <a:t>, </a:t>
            </a:r>
            <a:r>
              <a:rPr dirty="0" err="1"/>
              <a:t>jakie</a:t>
            </a:r>
            <a:r>
              <a:rPr dirty="0"/>
              <a:t> </a:t>
            </a:r>
            <a:r>
              <a:rPr dirty="0" err="1"/>
              <a:t>będą</a:t>
            </a:r>
            <a:r>
              <a:rPr dirty="0"/>
              <a:t> </a:t>
            </a:r>
            <a:r>
              <a:rPr dirty="0" err="1"/>
              <a:t>efekty</a:t>
            </a:r>
            <a:r>
              <a:rPr dirty="0"/>
              <a:t> </a:t>
            </a:r>
            <a:r>
              <a:rPr dirty="0" err="1"/>
              <a:t>wprowadzenia</a:t>
            </a:r>
            <a:r>
              <a:rPr dirty="0"/>
              <a:t> </a:t>
            </a:r>
            <a:r>
              <a:rPr dirty="0" err="1"/>
              <a:t>każdego</a:t>
            </a:r>
            <a:r>
              <a:rPr dirty="0"/>
              <a:t> z trzech </a:t>
            </a:r>
            <a:r>
              <a:rPr dirty="0" err="1"/>
              <a:t>proponowanych</a:t>
            </a:r>
            <a:r>
              <a:rPr dirty="0"/>
              <a:t> scenariuszy. Spot </a:t>
            </a:r>
            <a:r>
              <a:rPr dirty="0" err="1"/>
              <a:t>można</a:t>
            </a:r>
            <a:r>
              <a:rPr dirty="0"/>
              <a:t> </a:t>
            </a:r>
            <a:r>
              <a:rPr dirty="0" err="1"/>
              <a:t>obejrzeć</a:t>
            </a:r>
            <a:r>
              <a:rPr dirty="0"/>
              <a:t> </a:t>
            </a:r>
            <a:r>
              <a:rPr u="sng" dirty="0" err="1">
                <a:solidFill>
                  <a:srgbClr val="0000FF"/>
                </a:solidFill>
                <a:uFill>
                  <a:solidFill>
                    <a:srgbClr val="0000FF"/>
                  </a:solidFill>
                </a:uFill>
                <a:latin typeface="Sora Regular Bold"/>
                <a:ea typeface="Sora Regular Bold"/>
                <a:cs typeface="Sora Regular Bold"/>
                <a:sym typeface="Sora Regular Bold"/>
                <a:hlinkClick r:id="rId3"/>
              </a:rPr>
              <a:t>tutaj</a:t>
            </a:r>
            <a:r>
              <a:rPr dirty="0"/>
              <a:t>.</a:t>
            </a:r>
            <a:r>
              <a:rPr dirty="0">
                <a:latin typeface="Sora Regular Bold"/>
                <a:ea typeface="Sora Regular Bold"/>
                <a:cs typeface="Sora Regular Bold"/>
                <a:sym typeface="Sora Regular Bold"/>
              </a:rPr>
              <a:t> </a:t>
            </a:r>
          </a:p>
          <a:p>
            <a:pPr algn="l" defTabSz="457200">
              <a:lnSpc>
                <a:spcPct val="115000"/>
              </a:lnSpc>
              <a:defRPr sz="3500">
                <a:solidFill>
                  <a:srgbClr val="000000"/>
                </a:solidFill>
                <a:uFill>
                  <a:solidFill>
                    <a:srgbClr val="000000"/>
                  </a:solidFill>
                </a:uFill>
                <a:latin typeface="Sora Regular Regular"/>
                <a:ea typeface="Sora Regular Regular"/>
                <a:cs typeface="Sora Regular Regular"/>
                <a:sym typeface="Sora Regular Regular"/>
              </a:defRPr>
            </a:pPr>
            <a:endParaRPr dirty="0">
              <a:latin typeface="Sora Regular Bold"/>
              <a:ea typeface="Sora Regular Bold"/>
              <a:cs typeface="Sora Regular Bold"/>
              <a:sym typeface="Sora Regular Bold"/>
            </a:endParaRPr>
          </a:p>
          <a:p>
            <a:pPr algn="just" defTabSz="457200">
              <a:lnSpc>
                <a:spcPct val="115000"/>
              </a:lnSpc>
              <a:defRPr sz="3500">
                <a:solidFill>
                  <a:srgbClr val="000000"/>
                </a:solidFill>
                <a:uFill>
                  <a:solidFill>
                    <a:srgbClr val="000000"/>
                  </a:solidFill>
                </a:uFill>
                <a:latin typeface="Sora Regular Regular"/>
                <a:ea typeface="Sora Regular Regular"/>
                <a:cs typeface="Sora Regular Regular"/>
                <a:sym typeface="Sora Regular Regular"/>
              </a:defRPr>
            </a:pPr>
            <a:r>
              <a:rPr dirty="0"/>
              <a:t>W </a:t>
            </a:r>
            <a:r>
              <a:rPr dirty="0" err="1"/>
              <a:t>Twoim</a:t>
            </a:r>
            <a:r>
              <a:rPr dirty="0"/>
              <a:t> </a:t>
            </a:r>
            <a:r>
              <a:rPr dirty="0" err="1"/>
              <a:t>Radiu</a:t>
            </a:r>
            <a:r>
              <a:rPr dirty="0"/>
              <a:t> </a:t>
            </a:r>
            <a:r>
              <a:rPr dirty="0" err="1"/>
              <a:t>pojawiły</a:t>
            </a:r>
            <a:r>
              <a:rPr dirty="0"/>
              <a:t> </a:t>
            </a:r>
            <a:r>
              <a:rPr dirty="0" err="1"/>
              <a:t>się</a:t>
            </a:r>
            <a:r>
              <a:rPr dirty="0"/>
              <a:t> </a:t>
            </a:r>
            <a:r>
              <a:rPr dirty="0" err="1"/>
              <a:t>natomiast</a:t>
            </a:r>
            <a:r>
              <a:rPr dirty="0"/>
              <a:t> </a:t>
            </a:r>
            <a:r>
              <a:rPr dirty="0" err="1"/>
              <a:t>spoty</a:t>
            </a:r>
            <a:r>
              <a:rPr dirty="0"/>
              <a:t> </a:t>
            </a:r>
            <a:r>
              <a:rPr dirty="0" err="1"/>
              <a:t>radiowe</a:t>
            </a:r>
            <a:r>
              <a:rPr dirty="0"/>
              <a:t>, </a:t>
            </a:r>
            <a:r>
              <a:rPr dirty="0" err="1"/>
              <a:t>które</a:t>
            </a:r>
            <a:r>
              <a:rPr dirty="0"/>
              <a:t> </a:t>
            </a:r>
            <a:r>
              <a:rPr dirty="0" err="1"/>
              <a:t>miały</a:t>
            </a:r>
            <a:r>
              <a:rPr dirty="0"/>
              <a:t> </a:t>
            </a:r>
            <a:r>
              <a:rPr dirty="0" err="1"/>
              <a:t>zachęcić</a:t>
            </a:r>
            <a:r>
              <a:rPr dirty="0"/>
              <a:t> </a:t>
            </a:r>
            <a:r>
              <a:rPr dirty="0" err="1"/>
              <a:t>mieszkańców</a:t>
            </a:r>
            <a:r>
              <a:rPr dirty="0"/>
              <a:t> do </a:t>
            </a:r>
            <a:r>
              <a:rPr dirty="0" err="1"/>
              <a:t>wzięcia</a:t>
            </a:r>
            <a:r>
              <a:rPr dirty="0"/>
              <a:t> </a:t>
            </a:r>
            <a:r>
              <a:rPr dirty="0" err="1"/>
              <a:t>udziału</a:t>
            </a:r>
            <a:r>
              <a:rPr dirty="0"/>
              <a:t> w </a:t>
            </a:r>
            <a:r>
              <a:rPr dirty="0" err="1"/>
              <a:t>konsultacjach</a:t>
            </a:r>
            <a:r>
              <a:rPr dirty="0"/>
              <a:t>.</a:t>
            </a:r>
          </a:p>
        </p:txBody>
      </p:sp>
      <p:pic>
        <p:nvPicPr>
          <p:cNvPr id="693" name="Zrzut ekranu 2021-11-3 o 15.37.02.png" descr="Zrzut ekranu 2021-11-3 o 15.37.02.png"/>
          <p:cNvPicPr>
            <a:picLocks noChangeAspect="1"/>
          </p:cNvPicPr>
          <p:nvPr/>
        </p:nvPicPr>
        <p:blipFill>
          <a:blip r:embed="rId4">
            <a:extLst/>
          </a:blip>
          <a:srcRect l="18068" t="20412" r="15625" b="19466"/>
          <a:stretch>
            <a:fillRect/>
          </a:stretch>
        </p:blipFill>
        <p:spPr>
          <a:xfrm>
            <a:off x="12174957" y="3779227"/>
            <a:ext cx="11636134" cy="6132145"/>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217" name="Publikacja artykułów…"/>
          <p:cNvSpPr txBox="1">
            <a:spLocks noGrp="1"/>
          </p:cNvSpPr>
          <p:nvPr>
            <p:ph type="title"/>
          </p:nvPr>
        </p:nvSpPr>
        <p:spPr>
          <a:xfrm>
            <a:off x="942082" y="1077359"/>
            <a:ext cx="22606614" cy="2202884"/>
          </a:xfrm>
          <a:prstGeom prst="rect">
            <a:avLst/>
          </a:prstGeom>
        </p:spPr>
        <p:txBody>
          <a:bodyPr/>
          <a:lstStyle/>
          <a:p>
            <a:pPr>
              <a:defRPr sz="7500" b="0" spc="-200">
                <a:solidFill>
                  <a:srgbClr val="ED7052"/>
                </a:solidFill>
                <a:latin typeface="Sora Regular Bold"/>
                <a:ea typeface="Sora Regular Bold"/>
                <a:cs typeface="Sora Regular Bold"/>
                <a:sym typeface="Sora Regular Bold"/>
              </a:defRPr>
            </a:pPr>
            <a:r>
              <a:t>Publikacja artykułów</a:t>
            </a:r>
            <a:endParaRPr spc="-150"/>
          </a:p>
          <a:p>
            <a:pPr>
              <a:defRPr sz="5000" b="0" spc="-100">
                <a:solidFill>
                  <a:srgbClr val="ED7052"/>
                </a:solidFill>
                <a:latin typeface="Sora Regular Bold"/>
                <a:ea typeface="Sora Regular Bold"/>
                <a:cs typeface="Sora Regular Bold"/>
                <a:sym typeface="Sora Regular Bold"/>
              </a:defRPr>
            </a:pPr>
            <a:r>
              <a:t>Przykłady</a:t>
            </a:r>
          </a:p>
        </p:txBody>
      </p:sp>
      <p:sp>
        <p:nvSpPr>
          <p:cNvPr id="218" name="9"/>
          <p:cNvSpPr txBox="1"/>
          <p:nvPr/>
        </p:nvSpPr>
        <p:spPr>
          <a:xfrm>
            <a:off x="23470061" y="12729956"/>
            <a:ext cx="348642"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9</a:t>
            </a:r>
          </a:p>
        </p:txBody>
      </p:sp>
      <p:sp>
        <p:nvSpPr>
          <p:cNvPr id="219" name="Którędy droga dla rowerów?…"/>
          <p:cNvSpPr txBox="1">
            <a:spLocks noGrp="1"/>
          </p:cNvSpPr>
          <p:nvPr>
            <p:ph type="body" idx="1"/>
          </p:nvPr>
        </p:nvSpPr>
        <p:spPr>
          <a:xfrm>
            <a:off x="1032417" y="3220786"/>
            <a:ext cx="22609008" cy="8724622"/>
          </a:xfrm>
          <a:prstGeom prst="rect">
            <a:avLst/>
          </a:prstGeom>
        </p:spPr>
        <p:txBody>
          <a:bodyPr lIns="50800" tIns="50800" rIns="50800" bIns="50800" numCol="2" spcCol="1130449"/>
          <a:lstStyle/>
          <a:p>
            <a:pPr defTabSz="457200">
              <a:spcBef>
                <a:spcPts val="1800"/>
              </a:spcBef>
              <a:defRPr sz="2500" b="0">
                <a:latin typeface="Sora Regular Bold"/>
                <a:ea typeface="Sora Regular Bold"/>
                <a:cs typeface="Sora Regular Bold"/>
                <a:sym typeface="Sora Regular Bold"/>
              </a:defRPr>
            </a:pPr>
            <a:r>
              <a:rPr dirty="0" err="1"/>
              <a:t>Którędy</a:t>
            </a:r>
            <a:r>
              <a:rPr dirty="0"/>
              <a:t> </a:t>
            </a:r>
            <a:r>
              <a:rPr dirty="0" err="1"/>
              <a:t>droga</a:t>
            </a:r>
            <a:r>
              <a:rPr dirty="0"/>
              <a:t> dla </a:t>
            </a:r>
            <a:r>
              <a:rPr dirty="0" err="1"/>
              <a:t>rowerów</a:t>
            </a:r>
            <a:r>
              <a:rPr dirty="0"/>
              <a:t>?</a:t>
            </a:r>
            <a:endParaRPr dirty="0">
              <a:latin typeface="Sora Regular Regular"/>
              <a:ea typeface="Sora Regular Regular"/>
              <a:cs typeface="Sora Regular Regular"/>
              <a:sym typeface="Sora Regular Regular"/>
            </a:endParaRPr>
          </a:p>
          <a:p>
            <a:pPr algn="just" defTabSz="457200">
              <a:spcBef>
                <a:spcPts val="1800"/>
              </a:spcBef>
              <a:defRPr sz="2500" b="0">
                <a:latin typeface="Sora Regular Regular"/>
                <a:ea typeface="Sora Regular Regular"/>
                <a:cs typeface="Sora Regular Regular"/>
                <a:sym typeface="Sora Regular Regular"/>
              </a:defRPr>
            </a:pPr>
            <a:r>
              <a:rPr dirty="0" err="1"/>
              <a:t>Stałe</a:t>
            </a:r>
            <a:r>
              <a:rPr dirty="0"/>
              <a:t> </a:t>
            </a:r>
            <a:r>
              <a:rPr dirty="0" err="1"/>
              <a:t>monitorowanie</a:t>
            </a:r>
            <a:r>
              <a:rPr dirty="0"/>
              <a:t> </a:t>
            </a:r>
            <a:r>
              <a:rPr dirty="0" err="1"/>
              <a:t>ruchu</a:t>
            </a:r>
            <a:r>
              <a:rPr dirty="0"/>
              <a:t> </a:t>
            </a:r>
            <a:r>
              <a:rPr dirty="0" err="1"/>
              <a:t>rowerowego</a:t>
            </a:r>
            <a:r>
              <a:rPr dirty="0"/>
              <a:t> ma </a:t>
            </a:r>
            <a:r>
              <a:rPr dirty="0" err="1"/>
              <a:t>też</a:t>
            </a:r>
            <a:r>
              <a:rPr dirty="0"/>
              <a:t> </a:t>
            </a:r>
            <a:r>
              <a:rPr dirty="0" err="1"/>
              <a:t>znaczenie</a:t>
            </a:r>
            <a:r>
              <a:rPr dirty="0"/>
              <a:t> w </a:t>
            </a:r>
            <a:r>
              <a:rPr dirty="0" err="1"/>
              <a:t>planowaniu</a:t>
            </a:r>
            <a:r>
              <a:rPr dirty="0"/>
              <a:t> </a:t>
            </a:r>
            <a:r>
              <a:rPr dirty="0" err="1"/>
              <a:t>rodzajów</a:t>
            </a:r>
            <a:r>
              <a:rPr dirty="0"/>
              <a:t> </a:t>
            </a:r>
            <a:r>
              <a:rPr dirty="0" err="1"/>
              <a:t>dróg</a:t>
            </a:r>
            <a:r>
              <a:rPr dirty="0"/>
              <a:t> </a:t>
            </a:r>
            <a:r>
              <a:rPr dirty="0" err="1"/>
              <a:t>rowerowych</a:t>
            </a:r>
            <a:r>
              <a:rPr dirty="0"/>
              <a:t>. </a:t>
            </a:r>
            <a:r>
              <a:rPr dirty="0" err="1"/>
              <a:t>Natężenie</a:t>
            </a:r>
            <a:r>
              <a:rPr dirty="0"/>
              <a:t> </a:t>
            </a:r>
            <a:r>
              <a:rPr dirty="0" err="1"/>
              <a:t>ruchu</a:t>
            </a:r>
            <a:r>
              <a:rPr dirty="0"/>
              <a:t> </a:t>
            </a:r>
            <a:r>
              <a:rPr dirty="0" err="1"/>
              <a:t>rowerowego</a:t>
            </a:r>
            <a:r>
              <a:rPr dirty="0"/>
              <a:t> </a:t>
            </a:r>
            <a:r>
              <a:rPr dirty="0" err="1"/>
              <a:t>oraz</a:t>
            </a:r>
            <a:r>
              <a:rPr dirty="0"/>
              <a:t> </a:t>
            </a:r>
            <a:r>
              <a:rPr dirty="0" err="1"/>
              <a:t>pieszego</a:t>
            </a:r>
            <a:r>
              <a:rPr dirty="0"/>
              <a:t> </a:t>
            </a:r>
            <a:r>
              <a:rPr dirty="0" err="1"/>
              <a:t>głównie</a:t>
            </a:r>
            <a:r>
              <a:rPr dirty="0"/>
              <a:t> </a:t>
            </a:r>
            <a:r>
              <a:rPr dirty="0" err="1"/>
              <a:t>decyduje</a:t>
            </a:r>
            <a:r>
              <a:rPr dirty="0"/>
              <a:t> </a:t>
            </a:r>
            <a:r>
              <a:rPr dirty="0" err="1"/>
              <a:t>czy</a:t>
            </a:r>
            <a:r>
              <a:rPr dirty="0"/>
              <a:t> </a:t>
            </a:r>
            <a:r>
              <a:rPr dirty="0" err="1"/>
              <a:t>buduje</a:t>
            </a:r>
            <a:r>
              <a:rPr dirty="0"/>
              <a:t> </a:t>
            </a:r>
            <a:r>
              <a:rPr dirty="0" err="1"/>
              <a:t>się</a:t>
            </a:r>
            <a:r>
              <a:rPr dirty="0"/>
              <a:t> </a:t>
            </a:r>
            <a:r>
              <a:rPr dirty="0" err="1"/>
              <a:t>drogę</a:t>
            </a:r>
            <a:r>
              <a:rPr dirty="0"/>
              <a:t> </a:t>
            </a:r>
            <a:r>
              <a:rPr dirty="0" err="1"/>
              <a:t>rowerową</a:t>
            </a:r>
            <a:r>
              <a:rPr dirty="0"/>
              <a:t> </a:t>
            </a:r>
            <a:r>
              <a:rPr dirty="0" err="1"/>
              <a:t>wydzieloną</a:t>
            </a:r>
            <a:r>
              <a:rPr dirty="0"/>
              <a:t> od </a:t>
            </a:r>
            <a:r>
              <a:rPr dirty="0" err="1"/>
              <a:t>ruchu</a:t>
            </a:r>
            <a:r>
              <a:rPr dirty="0"/>
              <a:t> </a:t>
            </a:r>
            <a:r>
              <a:rPr dirty="0" err="1"/>
              <a:t>pieszego</a:t>
            </a:r>
            <a:r>
              <a:rPr dirty="0"/>
              <a:t>, </a:t>
            </a:r>
            <a:r>
              <a:rPr dirty="0" err="1"/>
              <a:t>czy</a:t>
            </a:r>
            <a:r>
              <a:rPr dirty="0"/>
              <a:t> </a:t>
            </a:r>
            <a:r>
              <a:rPr dirty="0" err="1"/>
              <a:t>można</a:t>
            </a:r>
            <a:r>
              <a:rPr dirty="0"/>
              <a:t> </a:t>
            </a:r>
            <a:r>
              <a:rPr dirty="0" err="1"/>
              <a:t>dopuścić</a:t>
            </a:r>
            <a:r>
              <a:rPr dirty="0"/>
              <a:t> </a:t>
            </a:r>
            <a:r>
              <a:rPr dirty="0" err="1"/>
              <a:t>ruch</a:t>
            </a:r>
            <a:r>
              <a:rPr dirty="0"/>
              <a:t> </a:t>
            </a:r>
            <a:r>
              <a:rPr dirty="0" err="1"/>
              <a:t>pieszy</a:t>
            </a:r>
            <a:r>
              <a:rPr dirty="0"/>
              <a:t> na </a:t>
            </a:r>
            <a:r>
              <a:rPr dirty="0" err="1"/>
              <a:t>drodze</a:t>
            </a:r>
            <a:r>
              <a:rPr dirty="0"/>
              <a:t> </a:t>
            </a:r>
            <a:r>
              <a:rPr dirty="0" err="1"/>
              <a:t>rowerowej</a:t>
            </a:r>
            <a:r>
              <a:rPr dirty="0"/>
              <a:t>. Tam </a:t>
            </a:r>
            <a:r>
              <a:rPr dirty="0" err="1"/>
              <a:t>gdzie</a:t>
            </a:r>
            <a:r>
              <a:rPr dirty="0"/>
              <a:t> </a:t>
            </a:r>
            <a:r>
              <a:rPr dirty="0" err="1"/>
              <a:t>są</a:t>
            </a:r>
            <a:r>
              <a:rPr dirty="0"/>
              <a:t> </a:t>
            </a:r>
            <a:r>
              <a:rPr dirty="0" err="1"/>
              <a:t>duże</a:t>
            </a:r>
            <a:r>
              <a:rPr dirty="0"/>
              <a:t> </a:t>
            </a:r>
            <a:r>
              <a:rPr dirty="0" err="1"/>
              <a:t>ilości</a:t>
            </a:r>
            <a:r>
              <a:rPr dirty="0"/>
              <a:t> </a:t>
            </a:r>
            <a:r>
              <a:rPr dirty="0" err="1"/>
              <a:t>rowerzystów</a:t>
            </a:r>
            <a:r>
              <a:rPr dirty="0"/>
              <a:t> </a:t>
            </a:r>
            <a:r>
              <a:rPr dirty="0" err="1"/>
              <a:t>i</a:t>
            </a:r>
            <a:r>
              <a:rPr dirty="0"/>
              <a:t> </a:t>
            </a:r>
            <a:r>
              <a:rPr dirty="0" err="1"/>
              <a:t>pieszych</a:t>
            </a:r>
            <a:r>
              <a:rPr dirty="0"/>
              <a:t> </a:t>
            </a:r>
            <a:r>
              <a:rPr dirty="0" err="1"/>
              <a:t>dążymy</a:t>
            </a:r>
            <a:r>
              <a:rPr dirty="0"/>
              <a:t> do </a:t>
            </a:r>
            <a:r>
              <a:rPr dirty="0" err="1"/>
              <a:t>budowy</a:t>
            </a:r>
            <a:r>
              <a:rPr dirty="0"/>
              <a:t> </a:t>
            </a:r>
            <a:r>
              <a:rPr dirty="0" err="1"/>
              <a:t>wydzielonej</a:t>
            </a:r>
            <a:r>
              <a:rPr dirty="0"/>
              <a:t> </a:t>
            </a:r>
            <a:r>
              <a:rPr dirty="0" err="1"/>
              <a:t>drogi</a:t>
            </a:r>
            <a:r>
              <a:rPr dirty="0"/>
              <a:t> </a:t>
            </a:r>
            <a:r>
              <a:rPr dirty="0" err="1"/>
              <a:t>rowerowej</a:t>
            </a:r>
            <a:r>
              <a:rPr dirty="0"/>
              <a:t>. </a:t>
            </a:r>
            <a:r>
              <a:rPr dirty="0" err="1"/>
              <a:t>Natomiast</a:t>
            </a:r>
            <a:r>
              <a:rPr dirty="0"/>
              <a:t>, </a:t>
            </a:r>
            <a:r>
              <a:rPr dirty="0" err="1"/>
              <a:t>gdzie</a:t>
            </a:r>
            <a:r>
              <a:rPr dirty="0"/>
              <a:t> </a:t>
            </a:r>
            <a:r>
              <a:rPr dirty="0" err="1"/>
              <a:t>ruch</a:t>
            </a:r>
            <a:r>
              <a:rPr dirty="0"/>
              <a:t> </a:t>
            </a:r>
            <a:r>
              <a:rPr dirty="0" err="1"/>
              <a:t>którejś</a:t>
            </a:r>
            <a:r>
              <a:rPr dirty="0"/>
              <a:t> z </a:t>
            </a:r>
            <a:r>
              <a:rPr dirty="0" err="1"/>
              <a:t>tych</a:t>
            </a:r>
            <a:r>
              <a:rPr dirty="0"/>
              <a:t> </a:t>
            </a:r>
            <a:r>
              <a:rPr dirty="0" err="1"/>
              <a:t>grup</a:t>
            </a:r>
            <a:r>
              <a:rPr dirty="0"/>
              <a:t> </a:t>
            </a:r>
            <a:r>
              <a:rPr dirty="0" err="1"/>
              <a:t>użytkowników</a:t>
            </a:r>
            <a:r>
              <a:rPr dirty="0"/>
              <a:t> jest </a:t>
            </a:r>
            <a:r>
              <a:rPr dirty="0" err="1"/>
              <a:t>mniejszy</a:t>
            </a:r>
            <a:r>
              <a:rPr dirty="0"/>
              <a:t>, a </a:t>
            </a:r>
            <a:r>
              <a:rPr dirty="0" err="1"/>
              <a:t>także</a:t>
            </a:r>
            <a:r>
              <a:rPr dirty="0"/>
              <a:t> na </a:t>
            </a:r>
            <a:r>
              <a:rPr dirty="0" err="1"/>
              <a:t>odcinkach</a:t>
            </a:r>
            <a:r>
              <a:rPr dirty="0"/>
              <a:t> </a:t>
            </a:r>
            <a:r>
              <a:rPr dirty="0" err="1"/>
              <a:t>poza</a:t>
            </a:r>
            <a:r>
              <a:rPr dirty="0"/>
              <a:t> </a:t>
            </a:r>
            <a:r>
              <a:rPr dirty="0" err="1"/>
              <a:t>terenem</a:t>
            </a:r>
            <a:r>
              <a:rPr dirty="0"/>
              <a:t> </a:t>
            </a:r>
            <a:r>
              <a:rPr dirty="0" err="1"/>
              <a:t>zabudowanym</a:t>
            </a:r>
            <a:r>
              <a:rPr dirty="0"/>
              <a:t> </a:t>
            </a:r>
            <a:r>
              <a:rPr dirty="0" err="1"/>
              <a:t>nie</a:t>
            </a:r>
            <a:r>
              <a:rPr dirty="0"/>
              <a:t> ma </a:t>
            </a:r>
            <a:r>
              <a:rPr dirty="0" err="1"/>
              <a:t>potrzeby</a:t>
            </a:r>
            <a:r>
              <a:rPr dirty="0"/>
              <a:t> </a:t>
            </a:r>
            <a:r>
              <a:rPr dirty="0" err="1"/>
              <a:t>jego</a:t>
            </a:r>
            <a:r>
              <a:rPr dirty="0"/>
              <a:t> </a:t>
            </a:r>
            <a:r>
              <a:rPr dirty="0" err="1"/>
              <a:t>segregacji</a:t>
            </a:r>
            <a:r>
              <a:rPr dirty="0"/>
              <a:t> </a:t>
            </a:r>
            <a:r>
              <a:rPr dirty="0" err="1"/>
              <a:t>i</a:t>
            </a:r>
            <a:r>
              <a:rPr dirty="0"/>
              <a:t> </a:t>
            </a:r>
            <a:r>
              <a:rPr dirty="0" err="1"/>
              <a:t>dopuszczone</a:t>
            </a:r>
            <a:r>
              <a:rPr dirty="0"/>
              <a:t> jest </a:t>
            </a:r>
            <a:r>
              <a:rPr dirty="0" err="1"/>
              <a:t>wspólne</a:t>
            </a:r>
            <a:r>
              <a:rPr dirty="0"/>
              <a:t> </a:t>
            </a:r>
            <a:r>
              <a:rPr dirty="0" err="1"/>
              <a:t>korzystanie</a:t>
            </a:r>
            <a:r>
              <a:rPr dirty="0"/>
              <a:t> </a:t>
            </a:r>
            <a:r>
              <a:rPr dirty="0" err="1"/>
              <a:t>przez</a:t>
            </a:r>
            <a:r>
              <a:rPr dirty="0"/>
              <a:t> </a:t>
            </a:r>
            <a:r>
              <a:rPr dirty="0" err="1"/>
              <a:t>pieszych</a:t>
            </a:r>
            <a:r>
              <a:rPr dirty="0"/>
              <a:t> </a:t>
            </a:r>
            <a:r>
              <a:rPr dirty="0" err="1"/>
              <a:t>i</a:t>
            </a:r>
            <a:r>
              <a:rPr dirty="0"/>
              <a:t> </a:t>
            </a:r>
            <a:r>
              <a:rPr dirty="0" err="1"/>
              <a:t>rowerzystów</a:t>
            </a:r>
            <a:r>
              <a:rPr dirty="0"/>
              <a:t> z </a:t>
            </a:r>
            <a:r>
              <a:rPr dirty="0" err="1"/>
              <a:t>wybudowanej</a:t>
            </a:r>
            <a:r>
              <a:rPr dirty="0"/>
              <a:t> </a:t>
            </a:r>
            <a:r>
              <a:rPr dirty="0" err="1"/>
              <a:t>infrastruktury</a:t>
            </a:r>
            <a:r>
              <a:rPr dirty="0"/>
              <a:t>. </a:t>
            </a:r>
            <a:r>
              <a:rPr dirty="0" err="1"/>
              <a:t>Innym</a:t>
            </a:r>
            <a:r>
              <a:rPr dirty="0"/>
              <a:t> </a:t>
            </a:r>
            <a:r>
              <a:rPr dirty="0" err="1"/>
              <a:t>czynnikiem</a:t>
            </a:r>
            <a:r>
              <a:rPr dirty="0"/>
              <a:t> </a:t>
            </a:r>
            <a:r>
              <a:rPr dirty="0" err="1"/>
              <a:t>mającym</a:t>
            </a:r>
            <a:r>
              <a:rPr dirty="0"/>
              <a:t> </a:t>
            </a:r>
            <a:r>
              <a:rPr dirty="0" err="1"/>
              <a:t>wpływ</a:t>
            </a:r>
            <a:r>
              <a:rPr dirty="0"/>
              <a:t> na </a:t>
            </a:r>
            <a:r>
              <a:rPr dirty="0" err="1"/>
              <a:t>rodzaj</a:t>
            </a:r>
            <a:r>
              <a:rPr dirty="0"/>
              <a:t> </a:t>
            </a:r>
            <a:r>
              <a:rPr dirty="0" err="1"/>
              <a:t>infrastruktury</a:t>
            </a:r>
            <a:r>
              <a:rPr dirty="0"/>
              <a:t> </a:t>
            </a:r>
            <a:r>
              <a:rPr dirty="0" err="1"/>
              <a:t>są</a:t>
            </a:r>
            <a:r>
              <a:rPr dirty="0"/>
              <a:t> </a:t>
            </a:r>
            <a:r>
              <a:rPr dirty="0" err="1"/>
              <a:t>możliwości</a:t>
            </a:r>
            <a:r>
              <a:rPr dirty="0"/>
              <a:t> </a:t>
            </a:r>
            <a:r>
              <a:rPr dirty="0" err="1"/>
              <a:t>terenowe</a:t>
            </a:r>
            <a:r>
              <a:rPr dirty="0"/>
              <a:t>. </a:t>
            </a:r>
            <a:r>
              <a:rPr dirty="0">
                <a:latin typeface="Sora Regular Bold"/>
                <a:ea typeface="Sora Regular Bold"/>
                <a:cs typeface="Sora Regular Bold"/>
                <a:sym typeface="Sora Regular Bold"/>
              </a:rPr>
              <a:t>Tam </a:t>
            </a:r>
            <a:r>
              <a:rPr dirty="0" err="1">
                <a:latin typeface="Sora Regular Bold"/>
                <a:ea typeface="Sora Regular Bold"/>
                <a:cs typeface="Sora Regular Bold"/>
                <a:sym typeface="Sora Regular Bold"/>
              </a:rPr>
              <a:t>gdzie</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są</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wąskie</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pasy</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drogowego</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i</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bliska</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zabudowa</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często</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zwykle</a:t>
            </a:r>
            <a:r>
              <a:rPr dirty="0">
                <a:latin typeface="Sora Regular Bold"/>
                <a:ea typeface="Sora Regular Bold"/>
                <a:cs typeface="Sora Regular Bold"/>
                <a:sym typeface="Sora Regular Bold"/>
              </a:rPr>
              <a:t> po </a:t>
            </a:r>
            <a:r>
              <a:rPr dirty="0" err="1">
                <a:latin typeface="Sora Regular Bold"/>
                <a:ea typeface="Sora Regular Bold"/>
                <a:cs typeface="Sora Regular Bold"/>
                <a:sym typeface="Sora Regular Bold"/>
              </a:rPr>
              <a:t>prostu</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nie</a:t>
            </a:r>
            <a:r>
              <a:rPr dirty="0">
                <a:latin typeface="Sora Regular Bold"/>
                <a:ea typeface="Sora Regular Bold"/>
                <a:cs typeface="Sora Regular Bold"/>
                <a:sym typeface="Sora Regular Bold"/>
              </a:rPr>
              <a:t> ma </a:t>
            </a:r>
            <a:r>
              <a:rPr dirty="0" err="1">
                <a:latin typeface="Sora Regular Bold"/>
                <a:ea typeface="Sora Regular Bold"/>
                <a:cs typeface="Sora Regular Bold"/>
                <a:sym typeface="Sora Regular Bold"/>
              </a:rPr>
              <a:t>miejsca</a:t>
            </a:r>
            <a:r>
              <a:rPr dirty="0">
                <a:latin typeface="Sora Regular Bold"/>
                <a:ea typeface="Sora Regular Bold"/>
                <a:cs typeface="Sora Regular Bold"/>
                <a:sym typeface="Sora Regular Bold"/>
              </a:rPr>
              <a:t>, aby </a:t>
            </a:r>
            <a:r>
              <a:rPr dirty="0" err="1">
                <a:latin typeface="Sora Regular Bold"/>
                <a:ea typeface="Sora Regular Bold"/>
                <a:cs typeface="Sora Regular Bold"/>
                <a:sym typeface="Sora Regular Bold"/>
              </a:rPr>
              <a:t>każdy</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rodzaj</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ruchu</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posiadał</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swój</a:t>
            </a:r>
            <a:r>
              <a:rPr dirty="0">
                <a:latin typeface="Sora Regular Bold"/>
                <a:ea typeface="Sora Regular Bold"/>
                <a:cs typeface="Sora Regular Bold"/>
                <a:sym typeface="Sora Regular Bold"/>
              </a:rPr>
              <a:t> pas.</a:t>
            </a:r>
            <a:r>
              <a:rPr dirty="0"/>
              <a:t> </a:t>
            </a:r>
            <a:r>
              <a:rPr dirty="0" err="1"/>
              <a:t>Wówczas</a:t>
            </a:r>
            <a:r>
              <a:rPr dirty="0"/>
              <a:t> </a:t>
            </a:r>
            <a:r>
              <a:rPr dirty="0" err="1"/>
              <a:t>również</a:t>
            </a:r>
            <a:r>
              <a:rPr dirty="0"/>
              <a:t> </a:t>
            </a:r>
            <a:r>
              <a:rPr dirty="0" err="1"/>
              <a:t>dąży</a:t>
            </a:r>
            <a:r>
              <a:rPr dirty="0"/>
              <a:t> </a:t>
            </a:r>
            <a:r>
              <a:rPr dirty="0" err="1"/>
              <a:t>się</a:t>
            </a:r>
            <a:r>
              <a:rPr dirty="0"/>
              <a:t> do </a:t>
            </a:r>
            <a:r>
              <a:rPr dirty="0" err="1"/>
              <a:t>łączenia</a:t>
            </a:r>
            <a:r>
              <a:rPr dirty="0"/>
              <a:t> </a:t>
            </a:r>
            <a:r>
              <a:rPr dirty="0" err="1"/>
              <a:t>różnych</a:t>
            </a:r>
            <a:r>
              <a:rPr dirty="0"/>
              <a:t> </a:t>
            </a:r>
            <a:r>
              <a:rPr dirty="0" err="1"/>
              <a:t>rodzajów</a:t>
            </a:r>
            <a:r>
              <a:rPr dirty="0"/>
              <a:t> </a:t>
            </a:r>
            <a:r>
              <a:rPr dirty="0" err="1"/>
              <a:t>ruchu</a:t>
            </a:r>
            <a:r>
              <a:rPr dirty="0"/>
              <a:t> na </a:t>
            </a:r>
            <a:r>
              <a:rPr dirty="0" err="1"/>
              <a:t>wspólnych</a:t>
            </a:r>
            <a:r>
              <a:rPr dirty="0"/>
              <a:t> </a:t>
            </a:r>
            <a:r>
              <a:rPr dirty="0" err="1"/>
              <a:t>pasach</a:t>
            </a:r>
            <a:r>
              <a:rPr dirty="0"/>
              <a:t>, </a:t>
            </a:r>
            <a:r>
              <a:rPr dirty="0" err="1"/>
              <a:t>przy</a:t>
            </a:r>
            <a:r>
              <a:rPr dirty="0"/>
              <a:t> </a:t>
            </a:r>
            <a:r>
              <a:rPr dirty="0" err="1"/>
              <a:t>czym</a:t>
            </a:r>
            <a:r>
              <a:rPr dirty="0"/>
              <a:t> w </a:t>
            </a:r>
            <a:r>
              <a:rPr dirty="0" err="1"/>
              <a:t>zdecydowanej</a:t>
            </a:r>
            <a:r>
              <a:rPr dirty="0"/>
              <a:t> </a:t>
            </a:r>
            <a:r>
              <a:rPr dirty="0" err="1"/>
              <a:t>większości</a:t>
            </a:r>
            <a:r>
              <a:rPr dirty="0"/>
              <a:t> </a:t>
            </a:r>
            <a:r>
              <a:rPr dirty="0" err="1"/>
              <a:t>dopuszcza</a:t>
            </a:r>
            <a:r>
              <a:rPr dirty="0"/>
              <a:t> </a:t>
            </a:r>
            <a:r>
              <a:rPr dirty="0" err="1"/>
              <a:t>się</a:t>
            </a:r>
            <a:r>
              <a:rPr dirty="0"/>
              <a:t> </a:t>
            </a:r>
            <a:r>
              <a:rPr dirty="0" err="1"/>
              <a:t>łączenie</a:t>
            </a:r>
            <a:r>
              <a:rPr dirty="0"/>
              <a:t> </a:t>
            </a:r>
            <a:r>
              <a:rPr dirty="0" err="1"/>
              <a:t>ruchu</a:t>
            </a:r>
            <a:r>
              <a:rPr dirty="0"/>
              <a:t> </a:t>
            </a:r>
            <a:r>
              <a:rPr dirty="0" err="1"/>
              <a:t>rowerowego</a:t>
            </a:r>
            <a:r>
              <a:rPr dirty="0"/>
              <a:t> z </a:t>
            </a:r>
            <a:r>
              <a:rPr dirty="0" err="1"/>
              <a:t>pieszym</a:t>
            </a:r>
            <a:r>
              <a:rPr dirty="0"/>
              <a:t>, </a:t>
            </a:r>
            <a:r>
              <a:rPr dirty="0" err="1"/>
              <a:t>gdyż</a:t>
            </a:r>
            <a:r>
              <a:rPr dirty="0"/>
              <a:t> jest to po </a:t>
            </a:r>
            <a:r>
              <a:rPr dirty="0" err="1"/>
              <a:t>prostu</a:t>
            </a:r>
            <a:r>
              <a:rPr dirty="0"/>
              <a:t> </a:t>
            </a:r>
            <a:r>
              <a:rPr dirty="0" err="1"/>
              <a:t>bezpieczniejsze</a:t>
            </a:r>
            <a:r>
              <a:rPr dirty="0"/>
              <a:t>. </a:t>
            </a:r>
            <a:r>
              <a:rPr dirty="0" err="1"/>
              <a:t>Szczególnym</a:t>
            </a:r>
            <a:r>
              <a:rPr dirty="0"/>
              <a:t> </a:t>
            </a:r>
            <a:r>
              <a:rPr dirty="0" err="1"/>
              <a:t>przypadkiem</a:t>
            </a:r>
            <a:r>
              <a:rPr dirty="0"/>
              <a:t>, </a:t>
            </a:r>
            <a:r>
              <a:rPr dirty="0" err="1"/>
              <a:t>gdy</a:t>
            </a:r>
            <a:r>
              <a:rPr dirty="0"/>
              <a:t> </a:t>
            </a:r>
            <a:r>
              <a:rPr dirty="0" err="1"/>
              <a:t>mamy</a:t>
            </a:r>
            <a:r>
              <a:rPr dirty="0"/>
              <a:t> </a:t>
            </a:r>
            <a:r>
              <a:rPr dirty="0" err="1"/>
              <a:t>bardzo</a:t>
            </a:r>
            <a:r>
              <a:rPr dirty="0"/>
              <a:t> </a:t>
            </a:r>
            <a:r>
              <a:rPr dirty="0" err="1"/>
              <a:t>mało</a:t>
            </a:r>
            <a:r>
              <a:rPr dirty="0"/>
              <a:t> </a:t>
            </a:r>
            <a:r>
              <a:rPr dirty="0" err="1"/>
              <a:t>terenu</a:t>
            </a:r>
            <a:r>
              <a:rPr dirty="0"/>
              <a:t> </a:t>
            </a:r>
            <a:r>
              <a:rPr dirty="0" err="1"/>
              <a:t>i</a:t>
            </a:r>
            <a:r>
              <a:rPr dirty="0"/>
              <a:t> </a:t>
            </a:r>
            <a:r>
              <a:rPr dirty="0" err="1"/>
              <a:t>ruch</a:t>
            </a:r>
            <a:r>
              <a:rPr dirty="0"/>
              <a:t> </a:t>
            </a:r>
            <a:r>
              <a:rPr dirty="0" err="1"/>
              <a:t>samochodowy</a:t>
            </a:r>
            <a:r>
              <a:rPr dirty="0"/>
              <a:t> </a:t>
            </a:r>
            <a:r>
              <a:rPr dirty="0" err="1"/>
              <a:t>jednokierunkowy</a:t>
            </a:r>
            <a:r>
              <a:rPr dirty="0"/>
              <a:t>, jest </a:t>
            </a:r>
            <a:r>
              <a:rPr dirty="0" err="1"/>
              <a:t>dopuszczenie</a:t>
            </a:r>
            <a:r>
              <a:rPr dirty="0"/>
              <a:t> </a:t>
            </a:r>
            <a:r>
              <a:rPr dirty="0" err="1"/>
              <a:t>ruchu</a:t>
            </a:r>
            <a:r>
              <a:rPr dirty="0"/>
              <a:t> </a:t>
            </a:r>
            <a:r>
              <a:rPr dirty="0" err="1"/>
              <a:t>rowerowego</a:t>
            </a:r>
            <a:r>
              <a:rPr dirty="0"/>
              <a:t> po </a:t>
            </a:r>
            <a:r>
              <a:rPr dirty="0" err="1"/>
              <a:t>jezdni</a:t>
            </a:r>
            <a:r>
              <a:rPr dirty="0"/>
              <a:t> w </a:t>
            </a:r>
            <a:r>
              <a:rPr dirty="0" err="1"/>
              <a:t>obu</a:t>
            </a:r>
            <a:r>
              <a:rPr dirty="0"/>
              <a:t> </a:t>
            </a:r>
            <a:r>
              <a:rPr dirty="0" err="1"/>
              <a:t>kierunkach</a:t>
            </a:r>
            <a:r>
              <a:rPr dirty="0"/>
              <a:t>. </a:t>
            </a:r>
            <a:r>
              <a:rPr dirty="0" err="1">
                <a:latin typeface="Sora Regular Bold"/>
                <a:ea typeface="Sora Regular Bold"/>
                <a:cs typeface="Sora Regular Bold"/>
                <a:sym typeface="Sora Regular Bold"/>
              </a:rPr>
              <a:t>Rozwiązania</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takie</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tzw</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kontrapasy</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rowerowe</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przy</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zastosowaniu</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ograniczeń</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prędkości</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są</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bardzo</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bezpieczne</a:t>
            </a:r>
            <a:r>
              <a:rPr dirty="0"/>
              <a:t>, co </a:t>
            </a:r>
            <a:r>
              <a:rPr dirty="0" err="1"/>
              <a:t>wynika</a:t>
            </a:r>
            <a:r>
              <a:rPr dirty="0"/>
              <a:t> z </a:t>
            </a:r>
            <a:r>
              <a:rPr dirty="0" err="1"/>
              <a:t>doświadczeń</a:t>
            </a:r>
            <a:r>
              <a:rPr dirty="0"/>
              <a:t> </a:t>
            </a:r>
            <a:r>
              <a:rPr dirty="0" err="1"/>
              <a:t>innych</a:t>
            </a:r>
            <a:r>
              <a:rPr dirty="0"/>
              <a:t> </a:t>
            </a:r>
            <a:r>
              <a:rPr dirty="0" err="1"/>
              <a:t>krajów</a:t>
            </a:r>
            <a:r>
              <a:rPr dirty="0"/>
              <a:t> </a:t>
            </a:r>
            <a:r>
              <a:rPr dirty="0" err="1"/>
              <a:t>uznawanych</a:t>
            </a:r>
            <a:r>
              <a:rPr dirty="0"/>
              <a:t> </a:t>
            </a:r>
            <a:r>
              <a:rPr dirty="0" err="1"/>
              <a:t>za</a:t>
            </a:r>
            <a:r>
              <a:rPr dirty="0"/>
              <a:t> </a:t>
            </a:r>
            <a:r>
              <a:rPr dirty="0" err="1"/>
              <a:t>pionierów</a:t>
            </a:r>
            <a:r>
              <a:rPr dirty="0"/>
              <a:t> w </a:t>
            </a:r>
            <a:r>
              <a:rPr dirty="0" err="1"/>
              <a:t>propagowaniu</a:t>
            </a:r>
            <a:r>
              <a:rPr dirty="0"/>
              <a:t> </a:t>
            </a:r>
            <a:r>
              <a:rPr dirty="0" err="1"/>
              <a:t>ruchu</a:t>
            </a:r>
            <a:r>
              <a:rPr dirty="0"/>
              <a:t> </a:t>
            </a:r>
            <a:r>
              <a:rPr dirty="0" err="1"/>
              <a:t>rowerowego</a:t>
            </a:r>
            <a:r>
              <a:rPr dirty="0"/>
              <a:t> m.in. </a:t>
            </a:r>
            <a:r>
              <a:rPr dirty="0" err="1"/>
              <a:t>Holandii</a:t>
            </a:r>
            <a:r>
              <a:rPr dirty="0"/>
              <a:t> </a:t>
            </a:r>
            <a:r>
              <a:rPr dirty="0" err="1"/>
              <a:t>i</a:t>
            </a:r>
            <a:r>
              <a:rPr dirty="0"/>
              <a:t> </a:t>
            </a:r>
            <a:r>
              <a:rPr dirty="0" err="1"/>
              <a:t>Danii</a:t>
            </a:r>
            <a:r>
              <a:rPr dirty="0"/>
              <a:t>. </a:t>
            </a:r>
            <a:r>
              <a:rPr dirty="0" err="1"/>
              <a:t>Spowodowane</a:t>
            </a:r>
            <a:r>
              <a:rPr dirty="0"/>
              <a:t> jest to </a:t>
            </a:r>
            <a:r>
              <a:rPr dirty="0" err="1"/>
              <a:t>głównie</a:t>
            </a:r>
            <a:r>
              <a:rPr dirty="0"/>
              <a:t> </a:t>
            </a:r>
            <a:r>
              <a:rPr dirty="0" err="1"/>
              <a:t>tym</a:t>
            </a:r>
            <a:r>
              <a:rPr dirty="0"/>
              <a:t>, że </a:t>
            </a:r>
            <a:r>
              <a:rPr dirty="0" err="1"/>
              <a:t>rowerzysta</a:t>
            </a:r>
            <a:r>
              <a:rPr dirty="0"/>
              <a:t> </a:t>
            </a:r>
            <a:r>
              <a:rPr dirty="0" err="1"/>
              <a:t>i</a:t>
            </a:r>
            <a:r>
              <a:rPr dirty="0"/>
              <a:t> </a:t>
            </a:r>
            <a:r>
              <a:rPr dirty="0" err="1"/>
              <a:t>kierowca</a:t>
            </a:r>
            <a:r>
              <a:rPr dirty="0"/>
              <a:t> </a:t>
            </a:r>
            <a:r>
              <a:rPr dirty="0" err="1"/>
              <a:t>widzą</a:t>
            </a:r>
            <a:r>
              <a:rPr dirty="0"/>
              <a:t> </a:t>
            </a:r>
            <a:r>
              <a:rPr dirty="0" err="1"/>
              <a:t>się</a:t>
            </a:r>
            <a:r>
              <a:rPr dirty="0"/>
              <a:t> </a:t>
            </a:r>
            <a:r>
              <a:rPr dirty="0" err="1"/>
              <a:t>nawzajem</a:t>
            </a:r>
            <a:r>
              <a:rPr dirty="0"/>
              <a:t> </a:t>
            </a:r>
            <a:r>
              <a:rPr dirty="0" err="1"/>
              <a:t>i</a:t>
            </a:r>
            <a:r>
              <a:rPr dirty="0"/>
              <a:t> </a:t>
            </a:r>
            <a:r>
              <a:rPr dirty="0" err="1"/>
              <a:t>przynajmniej</a:t>
            </a:r>
            <a:r>
              <a:rPr dirty="0"/>
              <a:t> </a:t>
            </a:r>
            <a:r>
              <a:rPr dirty="0" err="1"/>
              <a:t>jeden</a:t>
            </a:r>
            <a:r>
              <a:rPr dirty="0"/>
              <a:t> z </a:t>
            </a:r>
            <a:r>
              <a:rPr dirty="0" err="1"/>
              <a:t>nich</a:t>
            </a:r>
            <a:r>
              <a:rPr dirty="0"/>
              <a:t> jest w </a:t>
            </a:r>
            <a:r>
              <a:rPr dirty="0" err="1"/>
              <a:t>stanie</a:t>
            </a:r>
            <a:r>
              <a:rPr dirty="0"/>
              <a:t> </a:t>
            </a:r>
            <a:r>
              <a:rPr dirty="0" err="1"/>
              <a:t>uniknąć</a:t>
            </a:r>
            <a:r>
              <a:rPr dirty="0"/>
              <a:t> </a:t>
            </a:r>
            <a:r>
              <a:rPr dirty="0" err="1"/>
              <a:t>kolizji</a:t>
            </a:r>
            <a:r>
              <a:rPr dirty="0"/>
              <a:t>. W </a:t>
            </a:r>
            <a:r>
              <a:rPr dirty="0" err="1"/>
              <a:t>wymienionych</a:t>
            </a:r>
            <a:r>
              <a:rPr dirty="0"/>
              <a:t> </a:t>
            </a:r>
            <a:r>
              <a:rPr dirty="0" err="1"/>
              <a:t>krajach</a:t>
            </a:r>
            <a:r>
              <a:rPr dirty="0"/>
              <a:t> </a:t>
            </a:r>
            <a:r>
              <a:rPr dirty="0" err="1"/>
              <a:t>dopuszcza</a:t>
            </a:r>
            <a:r>
              <a:rPr dirty="0"/>
              <a:t> </a:t>
            </a:r>
            <a:r>
              <a:rPr dirty="0" err="1"/>
              <a:t>się</a:t>
            </a:r>
            <a:r>
              <a:rPr dirty="0"/>
              <a:t> </a:t>
            </a:r>
            <a:r>
              <a:rPr dirty="0" err="1"/>
              <a:t>nawet</a:t>
            </a:r>
            <a:r>
              <a:rPr dirty="0"/>
              <a:t> </a:t>
            </a:r>
            <a:r>
              <a:rPr dirty="0" err="1"/>
              <a:t>powszechnie</a:t>
            </a:r>
            <a:r>
              <a:rPr dirty="0"/>
              <a:t> </a:t>
            </a:r>
            <a:r>
              <a:rPr dirty="0" err="1"/>
              <a:t>dwukierunkowy</a:t>
            </a:r>
            <a:r>
              <a:rPr dirty="0"/>
              <a:t> </a:t>
            </a:r>
            <a:r>
              <a:rPr dirty="0" err="1"/>
              <a:t>ruch</a:t>
            </a:r>
            <a:r>
              <a:rPr dirty="0"/>
              <a:t> </a:t>
            </a:r>
            <a:r>
              <a:rPr dirty="0" err="1"/>
              <a:t>rowerowy</a:t>
            </a:r>
            <a:r>
              <a:rPr dirty="0"/>
              <a:t> na </a:t>
            </a:r>
            <a:r>
              <a:rPr dirty="0" err="1"/>
              <a:t>drogach</a:t>
            </a:r>
            <a:r>
              <a:rPr dirty="0"/>
              <a:t> </a:t>
            </a:r>
            <a:r>
              <a:rPr dirty="0" err="1"/>
              <a:t>jednokierunkowych</a:t>
            </a:r>
            <a:r>
              <a:rPr dirty="0"/>
              <a:t> </a:t>
            </a:r>
            <a:r>
              <a:rPr dirty="0" err="1"/>
              <a:t>wąskich</a:t>
            </a:r>
            <a:r>
              <a:rPr dirty="0"/>
              <a:t>, na </a:t>
            </a:r>
            <a:r>
              <a:rPr dirty="0" err="1"/>
              <a:t>których</a:t>
            </a:r>
            <a:r>
              <a:rPr dirty="0"/>
              <a:t> </a:t>
            </a:r>
            <a:r>
              <a:rPr dirty="0" err="1"/>
              <a:t>nie</a:t>
            </a:r>
            <a:r>
              <a:rPr dirty="0"/>
              <a:t> ma </a:t>
            </a:r>
            <a:r>
              <a:rPr dirty="0" err="1"/>
              <a:t>miejsca</a:t>
            </a:r>
            <a:r>
              <a:rPr dirty="0"/>
              <a:t> na </a:t>
            </a:r>
            <a:r>
              <a:rPr dirty="0" err="1"/>
              <a:t>wyznaczenie</a:t>
            </a:r>
            <a:r>
              <a:rPr dirty="0"/>
              <a:t> </a:t>
            </a:r>
            <a:r>
              <a:rPr dirty="0" err="1"/>
              <a:t>kontrapasa</a:t>
            </a:r>
            <a:r>
              <a:rPr dirty="0"/>
              <a:t>. </a:t>
            </a:r>
            <a:r>
              <a:rPr dirty="0">
                <a:latin typeface="Sora Regular Bold"/>
                <a:ea typeface="Sora Regular Bold"/>
                <a:cs typeface="Sora Regular Bold"/>
                <a:sym typeface="Sora Regular Bold"/>
              </a:rPr>
              <a:t>W Świnoujściu na </a:t>
            </a:r>
            <a:r>
              <a:rPr dirty="0" err="1">
                <a:latin typeface="Sora Regular Bold"/>
                <a:ea typeface="Sora Regular Bold"/>
                <a:cs typeface="Sora Regular Bold"/>
                <a:sym typeface="Sora Regular Bold"/>
              </a:rPr>
              <a:t>razie</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są</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dwa</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takie</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miejsca</a:t>
            </a:r>
            <a:r>
              <a:rPr dirty="0">
                <a:latin typeface="Sora Regular Bold"/>
                <a:ea typeface="Sora Regular Bold"/>
                <a:cs typeface="Sora Regular Bold"/>
                <a:sym typeface="Sora Regular Bold"/>
              </a:rPr>
              <a:t> – na </a:t>
            </a:r>
            <a:r>
              <a:rPr dirty="0" err="1">
                <a:latin typeface="Sora Regular Bold"/>
                <a:ea typeface="Sora Regular Bold"/>
                <a:cs typeface="Sora Regular Bold"/>
                <a:sym typeface="Sora Regular Bold"/>
              </a:rPr>
              <a:t>ul</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Słowackiego</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oraz</a:t>
            </a:r>
            <a:r>
              <a:rPr dirty="0">
                <a:latin typeface="Sora Regular Bold"/>
                <a:ea typeface="Sora Regular Bold"/>
                <a:cs typeface="Sora Regular Bold"/>
                <a:sym typeface="Sora Regular Bold"/>
              </a:rPr>
              <a:t> na </a:t>
            </a:r>
            <a:r>
              <a:rPr dirty="0" err="1">
                <a:latin typeface="Sora Regular Bold"/>
                <a:ea typeface="Sora Regular Bold"/>
                <a:cs typeface="Sora Regular Bold"/>
                <a:sym typeface="Sora Regular Bold"/>
              </a:rPr>
              <a:t>odcinku</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ul</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Piłsudskiego</a:t>
            </a:r>
            <a:r>
              <a:rPr dirty="0">
                <a:latin typeface="Sora Regular Bold"/>
                <a:ea typeface="Sora Regular Bold"/>
                <a:cs typeface="Sora Regular Bold"/>
                <a:sym typeface="Sora Regular Bold"/>
              </a:rPr>
              <a:t> w centrum, </a:t>
            </a:r>
            <a:r>
              <a:rPr dirty="0" err="1">
                <a:latin typeface="Sora Regular Bold"/>
                <a:ea typeface="Sora Regular Bold"/>
                <a:cs typeface="Sora Regular Bold"/>
                <a:sym typeface="Sora Regular Bold"/>
              </a:rPr>
              <a:t>przy</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czym</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ruch</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samochodowy</a:t>
            </a:r>
            <a:r>
              <a:rPr dirty="0">
                <a:latin typeface="Sora Regular Bold"/>
                <a:ea typeface="Sora Regular Bold"/>
                <a:cs typeface="Sora Regular Bold"/>
                <a:sym typeface="Sora Regular Bold"/>
              </a:rPr>
              <a:t> jest tam </a:t>
            </a:r>
            <a:r>
              <a:rPr dirty="0" err="1">
                <a:latin typeface="Sora Regular Bold"/>
                <a:ea typeface="Sora Regular Bold"/>
                <a:cs typeface="Sora Regular Bold"/>
                <a:sym typeface="Sora Regular Bold"/>
              </a:rPr>
              <a:t>mocno</a:t>
            </a:r>
            <a:r>
              <a:rPr dirty="0">
                <a:latin typeface="Sora Regular Bold"/>
                <a:ea typeface="Sora Regular Bold"/>
                <a:cs typeface="Sora Regular Bold"/>
                <a:sym typeface="Sora Regular Bold"/>
              </a:rPr>
              <a:t> </a:t>
            </a:r>
            <a:r>
              <a:rPr dirty="0" err="1">
                <a:latin typeface="Sora Regular Bold"/>
                <a:ea typeface="Sora Regular Bold"/>
                <a:cs typeface="Sora Regular Bold"/>
                <a:sym typeface="Sora Regular Bold"/>
              </a:rPr>
              <a:t>ograniczony</a:t>
            </a:r>
            <a:r>
              <a:rPr dirty="0"/>
              <a:t> (</a:t>
            </a:r>
            <a:r>
              <a:rPr dirty="0" err="1"/>
              <a:t>dopuszczono</a:t>
            </a:r>
            <a:r>
              <a:rPr dirty="0"/>
              <a:t> </a:t>
            </a:r>
            <a:r>
              <a:rPr dirty="0" err="1"/>
              <a:t>poruszanie</a:t>
            </a:r>
            <a:r>
              <a:rPr dirty="0"/>
              <a:t> </a:t>
            </a:r>
            <a:r>
              <a:rPr dirty="0" err="1"/>
              <a:t>się</a:t>
            </a:r>
            <a:r>
              <a:rPr dirty="0"/>
              <a:t> </a:t>
            </a:r>
            <a:r>
              <a:rPr dirty="0" err="1"/>
              <a:t>komunikacji</a:t>
            </a:r>
            <a:r>
              <a:rPr dirty="0"/>
              <a:t> </a:t>
            </a:r>
            <a:r>
              <a:rPr dirty="0" err="1"/>
              <a:t>zbiorowej</a:t>
            </a:r>
            <a:r>
              <a:rPr dirty="0"/>
              <a:t>, </a:t>
            </a:r>
            <a:r>
              <a:rPr dirty="0" err="1"/>
              <a:t>służb</a:t>
            </a:r>
            <a:r>
              <a:rPr dirty="0"/>
              <a:t> </a:t>
            </a:r>
            <a:r>
              <a:rPr dirty="0" err="1"/>
              <a:t>miejskich</a:t>
            </a:r>
            <a:r>
              <a:rPr dirty="0"/>
              <a:t> </a:t>
            </a:r>
            <a:r>
              <a:rPr dirty="0" err="1"/>
              <a:t>i</a:t>
            </a:r>
            <a:r>
              <a:rPr dirty="0"/>
              <a:t> </a:t>
            </a:r>
            <a:r>
              <a:rPr dirty="0" err="1"/>
              <a:t>dojazdu</a:t>
            </a:r>
            <a:r>
              <a:rPr dirty="0"/>
              <a:t> do </a:t>
            </a:r>
            <a:r>
              <a:rPr dirty="0" err="1"/>
              <a:t>posesji</a:t>
            </a:r>
            <a:r>
              <a:rPr dirty="0"/>
              <a:t>).</a:t>
            </a:r>
          </a:p>
          <a:p>
            <a:pPr defTabSz="449580">
              <a:spcBef>
                <a:spcPts val="500"/>
              </a:spcBef>
              <a:defRPr sz="2500" b="0">
                <a:uFill>
                  <a:solidFill>
                    <a:srgbClr val="000000"/>
                  </a:solidFill>
                </a:uFill>
                <a:latin typeface="Sora Regular ExtraLight"/>
                <a:ea typeface="Sora Regular ExtraLight"/>
                <a:cs typeface="Sora Regular ExtraLight"/>
                <a:sym typeface="Sora Regular ExtraLight"/>
              </a:defRPr>
            </a:pPr>
            <a:r>
              <a:rPr dirty="0" smtClean="0"/>
              <a:t>cd</a:t>
            </a:r>
            <a:r>
              <a:rPr dirty="0"/>
              <a:t>. na </a:t>
            </a:r>
            <a:r>
              <a:rPr dirty="0" err="1"/>
              <a:t>następnej</a:t>
            </a:r>
            <a:r>
              <a:rPr dirty="0"/>
              <a:t> </a:t>
            </a:r>
            <a:r>
              <a:rPr dirty="0" err="1"/>
              <a:t>stronie</a:t>
            </a:r>
            <a:endParaRPr dirty="0"/>
          </a:p>
        </p:txBody>
      </p:sp>
    </p:spTree>
  </p:cSld>
  <p:clrMapOvr>
    <a:masterClrMapping/>
  </p:clrMapOvr>
  <p:transition spd="med"/>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5"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696" name="Efekt"/>
          <p:cNvSpPr txBox="1">
            <a:spLocks noGrp="1"/>
          </p:cNvSpPr>
          <p:nvPr>
            <p:ph type="title"/>
          </p:nvPr>
        </p:nvSpPr>
        <p:spPr>
          <a:xfrm>
            <a:off x="942082" y="1077359"/>
            <a:ext cx="17056026" cy="2893634"/>
          </a:xfrm>
          <a:prstGeom prst="rect">
            <a:avLst/>
          </a:prstGeom>
        </p:spPr>
        <p:txBody>
          <a:bodyPr/>
          <a:lstStyle>
            <a:lvl1pPr>
              <a:defRPr sz="7500" b="0" spc="-200">
                <a:solidFill>
                  <a:srgbClr val="ED7052"/>
                </a:solidFill>
                <a:latin typeface="Sora Regular Bold"/>
                <a:ea typeface="Sora Regular Bold"/>
                <a:cs typeface="Sora Regular Bold"/>
                <a:sym typeface="Sora Regular Bold"/>
              </a:defRPr>
            </a:lvl1pPr>
          </a:lstStyle>
          <a:p>
            <a:r>
              <a:t>Efekt</a:t>
            </a:r>
          </a:p>
        </p:txBody>
      </p:sp>
      <p:sp>
        <p:nvSpPr>
          <p:cNvPr id="697" name="94"/>
          <p:cNvSpPr txBox="1"/>
          <p:nvPr/>
        </p:nvSpPr>
        <p:spPr>
          <a:xfrm>
            <a:off x="23355915" y="12729956"/>
            <a:ext cx="576937"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94</a:t>
            </a:r>
          </a:p>
        </p:txBody>
      </p:sp>
      <p:sp>
        <p:nvSpPr>
          <p:cNvPr id="698" name="Spoty zostały wyemitowane: w Telewizji Słowianin,  w Telewizji Zachodniopomorskiej oraz w Twoim Radiu."/>
          <p:cNvSpPr txBox="1">
            <a:spLocks noGrp="1"/>
          </p:cNvSpPr>
          <p:nvPr>
            <p:ph type="body" idx="1"/>
          </p:nvPr>
        </p:nvSpPr>
        <p:spPr>
          <a:xfrm>
            <a:off x="938107" y="3509412"/>
            <a:ext cx="22507786" cy="7045678"/>
          </a:xfrm>
          <a:prstGeom prst="rect">
            <a:avLst/>
          </a:prstGeom>
        </p:spPr>
        <p:txBody>
          <a:bodyPr lIns="50800" tIns="50800" rIns="50800" bIns="50800" anchor="ctr"/>
          <a:lstStyle/>
          <a:p>
            <a:pPr algn="ctr" defTabSz="2438337">
              <a:lnSpc>
                <a:spcPct val="90000"/>
              </a:lnSpc>
              <a:spcBef>
                <a:spcPts val="4500"/>
              </a:spcBef>
              <a:defRPr sz="5000" b="0">
                <a:latin typeface="Sora Regular Regular"/>
                <a:ea typeface="Sora Regular Regular"/>
                <a:cs typeface="Sora Regular Regular"/>
                <a:sym typeface="Sora Regular Regular"/>
              </a:defRPr>
            </a:pPr>
            <a:r>
              <a:t>Spoty zostały wyemitowane: w</a:t>
            </a:r>
            <a:r>
              <a:rPr sz="7000"/>
              <a:t> </a:t>
            </a:r>
            <a:r>
              <a:rPr sz="7000">
                <a:solidFill>
                  <a:srgbClr val="ED7052"/>
                </a:solidFill>
                <a:latin typeface="Sora Regular Bold"/>
                <a:ea typeface="Sora Regular Bold"/>
                <a:cs typeface="Sora Regular Bold"/>
                <a:sym typeface="Sora Regular Bold"/>
              </a:rPr>
              <a:t>Telewizji Słowianin</a:t>
            </a:r>
            <a:r>
              <a:t>,  w</a:t>
            </a:r>
            <a:r>
              <a:rPr sz="7000"/>
              <a:t> </a:t>
            </a:r>
            <a:r>
              <a:rPr sz="7000">
                <a:solidFill>
                  <a:srgbClr val="ED7052"/>
                </a:solidFill>
                <a:latin typeface="Sora Regular Bold"/>
                <a:ea typeface="Sora Regular Bold"/>
                <a:cs typeface="Sora Regular Bold"/>
                <a:sym typeface="Sora Regular Bold"/>
              </a:rPr>
              <a:t>Telewizji Zachodniopomorskiej</a:t>
            </a:r>
            <a:r>
              <a:rPr sz="7000">
                <a:latin typeface="Sora Regular Bold"/>
                <a:ea typeface="Sora Regular Bold"/>
                <a:cs typeface="Sora Regular Bold"/>
                <a:sym typeface="Sora Regular Bold"/>
              </a:rPr>
              <a:t> </a:t>
            </a:r>
            <a:r>
              <a:t>oraz w</a:t>
            </a:r>
            <a:r>
              <a:rPr sz="7000"/>
              <a:t> </a:t>
            </a:r>
            <a:r>
              <a:rPr sz="7000">
                <a:solidFill>
                  <a:srgbClr val="ED7052"/>
                </a:solidFill>
                <a:latin typeface="Sora Regular Bold"/>
                <a:ea typeface="Sora Regular Bold"/>
                <a:cs typeface="Sora Regular Bold"/>
                <a:sym typeface="Sora Regular Bold"/>
              </a:rPr>
              <a:t>Twoim Radiu.</a:t>
            </a:r>
          </a:p>
        </p:txBody>
      </p:sp>
    </p:spTree>
  </p:cSld>
  <p:clrMapOvr>
    <a:masterClrMapping/>
  </p:clrMapOvr>
  <p:transition spd="med"/>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0"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pic>
        <p:nvPicPr>
          <p:cNvPr id="704" name="Zrzut ekranu 2021-11-9 o 10.18.30.png" descr="Zrzut ekranu 2021-11-9 o 10.18.30.png"/>
          <p:cNvPicPr>
            <a:picLocks noChangeAspect="1"/>
          </p:cNvPicPr>
          <p:nvPr/>
        </p:nvPicPr>
        <p:blipFill>
          <a:blip r:embed="rId3">
            <a:extLst/>
          </a:blip>
          <a:srcRect l="25757" t="7597" r="23761" b="1019"/>
          <a:stretch>
            <a:fillRect/>
          </a:stretch>
        </p:blipFill>
        <p:spPr>
          <a:xfrm>
            <a:off x="1794837" y="2936631"/>
            <a:ext cx="7541807" cy="8532832"/>
          </a:xfrm>
          <a:prstGeom prst="rect">
            <a:avLst/>
          </a:prstGeom>
          <a:ln w="12700">
            <a:miter lim="400000"/>
          </a:ln>
        </p:spPr>
      </p:pic>
      <p:sp>
        <p:nvSpPr>
          <p:cNvPr id="705" name="Konsultacje społeczne w mediach"/>
          <p:cNvSpPr txBox="1">
            <a:spLocks noGrp="1"/>
          </p:cNvSpPr>
          <p:nvPr>
            <p:ph type="title"/>
          </p:nvPr>
        </p:nvSpPr>
        <p:spPr>
          <a:xfrm>
            <a:off x="942082" y="1077359"/>
            <a:ext cx="17056026" cy="1302852"/>
          </a:xfrm>
          <a:prstGeom prst="rect">
            <a:avLst/>
          </a:prstGeom>
        </p:spPr>
        <p:txBody>
          <a:bodyPr/>
          <a:lstStyle>
            <a:lvl1pPr>
              <a:defRPr sz="7500" b="0" spc="-200">
                <a:solidFill>
                  <a:srgbClr val="ED7052"/>
                </a:solidFill>
                <a:latin typeface="Sora Regular Bold"/>
                <a:ea typeface="Sora Regular Bold"/>
                <a:cs typeface="Sora Regular Bold"/>
                <a:sym typeface="Sora Regular Bold"/>
              </a:defRPr>
            </a:lvl1pPr>
          </a:lstStyle>
          <a:p>
            <a:r>
              <a:t>Konsultacje społeczne w mediach</a:t>
            </a:r>
          </a:p>
        </p:txBody>
      </p:sp>
      <p:sp>
        <p:nvSpPr>
          <p:cNvPr id="706" name="95"/>
          <p:cNvSpPr txBox="1"/>
          <p:nvPr/>
        </p:nvSpPr>
        <p:spPr>
          <a:xfrm>
            <a:off x="23359293" y="12729956"/>
            <a:ext cx="570180"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95</a:t>
            </a:r>
          </a:p>
        </p:txBody>
      </p:sp>
      <p:pic>
        <p:nvPicPr>
          <p:cNvPr id="9" name="Zrzut ekranu 2021-10-12 o 14.56.37.png" descr="Zrzut ekranu 2021-10-12 o 14.56.37.png"/>
          <p:cNvPicPr>
            <a:picLocks noChangeAspect="1"/>
          </p:cNvPicPr>
          <p:nvPr/>
        </p:nvPicPr>
        <p:blipFill>
          <a:blip r:embed="rId4">
            <a:extLst/>
          </a:blip>
          <a:srcRect l="15083" t="16804" r="16762"/>
          <a:stretch>
            <a:fillRect/>
          </a:stretch>
        </p:blipFill>
        <p:spPr>
          <a:xfrm>
            <a:off x="9921750" y="3469480"/>
            <a:ext cx="9558022" cy="7292305"/>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8"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pic>
        <p:nvPicPr>
          <p:cNvPr id="710" name="Zrzut ekranu 2021-10-12 o 15.28.34.png" descr="Zrzut ekranu 2021-10-12 o 15.28.34.png"/>
          <p:cNvPicPr>
            <a:picLocks noChangeAspect="1"/>
          </p:cNvPicPr>
          <p:nvPr/>
        </p:nvPicPr>
        <p:blipFill>
          <a:blip r:embed="rId3">
            <a:extLst/>
          </a:blip>
          <a:srcRect l="18808" t="8684" r="43076"/>
          <a:stretch>
            <a:fillRect/>
          </a:stretch>
        </p:blipFill>
        <p:spPr>
          <a:xfrm>
            <a:off x="3050790" y="2834562"/>
            <a:ext cx="5990444" cy="8970144"/>
          </a:xfrm>
          <a:prstGeom prst="rect">
            <a:avLst/>
          </a:prstGeom>
          <a:ln w="12700">
            <a:miter lim="400000"/>
          </a:ln>
        </p:spPr>
      </p:pic>
      <p:pic>
        <p:nvPicPr>
          <p:cNvPr id="711" name="Zrzut ekranu 2021-10-12 o 15.29.17.png" descr="Zrzut ekranu 2021-10-12 o 15.29.17.png"/>
          <p:cNvPicPr>
            <a:picLocks noChangeAspect="1"/>
          </p:cNvPicPr>
          <p:nvPr/>
        </p:nvPicPr>
        <p:blipFill>
          <a:blip r:embed="rId4">
            <a:extLst/>
          </a:blip>
          <a:srcRect l="3434" t="8534" r="36917"/>
          <a:stretch>
            <a:fillRect/>
          </a:stretch>
        </p:blipFill>
        <p:spPr>
          <a:xfrm>
            <a:off x="9568766" y="3170694"/>
            <a:ext cx="8033434" cy="7699153"/>
          </a:xfrm>
          <a:prstGeom prst="rect">
            <a:avLst/>
          </a:prstGeom>
          <a:ln w="12700">
            <a:miter lim="400000"/>
          </a:ln>
        </p:spPr>
      </p:pic>
      <p:sp>
        <p:nvSpPr>
          <p:cNvPr id="715" name="Konsultacje społeczne w mediach"/>
          <p:cNvSpPr txBox="1">
            <a:spLocks noGrp="1"/>
          </p:cNvSpPr>
          <p:nvPr>
            <p:ph type="title"/>
          </p:nvPr>
        </p:nvSpPr>
        <p:spPr>
          <a:xfrm>
            <a:off x="942082" y="1077359"/>
            <a:ext cx="17056026" cy="1313971"/>
          </a:xfrm>
          <a:prstGeom prst="rect">
            <a:avLst/>
          </a:prstGeom>
        </p:spPr>
        <p:txBody>
          <a:bodyPr/>
          <a:lstStyle>
            <a:lvl1pPr>
              <a:defRPr sz="7500" b="0" spc="-200">
                <a:solidFill>
                  <a:srgbClr val="ED7052"/>
                </a:solidFill>
                <a:latin typeface="Sora Regular Bold"/>
                <a:ea typeface="Sora Regular Bold"/>
                <a:cs typeface="Sora Regular Bold"/>
                <a:sym typeface="Sora Regular Bold"/>
              </a:defRPr>
            </a:lvl1pPr>
          </a:lstStyle>
          <a:p>
            <a:r>
              <a:t>Konsultacje społeczne w mediach</a:t>
            </a:r>
          </a:p>
        </p:txBody>
      </p:sp>
      <p:sp>
        <p:nvSpPr>
          <p:cNvPr id="716" name="96"/>
          <p:cNvSpPr txBox="1"/>
          <p:nvPr/>
        </p:nvSpPr>
        <p:spPr>
          <a:xfrm>
            <a:off x="23352892" y="12729956"/>
            <a:ext cx="582982"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96</a:t>
            </a:r>
          </a:p>
        </p:txBody>
      </p:sp>
    </p:spTree>
  </p:cSld>
  <p:clrMapOvr>
    <a:masterClrMapping/>
  </p:clrMapOvr>
  <p:transition spd="med"/>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pic>
        <p:nvPicPr>
          <p:cNvPr id="720" name="Zrzut ekranu 2021-11-9 o 10.17.47.png" descr="Zrzut ekranu 2021-11-9 o 10.17.47.png"/>
          <p:cNvPicPr>
            <a:picLocks noChangeAspect="1"/>
          </p:cNvPicPr>
          <p:nvPr/>
        </p:nvPicPr>
        <p:blipFill>
          <a:blip r:embed="rId3">
            <a:extLst/>
          </a:blip>
          <a:srcRect l="3889" t="8383" r="9987"/>
          <a:stretch>
            <a:fillRect/>
          </a:stretch>
        </p:blipFill>
        <p:spPr>
          <a:xfrm>
            <a:off x="2145323" y="3696375"/>
            <a:ext cx="11676185" cy="7763124"/>
          </a:xfrm>
          <a:prstGeom prst="rect">
            <a:avLst/>
          </a:prstGeom>
          <a:ln w="12700">
            <a:miter lim="400000"/>
          </a:ln>
        </p:spPr>
      </p:pic>
      <p:pic>
        <p:nvPicPr>
          <p:cNvPr id="721" name="Zrzut ekranu 2021-11-9 o 10.22.41.png" descr="Zrzut ekranu 2021-11-9 o 10.22.41.png"/>
          <p:cNvPicPr>
            <a:picLocks noChangeAspect="1"/>
          </p:cNvPicPr>
          <p:nvPr/>
        </p:nvPicPr>
        <p:blipFill>
          <a:blip r:embed="rId4">
            <a:extLst/>
          </a:blip>
          <a:srcRect l="17430" t="7808" r="31335" b="1264"/>
          <a:stretch>
            <a:fillRect/>
          </a:stretch>
        </p:blipFill>
        <p:spPr>
          <a:xfrm>
            <a:off x="14384213" y="3059919"/>
            <a:ext cx="7612344" cy="8443854"/>
          </a:xfrm>
          <a:prstGeom prst="rect">
            <a:avLst/>
          </a:prstGeom>
          <a:ln w="12700">
            <a:miter lim="400000"/>
          </a:ln>
        </p:spPr>
      </p:pic>
      <p:sp>
        <p:nvSpPr>
          <p:cNvPr id="723" name="Konsultacje społeczne w mediach"/>
          <p:cNvSpPr txBox="1">
            <a:spLocks noGrp="1"/>
          </p:cNvSpPr>
          <p:nvPr>
            <p:ph type="title"/>
          </p:nvPr>
        </p:nvSpPr>
        <p:spPr>
          <a:xfrm>
            <a:off x="942082" y="1077359"/>
            <a:ext cx="17056026" cy="1433165"/>
          </a:xfrm>
          <a:prstGeom prst="rect">
            <a:avLst/>
          </a:prstGeom>
        </p:spPr>
        <p:txBody>
          <a:bodyPr/>
          <a:lstStyle>
            <a:lvl1pPr>
              <a:defRPr sz="7500" b="0" spc="-200">
                <a:solidFill>
                  <a:srgbClr val="ED7052"/>
                </a:solidFill>
                <a:latin typeface="Sora Regular Bold"/>
                <a:ea typeface="Sora Regular Bold"/>
                <a:cs typeface="Sora Regular Bold"/>
                <a:sym typeface="Sora Regular Bold"/>
              </a:defRPr>
            </a:lvl1pPr>
          </a:lstStyle>
          <a:p>
            <a:r>
              <a:t>Konsultacje społeczne w mediach</a:t>
            </a:r>
          </a:p>
        </p:txBody>
      </p:sp>
      <p:sp>
        <p:nvSpPr>
          <p:cNvPr id="724" name="97"/>
          <p:cNvSpPr txBox="1"/>
          <p:nvPr/>
        </p:nvSpPr>
        <p:spPr>
          <a:xfrm>
            <a:off x="23368004" y="12729956"/>
            <a:ext cx="552756"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97</a:t>
            </a:r>
          </a:p>
        </p:txBody>
      </p:sp>
    </p:spTree>
  </p:cSld>
  <p:clrMapOvr>
    <a:masterClrMapping/>
  </p:clrMapOvr>
  <p:transition spd="med"/>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6"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727" name="Konsultacje społeczne w mediach"/>
          <p:cNvSpPr txBox="1">
            <a:spLocks noGrp="1"/>
          </p:cNvSpPr>
          <p:nvPr>
            <p:ph type="title"/>
          </p:nvPr>
        </p:nvSpPr>
        <p:spPr>
          <a:xfrm>
            <a:off x="942082" y="1077359"/>
            <a:ext cx="17056026" cy="1433165"/>
          </a:xfrm>
          <a:prstGeom prst="rect">
            <a:avLst/>
          </a:prstGeom>
        </p:spPr>
        <p:txBody>
          <a:bodyPr/>
          <a:lstStyle>
            <a:lvl1pPr>
              <a:defRPr sz="7500" b="0" spc="-200">
                <a:solidFill>
                  <a:srgbClr val="ED7052"/>
                </a:solidFill>
                <a:latin typeface="Sora Regular Bold"/>
                <a:ea typeface="Sora Regular Bold"/>
                <a:cs typeface="Sora Regular Bold"/>
                <a:sym typeface="Sora Regular Bold"/>
              </a:defRPr>
            </a:lvl1pPr>
          </a:lstStyle>
          <a:p>
            <a:r>
              <a:t>Konsultacje społeczne w mediach</a:t>
            </a:r>
          </a:p>
        </p:txBody>
      </p:sp>
      <p:sp>
        <p:nvSpPr>
          <p:cNvPr id="728" name="98"/>
          <p:cNvSpPr txBox="1"/>
          <p:nvPr/>
        </p:nvSpPr>
        <p:spPr>
          <a:xfrm>
            <a:off x="23356803" y="12729956"/>
            <a:ext cx="575159"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98</a:t>
            </a:r>
          </a:p>
        </p:txBody>
      </p:sp>
      <p:pic>
        <p:nvPicPr>
          <p:cNvPr id="729" name="obrazek" descr="obrazek"/>
          <p:cNvPicPr>
            <a:picLocks noChangeAspect="1"/>
          </p:cNvPicPr>
          <p:nvPr/>
        </p:nvPicPr>
        <p:blipFill>
          <a:blip r:embed="rId3">
            <a:extLst/>
          </a:blip>
          <a:stretch>
            <a:fillRect/>
          </a:stretch>
        </p:blipFill>
        <p:spPr>
          <a:xfrm>
            <a:off x="8621962" y="2622262"/>
            <a:ext cx="9423807" cy="9764940"/>
          </a:xfrm>
          <a:prstGeom prst="rect">
            <a:avLst/>
          </a:prstGeom>
          <a:ln w="12700">
            <a:miter lim="400000"/>
          </a:ln>
        </p:spPr>
      </p:pic>
      <p:sp>
        <p:nvSpPr>
          <p:cNvPr id="730" name="Głos Szczeciński"/>
          <p:cNvSpPr txBox="1"/>
          <p:nvPr/>
        </p:nvSpPr>
        <p:spPr>
          <a:xfrm>
            <a:off x="2205194" y="6703087"/>
            <a:ext cx="5165447" cy="16032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lgn="l" defTabSz="457200">
              <a:lnSpc>
                <a:spcPct val="120000"/>
              </a:lnSpc>
              <a:defRPr sz="4500">
                <a:solidFill>
                  <a:srgbClr val="000000"/>
                </a:solidFill>
                <a:latin typeface="Sora Regular Bold"/>
                <a:ea typeface="Sora Regular Bold"/>
                <a:cs typeface="Sora Regular Bold"/>
                <a:sym typeface="Sora Regular Bold"/>
              </a:defRPr>
            </a:lvl1pPr>
          </a:lstStyle>
          <a:p>
            <a:r>
              <a:t>Głos Szczeciński</a:t>
            </a:r>
          </a:p>
        </p:txBody>
      </p:sp>
    </p:spTree>
  </p:cSld>
  <p:clrMapOvr>
    <a:masterClrMapping/>
  </p:clrMapOvr>
  <p:transition spd="med"/>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2"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733" name="Konsultacje społeczne w mediach"/>
          <p:cNvSpPr txBox="1">
            <a:spLocks noGrp="1"/>
          </p:cNvSpPr>
          <p:nvPr>
            <p:ph type="title"/>
          </p:nvPr>
        </p:nvSpPr>
        <p:spPr>
          <a:xfrm>
            <a:off x="942082" y="1077359"/>
            <a:ext cx="17056026" cy="1433165"/>
          </a:xfrm>
          <a:prstGeom prst="rect">
            <a:avLst/>
          </a:prstGeom>
        </p:spPr>
        <p:txBody>
          <a:bodyPr/>
          <a:lstStyle>
            <a:lvl1pPr>
              <a:defRPr sz="7500" b="0" spc="-200">
                <a:solidFill>
                  <a:srgbClr val="ED7052"/>
                </a:solidFill>
                <a:latin typeface="Sora Regular Bold"/>
                <a:ea typeface="Sora Regular Bold"/>
                <a:cs typeface="Sora Regular Bold"/>
                <a:sym typeface="Sora Regular Bold"/>
              </a:defRPr>
            </a:lvl1pPr>
          </a:lstStyle>
          <a:p>
            <a:r>
              <a:t>Konsultacje społeczne w mediach</a:t>
            </a:r>
          </a:p>
        </p:txBody>
      </p:sp>
      <p:sp>
        <p:nvSpPr>
          <p:cNvPr id="734" name="99"/>
          <p:cNvSpPr txBox="1"/>
          <p:nvPr/>
        </p:nvSpPr>
        <p:spPr>
          <a:xfrm>
            <a:off x="23352892" y="12729956"/>
            <a:ext cx="582982"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FFFF"/>
                </a:solidFill>
                <a:latin typeface="Sora Regular Regular"/>
                <a:ea typeface="Sora Regular Regular"/>
                <a:cs typeface="Sora Regular Regular"/>
                <a:sym typeface="Sora Regular Regular"/>
              </a:defRPr>
            </a:lvl1pPr>
          </a:lstStyle>
          <a:p>
            <a:r>
              <a:t>99</a:t>
            </a:r>
          </a:p>
        </p:txBody>
      </p:sp>
      <p:pic>
        <p:nvPicPr>
          <p:cNvPr id="735" name="obrazek" descr="obrazek"/>
          <p:cNvPicPr>
            <a:picLocks noChangeAspect="1"/>
          </p:cNvPicPr>
          <p:nvPr/>
        </p:nvPicPr>
        <p:blipFill>
          <a:blip r:embed="rId3">
            <a:extLst/>
          </a:blip>
          <a:stretch>
            <a:fillRect/>
          </a:stretch>
        </p:blipFill>
        <p:spPr>
          <a:xfrm>
            <a:off x="7399583" y="2788026"/>
            <a:ext cx="14056210" cy="9433410"/>
          </a:xfrm>
          <a:prstGeom prst="rect">
            <a:avLst/>
          </a:prstGeom>
          <a:ln w="12700">
            <a:miter lim="400000"/>
          </a:ln>
        </p:spPr>
      </p:pic>
      <p:sp>
        <p:nvSpPr>
          <p:cNvPr id="736" name="Głos Szczeciński"/>
          <p:cNvSpPr txBox="1">
            <a:spLocks noGrp="1"/>
          </p:cNvSpPr>
          <p:nvPr>
            <p:ph type="body" sz="quarter" idx="1"/>
          </p:nvPr>
        </p:nvSpPr>
        <p:spPr>
          <a:xfrm>
            <a:off x="2205194" y="6703087"/>
            <a:ext cx="5165447" cy="1603289"/>
          </a:xfrm>
          <a:prstGeom prst="rect">
            <a:avLst/>
          </a:prstGeom>
        </p:spPr>
        <p:txBody>
          <a:bodyPr lIns="50800" tIns="50800" rIns="50800" bIns="50800" anchor="ctr"/>
          <a:lstStyle>
            <a:lvl1pPr defTabSz="457200">
              <a:lnSpc>
                <a:spcPct val="120000"/>
              </a:lnSpc>
              <a:defRPr sz="4500" b="0">
                <a:latin typeface="Sora Regular Bold"/>
                <a:ea typeface="Sora Regular Bold"/>
                <a:cs typeface="Sora Regular Bold"/>
                <a:sym typeface="Sora Regular Bold"/>
              </a:defRPr>
            </a:lvl1pPr>
          </a:lstStyle>
          <a:p>
            <a:r>
              <a:t>Głos Szczeciński</a:t>
            </a:r>
          </a:p>
        </p:txBody>
      </p:sp>
    </p:spTree>
  </p:cSld>
  <p:clrMapOvr>
    <a:masterClrMapping/>
  </p:clrMapOvr>
  <p:transition spd="med"/>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8"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739" name="Przykładowe komentarze w social mediach"/>
          <p:cNvSpPr txBox="1">
            <a:spLocks noGrp="1"/>
          </p:cNvSpPr>
          <p:nvPr>
            <p:ph type="title"/>
          </p:nvPr>
        </p:nvSpPr>
        <p:spPr>
          <a:xfrm>
            <a:off x="942083" y="1077359"/>
            <a:ext cx="20588804" cy="1328445"/>
          </a:xfrm>
          <a:prstGeom prst="rect">
            <a:avLst/>
          </a:prstGeom>
        </p:spPr>
        <p:txBody>
          <a:bodyPr/>
          <a:lstStyle>
            <a:lvl1pPr>
              <a:defRPr sz="7500" b="0" spc="-200">
                <a:solidFill>
                  <a:srgbClr val="ED7052"/>
                </a:solidFill>
                <a:latin typeface="Sora Regular Bold"/>
                <a:ea typeface="Sora Regular Bold"/>
                <a:cs typeface="Sora Regular Bold"/>
                <a:sym typeface="Sora Regular Bold"/>
              </a:defRPr>
            </a:lvl1pPr>
          </a:lstStyle>
          <a:p>
            <a:r>
              <a:t>Przykładowe komentarze w social mediach</a:t>
            </a:r>
          </a:p>
        </p:txBody>
      </p:sp>
      <p:pic>
        <p:nvPicPr>
          <p:cNvPr id="740" name="obrazek" descr="obrazek"/>
          <p:cNvPicPr>
            <a:picLocks noChangeAspect="1"/>
          </p:cNvPicPr>
          <p:nvPr/>
        </p:nvPicPr>
        <p:blipFill>
          <a:blip r:embed="rId3">
            <a:extLst/>
          </a:blip>
          <a:srcRect l="709" r="1758"/>
          <a:stretch>
            <a:fillRect/>
          </a:stretch>
        </p:blipFill>
        <p:spPr>
          <a:xfrm>
            <a:off x="948128" y="3620061"/>
            <a:ext cx="10707655" cy="2607103"/>
          </a:xfrm>
          <a:prstGeom prst="rect">
            <a:avLst/>
          </a:prstGeom>
          <a:ln w="12700">
            <a:miter lim="400000"/>
          </a:ln>
        </p:spPr>
      </p:pic>
      <p:pic>
        <p:nvPicPr>
          <p:cNvPr id="741" name="obrazek" descr="obrazek"/>
          <p:cNvPicPr>
            <a:picLocks noChangeAspect="1"/>
          </p:cNvPicPr>
          <p:nvPr/>
        </p:nvPicPr>
        <p:blipFill>
          <a:blip r:embed="rId4">
            <a:extLst/>
          </a:blip>
          <a:srcRect l="1301" r="3814"/>
          <a:stretch>
            <a:fillRect/>
          </a:stretch>
        </p:blipFill>
        <p:spPr>
          <a:xfrm>
            <a:off x="900303" y="6648484"/>
            <a:ext cx="10803506" cy="2768330"/>
          </a:xfrm>
          <a:prstGeom prst="rect">
            <a:avLst/>
          </a:prstGeom>
          <a:ln w="12700">
            <a:miter lim="400000"/>
          </a:ln>
        </p:spPr>
      </p:pic>
      <p:pic>
        <p:nvPicPr>
          <p:cNvPr id="742" name="obrazek" descr="obrazek"/>
          <p:cNvPicPr>
            <a:picLocks noChangeAspect="1"/>
          </p:cNvPicPr>
          <p:nvPr/>
        </p:nvPicPr>
        <p:blipFill>
          <a:blip r:embed="rId5">
            <a:extLst/>
          </a:blip>
          <a:srcRect l="1585"/>
          <a:stretch>
            <a:fillRect/>
          </a:stretch>
        </p:blipFill>
        <p:spPr>
          <a:xfrm>
            <a:off x="12154527" y="3669220"/>
            <a:ext cx="11605178" cy="2408771"/>
          </a:xfrm>
          <a:prstGeom prst="rect">
            <a:avLst/>
          </a:prstGeom>
          <a:ln w="12700">
            <a:miter lim="400000"/>
          </a:ln>
        </p:spPr>
      </p:pic>
      <p:pic>
        <p:nvPicPr>
          <p:cNvPr id="743" name="obrazek" descr="obrazek"/>
          <p:cNvPicPr>
            <a:picLocks noChangeAspect="1"/>
          </p:cNvPicPr>
          <p:nvPr/>
        </p:nvPicPr>
        <p:blipFill>
          <a:blip r:embed="rId6">
            <a:extLst/>
          </a:blip>
          <a:srcRect t="2353"/>
          <a:stretch>
            <a:fillRect/>
          </a:stretch>
        </p:blipFill>
        <p:spPr>
          <a:xfrm>
            <a:off x="12321258" y="6920309"/>
            <a:ext cx="11271509" cy="4119986"/>
          </a:xfrm>
          <a:prstGeom prst="rect">
            <a:avLst/>
          </a:prstGeom>
          <a:ln w="12700">
            <a:miter lim="400000"/>
          </a:ln>
        </p:spPr>
      </p:pic>
      <p:sp>
        <p:nvSpPr>
          <p:cNvPr id="744" name="100"/>
          <p:cNvSpPr txBox="1"/>
          <p:nvPr/>
        </p:nvSpPr>
        <p:spPr>
          <a:xfrm>
            <a:off x="23345170" y="12793456"/>
            <a:ext cx="598425" cy="419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a:solidFill>
                  <a:srgbClr val="FFFFFF"/>
                </a:solidFill>
                <a:latin typeface="Sora Regular Regular"/>
                <a:ea typeface="Sora Regular Regular"/>
                <a:cs typeface="Sora Regular Regular"/>
                <a:sym typeface="Sora Regular Regular"/>
              </a:defRPr>
            </a:lvl1pPr>
          </a:lstStyle>
          <a:p>
            <a:r>
              <a:t>100</a:t>
            </a:r>
          </a:p>
        </p:txBody>
      </p:sp>
    </p:spTree>
  </p:cSld>
  <p:clrMapOvr>
    <a:masterClrMapping/>
  </p:clrMapOvr>
  <p:transition spd="med"/>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2"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pic>
        <p:nvPicPr>
          <p:cNvPr id="753" name="Zrzut ekranu 2021-11-18 o 12.17.06.png" descr="Zrzut ekranu 2021-11-18 o 12.17.06.png"/>
          <p:cNvPicPr>
            <a:picLocks noChangeAspect="1"/>
          </p:cNvPicPr>
          <p:nvPr/>
        </p:nvPicPr>
        <p:blipFill>
          <a:blip r:embed="rId3">
            <a:extLst/>
          </a:blip>
          <a:srcRect l="1863" t="1090" r="1863"/>
          <a:stretch>
            <a:fillRect/>
          </a:stretch>
        </p:blipFill>
        <p:spPr>
          <a:xfrm>
            <a:off x="4783565" y="2713470"/>
            <a:ext cx="8126595" cy="9417331"/>
          </a:xfrm>
          <a:prstGeom prst="rect">
            <a:avLst/>
          </a:prstGeom>
          <a:ln w="12700">
            <a:miter lim="400000"/>
          </a:ln>
        </p:spPr>
      </p:pic>
      <p:sp>
        <p:nvSpPr>
          <p:cNvPr id="754" name="Przykładowe komentarze w social mediach"/>
          <p:cNvSpPr txBox="1">
            <a:spLocks noGrp="1"/>
          </p:cNvSpPr>
          <p:nvPr>
            <p:ph type="title"/>
          </p:nvPr>
        </p:nvSpPr>
        <p:spPr>
          <a:xfrm>
            <a:off x="942083" y="1077359"/>
            <a:ext cx="20588804" cy="1328445"/>
          </a:xfrm>
          <a:prstGeom prst="rect">
            <a:avLst/>
          </a:prstGeom>
        </p:spPr>
        <p:txBody>
          <a:bodyPr/>
          <a:lstStyle>
            <a:lvl1pPr>
              <a:defRPr sz="7500" b="0" spc="-200">
                <a:solidFill>
                  <a:srgbClr val="ED7052"/>
                </a:solidFill>
                <a:latin typeface="Sora Regular Bold"/>
                <a:ea typeface="Sora Regular Bold"/>
                <a:cs typeface="Sora Regular Bold"/>
                <a:sym typeface="Sora Regular Bold"/>
              </a:defRPr>
            </a:lvl1pPr>
          </a:lstStyle>
          <a:p>
            <a:r>
              <a:t>Przykładowe komentarze w social mediach</a:t>
            </a:r>
          </a:p>
        </p:txBody>
      </p:sp>
      <p:pic>
        <p:nvPicPr>
          <p:cNvPr id="755" name="Zrzut ekranu 2021-11-18 o 12.17.53.png" descr="Zrzut ekranu 2021-11-18 o 12.17.53.png"/>
          <p:cNvPicPr>
            <a:picLocks noChangeAspect="1"/>
          </p:cNvPicPr>
          <p:nvPr/>
        </p:nvPicPr>
        <p:blipFill>
          <a:blip r:embed="rId4">
            <a:extLst/>
          </a:blip>
          <a:srcRect t="4060"/>
          <a:stretch>
            <a:fillRect/>
          </a:stretch>
        </p:blipFill>
        <p:spPr>
          <a:xfrm>
            <a:off x="13192689" y="9532263"/>
            <a:ext cx="6287211" cy="2490383"/>
          </a:xfrm>
          <a:prstGeom prst="rect">
            <a:avLst/>
          </a:prstGeom>
          <a:ln w="12700">
            <a:miter lim="400000"/>
          </a:ln>
        </p:spPr>
      </p:pic>
      <p:pic>
        <p:nvPicPr>
          <p:cNvPr id="756" name="Zrzut ekranu 2021-11-18 o 12.17.35.png" descr="Zrzut ekranu 2021-11-18 o 12.17.35.png"/>
          <p:cNvPicPr>
            <a:picLocks noChangeAspect="1"/>
          </p:cNvPicPr>
          <p:nvPr/>
        </p:nvPicPr>
        <p:blipFill>
          <a:blip r:embed="rId5">
            <a:extLst/>
          </a:blip>
          <a:srcRect l="3207" t="2885" r="1337"/>
          <a:stretch>
            <a:fillRect/>
          </a:stretch>
        </p:blipFill>
        <p:spPr>
          <a:xfrm>
            <a:off x="13072237" y="2711567"/>
            <a:ext cx="6528216" cy="6303419"/>
          </a:xfrm>
          <a:prstGeom prst="rect">
            <a:avLst/>
          </a:prstGeom>
          <a:ln w="12700">
            <a:miter lim="400000"/>
          </a:ln>
        </p:spPr>
      </p:pic>
      <p:sp>
        <p:nvSpPr>
          <p:cNvPr id="757" name="102"/>
          <p:cNvSpPr txBox="1"/>
          <p:nvPr/>
        </p:nvSpPr>
        <p:spPr>
          <a:xfrm>
            <a:off x="23361045" y="12793456"/>
            <a:ext cx="566675" cy="419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a:solidFill>
                  <a:srgbClr val="FFFFFF"/>
                </a:solidFill>
                <a:latin typeface="Sora Regular Regular"/>
                <a:ea typeface="Sora Regular Regular"/>
                <a:cs typeface="Sora Regular Regular"/>
                <a:sym typeface="Sora Regular Regular"/>
              </a:defRPr>
            </a:lvl1pPr>
          </a:lstStyle>
          <a:p>
            <a:r>
              <a:t>102</a:t>
            </a:r>
          </a:p>
        </p:txBody>
      </p:sp>
    </p:spTree>
  </p:cSld>
  <p:clrMapOvr>
    <a:masterClrMapping/>
  </p:clrMapOvr>
  <p:transition spd="med"/>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4"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765" name="„Proponuje zrobić podziemne przejścia dla pieszych pod ulicą Grunwaldzką na jej całej długości. Zrobić w dogodnym miejscu kilka takich przejść podziemnych. Powod jest taki, że przy ulicy Grunwaldzkiej powstało, oraz nadal powstają, nowe osiedla mieszkani"/>
          <p:cNvSpPr txBox="1">
            <a:spLocks noGrp="1"/>
          </p:cNvSpPr>
          <p:nvPr>
            <p:ph type="body" idx="1"/>
          </p:nvPr>
        </p:nvSpPr>
        <p:spPr>
          <a:xfrm>
            <a:off x="1032417" y="3509412"/>
            <a:ext cx="22589130" cy="8059360"/>
          </a:xfrm>
          <a:prstGeom prst="rect">
            <a:avLst/>
          </a:prstGeom>
        </p:spPr>
        <p:txBody>
          <a:bodyPr lIns="50800" tIns="50800" rIns="50800" bIns="50800" anchor="ctr">
            <a:normAutofit lnSpcReduction="10000"/>
          </a:bodyPr>
          <a:lstStyle>
            <a:lvl1pPr defTabSz="2438337">
              <a:lnSpc>
                <a:spcPct val="90000"/>
              </a:lnSpc>
              <a:spcBef>
                <a:spcPts val="4500"/>
              </a:spcBef>
              <a:defRPr sz="3500" b="0">
                <a:latin typeface="Sora Regular ExtraLight"/>
                <a:ea typeface="Sora Regular ExtraLight"/>
                <a:cs typeface="Sora Regular ExtraLight"/>
                <a:sym typeface="Sora Regular ExtraLight"/>
              </a:defRPr>
            </a:lvl1pPr>
          </a:lstStyle>
          <a:p>
            <a:pPr algn="just"/>
            <a:r>
              <a:rPr dirty="0"/>
              <a:t>„</a:t>
            </a:r>
            <a:r>
              <a:rPr dirty="0" err="1"/>
              <a:t>Proponuje</a:t>
            </a:r>
            <a:r>
              <a:rPr dirty="0"/>
              <a:t> </a:t>
            </a:r>
            <a:r>
              <a:rPr dirty="0" err="1"/>
              <a:t>zrobić</a:t>
            </a:r>
            <a:r>
              <a:rPr dirty="0"/>
              <a:t> </a:t>
            </a:r>
            <a:r>
              <a:rPr dirty="0" err="1"/>
              <a:t>podziemne</a:t>
            </a:r>
            <a:r>
              <a:rPr dirty="0"/>
              <a:t> </a:t>
            </a:r>
            <a:r>
              <a:rPr dirty="0" err="1"/>
              <a:t>przejścia</a:t>
            </a:r>
            <a:r>
              <a:rPr dirty="0"/>
              <a:t> dla </a:t>
            </a:r>
            <a:r>
              <a:rPr dirty="0" err="1"/>
              <a:t>pieszych</a:t>
            </a:r>
            <a:r>
              <a:rPr dirty="0"/>
              <a:t> pod </a:t>
            </a:r>
            <a:r>
              <a:rPr dirty="0" err="1"/>
              <a:t>ulicą</a:t>
            </a:r>
            <a:r>
              <a:rPr dirty="0"/>
              <a:t> </a:t>
            </a:r>
            <a:r>
              <a:rPr dirty="0" err="1"/>
              <a:t>Grunwaldzką</a:t>
            </a:r>
            <a:r>
              <a:rPr dirty="0"/>
              <a:t> na </a:t>
            </a:r>
            <a:r>
              <a:rPr dirty="0" err="1"/>
              <a:t>jej</a:t>
            </a:r>
            <a:r>
              <a:rPr dirty="0"/>
              <a:t> </a:t>
            </a:r>
            <a:r>
              <a:rPr dirty="0" err="1"/>
              <a:t>całej</a:t>
            </a:r>
            <a:r>
              <a:rPr dirty="0"/>
              <a:t> </a:t>
            </a:r>
            <a:r>
              <a:rPr dirty="0" err="1"/>
              <a:t>długości</a:t>
            </a:r>
            <a:r>
              <a:rPr dirty="0"/>
              <a:t>. </a:t>
            </a:r>
            <a:r>
              <a:rPr dirty="0" err="1"/>
              <a:t>Zrobić</a:t>
            </a:r>
            <a:r>
              <a:rPr dirty="0"/>
              <a:t> w </a:t>
            </a:r>
            <a:r>
              <a:rPr dirty="0" err="1"/>
              <a:t>dogodnym</a:t>
            </a:r>
            <a:r>
              <a:rPr dirty="0"/>
              <a:t> </a:t>
            </a:r>
            <a:r>
              <a:rPr dirty="0" err="1"/>
              <a:t>miejscu</a:t>
            </a:r>
            <a:r>
              <a:rPr dirty="0"/>
              <a:t> </a:t>
            </a:r>
            <a:r>
              <a:rPr dirty="0" err="1"/>
              <a:t>kilka</a:t>
            </a:r>
            <a:r>
              <a:rPr dirty="0"/>
              <a:t> </a:t>
            </a:r>
            <a:r>
              <a:rPr dirty="0" err="1"/>
              <a:t>takich</a:t>
            </a:r>
            <a:r>
              <a:rPr dirty="0"/>
              <a:t> </a:t>
            </a:r>
            <a:r>
              <a:rPr dirty="0" err="1"/>
              <a:t>przejść</a:t>
            </a:r>
            <a:r>
              <a:rPr dirty="0"/>
              <a:t> </a:t>
            </a:r>
            <a:r>
              <a:rPr dirty="0" err="1"/>
              <a:t>podziemnych</a:t>
            </a:r>
            <a:r>
              <a:rPr dirty="0"/>
              <a:t>. </a:t>
            </a:r>
            <a:r>
              <a:rPr dirty="0" err="1"/>
              <a:t>Powod</a:t>
            </a:r>
            <a:r>
              <a:rPr dirty="0"/>
              <a:t> jest </a:t>
            </a:r>
            <a:r>
              <a:rPr dirty="0" err="1"/>
              <a:t>taki</a:t>
            </a:r>
            <a:r>
              <a:rPr dirty="0"/>
              <a:t>, że </a:t>
            </a:r>
            <a:r>
              <a:rPr dirty="0" err="1"/>
              <a:t>przy</a:t>
            </a:r>
            <a:r>
              <a:rPr dirty="0"/>
              <a:t> </a:t>
            </a:r>
            <a:r>
              <a:rPr dirty="0" err="1"/>
              <a:t>ulicy</a:t>
            </a:r>
            <a:r>
              <a:rPr dirty="0"/>
              <a:t> </a:t>
            </a:r>
            <a:r>
              <a:rPr dirty="0" err="1"/>
              <a:t>Grunwaldzkiej</a:t>
            </a:r>
            <a:r>
              <a:rPr dirty="0"/>
              <a:t> </a:t>
            </a:r>
            <a:r>
              <a:rPr dirty="0" err="1"/>
              <a:t>powstało</a:t>
            </a:r>
            <a:r>
              <a:rPr dirty="0"/>
              <a:t>, </a:t>
            </a:r>
            <a:r>
              <a:rPr dirty="0" err="1"/>
              <a:t>oraz</a:t>
            </a:r>
            <a:r>
              <a:rPr dirty="0"/>
              <a:t> </a:t>
            </a:r>
            <a:r>
              <a:rPr dirty="0" err="1"/>
              <a:t>nadal</a:t>
            </a:r>
            <a:r>
              <a:rPr dirty="0"/>
              <a:t> </a:t>
            </a:r>
            <a:r>
              <a:rPr dirty="0" err="1"/>
              <a:t>powstają</a:t>
            </a:r>
            <a:r>
              <a:rPr dirty="0"/>
              <a:t>, </a:t>
            </a:r>
            <a:r>
              <a:rPr dirty="0" err="1"/>
              <a:t>nowe</a:t>
            </a:r>
            <a:r>
              <a:rPr dirty="0"/>
              <a:t> </a:t>
            </a:r>
            <a:r>
              <a:rPr dirty="0" err="1"/>
              <a:t>osiedla</a:t>
            </a:r>
            <a:r>
              <a:rPr dirty="0"/>
              <a:t> </a:t>
            </a:r>
            <a:r>
              <a:rPr dirty="0" err="1"/>
              <a:t>mieszkaniowe</a:t>
            </a:r>
            <a:r>
              <a:rPr dirty="0"/>
              <a:t> </a:t>
            </a:r>
            <a:r>
              <a:rPr dirty="0" err="1"/>
              <a:t>i</a:t>
            </a:r>
            <a:r>
              <a:rPr dirty="0"/>
              <a:t> </a:t>
            </a:r>
            <a:r>
              <a:rPr dirty="0" err="1"/>
              <a:t>piesi</a:t>
            </a:r>
            <a:r>
              <a:rPr dirty="0"/>
              <a:t>, mam na </a:t>
            </a:r>
            <a:r>
              <a:rPr dirty="0" err="1"/>
              <a:t>myśli</a:t>
            </a:r>
            <a:r>
              <a:rPr dirty="0"/>
              <a:t> </a:t>
            </a:r>
            <a:r>
              <a:rPr dirty="0" err="1"/>
              <a:t>też</a:t>
            </a:r>
            <a:r>
              <a:rPr dirty="0"/>
              <a:t> </a:t>
            </a:r>
            <a:r>
              <a:rPr dirty="0" err="1"/>
              <a:t>dzieci</a:t>
            </a:r>
            <a:r>
              <a:rPr dirty="0"/>
              <a:t>, </a:t>
            </a:r>
            <a:r>
              <a:rPr dirty="0" err="1"/>
              <a:t>którzy</a:t>
            </a:r>
            <a:r>
              <a:rPr dirty="0"/>
              <a:t> </a:t>
            </a:r>
            <a:r>
              <a:rPr dirty="0" err="1"/>
              <a:t>chcą</a:t>
            </a:r>
            <a:r>
              <a:rPr dirty="0"/>
              <a:t> </a:t>
            </a:r>
            <a:r>
              <a:rPr dirty="0" err="1"/>
              <a:t>iść</a:t>
            </a:r>
            <a:r>
              <a:rPr dirty="0"/>
              <a:t> na </a:t>
            </a:r>
            <a:r>
              <a:rPr dirty="0" err="1"/>
              <a:t>drugą</a:t>
            </a:r>
            <a:r>
              <a:rPr dirty="0"/>
              <a:t> </a:t>
            </a:r>
            <a:r>
              <a:rPr dirty="0" err="1"/>
              <a:t>stronę</a:t>
            </a:r>
            <a:r>
              <a:rPr dirty="0"/>
              <a:t> </a:t>
            </a:r>
            <a:r>
              <a:rPr dirty="0" err="1"/>
              <a:t>jezdni</a:t>
            </a:r>
            <a:r>
              <a:rPr dirty="0"/>
              <a:t> </a:t>
            </a:r>
            <a:r>
              <a:rPr dirty="0" err="1"/>
              <a:t>czekają</a:t>
            </a:r>
            <a:r>
              <a:rPr dirty="0"/>
              <a:t> na </a:t>
            </a:r>
            <a:r>
              <a:rPr dirty="0" err="1"/>
              <a:t>przejście</a:t>
            </a:r>
            <a:r>
              <a:rPr dirty="0"/>
              <a:t>. (…) </a:t>
            </a:r>
            <a:r>
              <a:rPr dirty="0" err="1"/>
              <a:t>Pomogło</a:t>
            </a:r>
            <a:r>
              <a:rPr dirty="0"/>
              <a:t> by to </a:t>
            </a:r>
            <a:r>
              <a:rPr dirty="0" err="1"/>
              <a:t>rozwiązanie</a:t>
            </a:r>
            <a:r>
              <a:rPr dirty="0"/>
              <a:t> </a:t>
            </a:r>
            <a:r>
              <a:rPr dirty="0" err="1"/>
              <a:t>zwiększyć</a:t>
            </a:r>
            <a:r>
              <a:rPr dirty="0"/>
              <a:t> </a:t>
            </a:r>
            <a:r>
              <a:rPr dirty="0" err="1"/>
              <a:t>bezpieczeństwo</a:t>
            </a:r>
            <a:r>
              <a:rPr dirty="0"/>
              <a:t> </a:t>
            </a:r>
            <a:r>
              <a:rPr dirty="0" err="1"/>
              <a:t>pieszych</a:t>
            </a:r>
            <a:r>
              <a:rPr dirty="0"/>
              <a:t> </a:t>
            </a:r>
            <a:r>
              <a:rPr dirty="0" err="1"/>
              <a:t>i</a:t>
            </a:r>
            <a:r>
              <a:rPr dirty="0"/>
              <a:t> </a:t>
            </a:r>
            <a:r>
              <a:rPr dirty="0" err="1"/>
              <a:t>kierowców</a:t>
            </a:r>
            <a:r>
              <a:rPr dirty="0" smtClean="0"/>
              <a:t>”.</a:t>
            </a:r>
            <a:endParaRPr lang="pl-PL" dirty="0" smtClean="0"/>
          </a:p>
          <a:p>
            <a:pPr algn="just"/>
            <a:r>
              <a:rPr lang="pl-PL" dirty="0"/>
              <a:t>„Ja mam propozycję dotyczącą osób przyjeżdżających do miasta (głównie chodzi mi o turystów). Kiedy turysta wykupi miejsce parkingowe, np. przy węźle przesiadkowym (park &amp; </a:t>
            </a:r>
            <a:r>
              <a:rPr lang="pl-PL" dirty="0" err="1"/>
              <a:t>ride</a:t>
            </a:r>
            <a:r>
              <a:rPr lang="pl-PL" dirty="0"/>
              <a:t>) czy parkingu buforowym w mieście, by miał możliwość w cenie biletu parkingowego (bez dodatkowych opłat) podróżowania autobusami komunikacji miejskiej. Zachęciłoby te osoby na czas swojego pobytu do zostawienia swojego pojazdu na parkingu i nie generowania automatycznie związanego z tym większego ruchu co wpływa na powstanie korków, hałas i pogorszenie jakości powietrza w mieście”. </a:t>
            </a:r>
            <a:endParaRPr lang="pl-PL" dirty="0" smtClean="0"/>
          </a:p>
          <a:p>
            <a:pPr algn="just"/>
            <a:r>
              <a:rPr lang="pl-PL" dirty="0"/>
              <a:t>„Świnoujście, zwłaszcza w </a:t>
            </a:r>
            <a:r>
              <a:rPr lang="pl-PL" dirty="0" err="1"/>
              <a:t>uznamskiej</a:t>
            </a:r>
            <a:r>
              <a:rPr lang="pl-PL" dirty="0"/>
              <a:t> części, jest miastem zwartym z względnie równomiernie rozłożonymi obiektami usługowymi, z tego powodu jest wręcz idealne do bycia miastem pieszo-rowerowym. (…) Z powodu kosztów jakie niesie za sobą zmiana infrastruktury, nie warto wprowadzać połowicznych rozwiązań. Miasto powinno być wygodne i bezpieczne dla wszystkich, a w szczególności dla jego najbardziej narażonych mieszkańców – nasze dzieci i seniorów</a:t>
            </a:r>
            <a:r>
              <a:rPr lang="pl-PL" dirty="0" smtClean="0"/>
              <a:t>”.</a:t>
            </a:r>
            <a:endParaRPr dirty="0"/>
          </a:p>
        </p:txBody>
      </p:sp>
      <p:sp>
        <p:nvSpPr>
          <p:cNvPr id="766" name="Co powiedzieli mieszkańcy?…"/>
          <p:cNvSpPr txBox="1">
            <a:spLocks noGrp="1"/>
          </p:cNvSpPr>
          <p:nvPr>
            <p:ph type="title"/>
          </p:nvPr>
        </p:nvSpPr>
        <p:spPr>
          <a:xfrm>
            <a:off x="942081" y="1077359"/>
            <a:ext cx="22927224" cy="2029586"/>
          </a:xfrm>
          <a:prstGeom prst="rect">
            <a:avLst/>
          </a:prstGeom>
        </p:spPr>
        <p:txBody>
          <a:bodyPr/>
          <a:lstStyle/>
          <a:p>
            <a:pPr>
              <a:defRPr sz="7500" b="0" spc="-200">
                <a:solidFill>
                  <a:srgbClr val="ED7052"/>
                </a:solidFill>
                <a:latin typeface="Sora Regular Bold"/>
                <a:ea typeface="Sora Regular Bold"/>
                <a:cs typeface="Sora Regular Bold"/>
                <a:sym typeface="Sora Regular Bold"/>
              </a:defRPr>
            </a:pPr>
            <a:r>
              <a:rPr dirty="0"/>
              <a:t>Co </a:t>
            </a:r>
            <a:r>
              <a:rPr dirty="0" err="1"/>
              <a:t>powiedzieli</a:t>
            </a:r>
            <a:r>
              <a:rPr dirty="0"/>
              <a:t> </a:t>
            </a:r>
            <a:r>
              <a:rPr dirty="0" err="1"/>
              <a:t>mieszkańcy</a:t>
            </a:r>
            <a:r>
              <a:rPr dirty="0"/>
              <a:t>?</a:t>
            </a:r>
            <a:endParaRPr spc="-150" dirty="0"/>
          </a:p>
          <a:p>
            <a:pPr>
              <a:defRPr sz="5000" b="0" spc="-100">
                <a:solidFill>
                  <a:srgbClr val="ED7052"/>
                </a:solidFill>
                <a:latin typeface="Sora Regular Bold"/>
                <a:ea typeface="Sora Regular Bold"/>
                <a:cs typeface="Sora Regular Bold"/>
                <a:sym typeface="Sora Regular Bold"/>
              </a:defRPr>
            </a:pPr>
            <a:r>
              <a:rPr dirty="0" err="1" smtClean="0"/>
              <a:t>Przykładow</a:t>
            </a:r>
            <a:r>
              <a:rPr lang="pl-PL" dirty="0" smtClean="0"/>
              <a:t>e</a:t>
            </a:r>
            <a:r>
              <a:rPr dirty="0" smtClean="0"/>
              <a:t> </a:t>
            </a:r>
            <a:r>
              <a:rPr lang="pl-PL" dirty="0" smtClean="0"/>
              <a:t>e-</a:t>
            </a:r>
            <a:r>
              <a:rPr dirty="0" smtClean="0"/>
              <a:t>mail</a:t>
            </a:r>
            <a:r>
              <a:rPr lang="pl-PL" dirty="0" smtClean="0"/>
              <a:t>e:</a:t>
            </a:r>
            <a:endParaRPr dirty="0"/>
          </a:p>
        </p:txBody>
      </p:sp>
      <p:sp>
        <p:nvSpPr>
          <p:cNvPr id="767" name="104"/>
          <p:cNvSpPr txBox="1"/>
          <p:nvPr/>
        </p:nvSpPr>
        <p:spPr>
          <a:xfrm>
            <a:off x="23357997" y="12793456"/>
            <a:ext cx="572771" cy="419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a:solidFill>
                  <a:srgbClr val="FFFFFF"/>
                </a:solidFill>
                <a:latin typeface="Sora Regular Regular"/>
                <a:ea typeface="Sora Regular Regular"/>
                <a:cs typeface="Sora Regular Regular"/>
                <a:sym typeface="Sora Regular Regular"/>
              </a:defRPr>
            </a:lvl1pPr>
          </a:lstStyle>
          <a:p>
            <a:r>
              <a:t>104</a:t>
            </a:r>
          </a:p>
        </p:txBody>
      </p:sp>
    </p:spTree>
  </p:cSld>
  <p:clrMapOvr>
    <a:masterClrMapping/>
  </p:clrMapOvr>
  <p:transition spd="med"/>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9" name="swinoujscie_prezka_26.jpg" descr="swinoujscie_prezka_26.jpg"/>
          <p:cNvPicPr>
            <a:picLocks noChangeAspect="1"/>
          </p:cNvPicPr>
          <p:nvPr/>
        </p:nvPicPr>
        <p:blipFill>
          <a:blip r:embed="rId2">
            <a:extLst/>
          </a:blip>
          <a:stretch>
            <a:fillRect/>
          </a:stretch>
        </p:blipFill>
        <p:spPr>
          <a:xfrm>
            <a:off x="0" y="-12700"/>
            <a:ext cx="24384000" cy="13716000"/>
          </a:xfrm>
          <a:prstGeom prst="rect">
            <a:avLst/>
          </a:prstGeom>
          <a:ln w="12700">
            <a:miter lim="400000"/>
          </a:ln>
          <a:effectLst>
            <a:reflection stA="50000" endPos="40000" dir="5400000" sy="-100000" algn="bl" rotWithShape="0"/>
          </a:effectLst>
        </p:spPr>
      </p:pic>
      <p:sp>
        <p:nvSpPr>
          <p:cNvPr id="780" name="„Będąc aktywnym mieszkańcem Świnoujścia uważam, że dalszy rozwój komunikacji w naszym mieście powinien być ukierunkowany na kierowców. A przede wszystkim na mieszkańców Świnoujścia, którzy są kierowcami. Moim zdaniem zwiększenie ruchu samochodowego powin"/>
          <p:cNvSpPr txBox="1">
            <a:spLocks noGrp="1"/>
          </p:cNvSpPr>
          <p:nvPr>
            <p:ph type="body" idx="1"/>
          </p:nvPr>
        </p:nvSpPr>
        <p:spPr>
          <a:xfrm>
            <a:off x="1032417" y="3509412"/>
            <a:ext cx="22589130" cy="7045678"/>
          </a:xfrm>
          <a:prstGeom prst="rect">
            <a:avLst/>
          </a:prstGeom>
        </p:spPr>
        <p:txBody>
          <a:bodyPr lIns="50800" tIns="50800" rIns="50800" bIns="50800" anchor="ctr"/>
          <a:lstStyle>
            <a:lvl1pPr defTabSz="2438337">
              <a:lnSpc>
                <a:spcPct val="90000"/>
              </a:lnSpc>
              <a:spcBef>
                <a:spcPts val="4500"/>
              </a:spcBef>
              <a:defRPr sz="3500" b="0">
                <a:latin typeface="Sora Regular ExtraLight"/>
                <a:ea typeface="Sora Regular ExtraLight"/>
                <a:cs typeface="Sora Regular ExtraLight"/>
                <a:sym typeface="Sora Regular ExtraLight"/>
              </a:defRPr>
            </a:lvl1pPr>
          </a:lstStyle>
          <a:p>
            <a:pPr algn="just"/>
            <a:r>
              <a:rPr dirty="0"/>
              <a:t>„</a:t>
            </a:r>
            <a:r>
              <a:rPr dirty="0" err="1"/>
              <a:t>Będąc</a:t>
            </a:r>
            <a:r>
              <a:rPr dirty="0"/>
              <a:t> </a:t>
            </a:r>
            <a:r>
              <a:rPr dirty="0" err="1"/>
              <a:t>aktywnym</a:t>
            </a:r>
            <a:r>
              <a:rPr dirty="0"/>
              <a:t> </a:t>
            </a:r>
            <a:r>
              <a:rPr dirty="0" err="1"/>
              <a:t>mieszkańcem</a:t>
            </a:r>
            <a:r>
              <a:rPr dirty="0"/>
              <a:t> </a:t>
            </a:r>
            <a:r>
              <a:rPr dirty="0" err="1"/>
              <a:t>Świnoujścia</a:t>
            </a:r>
            <a:r>
              <a:rPr dirty="0"/>
              <a:t> </a:t>
            </a:r>
            <a:r>
              <a:rPr dirty="0" err="1"/>
              <a:t>uważam</a:t>
            </a:r>
            <a:r>
              <a:rPr dirty="0"/>
              <a:t>, że </a:t>
            </a:r>
            <a:r>
              <a:rPr dirty="0" err="1"/>
              <a:t>dalszy</a:t>
            </a:r>
            <a:r>
              <a:rPr dirty="0"/>
              <a:t> </a:t>
            </a:r>
            <a:r>
              <a:rPr dirty="0" err="1"/>
              <a:t>rozwój</a:t>
            </a:r>
            <a:r>
              <a:rPr dirty="0"/>
              <a:t> </a:t>
            </a:r>
            <a:r>
              <a:rPr dirty="0" err="1"/>
              <a:t>komunikacji</a:t>
            </a:r>
            <a:r>
              <a:rPr dirty="0"/>
              <a:t> w </a:t>
            </a:r>
            <a:r>
              <a:rPr dirty="0" err="1"/>
              <a:t>naszym</a:t>
            </a:r>
            <a:r>
              <a:rPr dirty="0"/>
              <a:t> </a:t>
            </a:r>
            <a:r>
              <a:rPr dirty="0" err="1"/>
              <a:t>mieście</a:t>
            </a:r>
            <a:r>
              <a:rPr dirty="0"/>
              <a:t> </a:t>
            </a:r>
            <a:r>
              <a:rPr dirty="0" err="1"/>
              <a:t>powinien</a:t>
            </a:r>
            <a:r>
              <a:rPr dirty="0"/>
              <a:t> </a:t>
            </a:r>
            <a:r>
              <a:rPr dirty="0" err="1"/>
              <a:t>być</a:t>
            </a:r>
            <a:r>
              <a:rPr dirty="0"/>
              <a:t> </a:t>
            </a:r>
            <a:r>
              <a:rPr dirty="0" err="1"/>
              <a:t>ukierunkowany</a:t>
            </a:r>
            <a:r>
              <a:rPr dirty="0"/>
              <a:t> na </a:t>
            </a:r>
            <a:r>
              <a:rPr dirty="0" err="1"/>
              <a:t>kierowców</a:t>
            </a:r>
            <a:r>
              <a:rPr dirty="0"/>
              <a:t>. A </a:t>
            </a:r>
            <a:r>
              <a:rPr dirty="0" err="1"/>
              <a:t>przede</a:t>
            </a:r>
            <a:r>
              <a:rPr dirty="0"/>
              <a:t> </a:t>
            </a:r>
            <a:r>
              <a:rPr dirty="0" err="1"/>
              <a:t>wszystkim</a:t>
            </a:r>
            <a:r>
              <a:rPr dirty="0"/>
              <a:t> na </a:t>
            </a:r>
            <a:r>
              <a:rPr dirty="0" err="1"/>
              <a:t>mieszkańców</a:t>
            </a:r>
            <a:r>
              <a:rPr dirty="0"/>
              <a:t> </a:t>
            </a:r>
            <a:r>
              <a:rPr dirty="0" err="1"/>
              <a:t>Świnoujścia</a:t>
            </a:r>
            <a:r>
              <a:rPr dirty="0"/>
              <a:t>, </a:t>
            </a:r>
            <a:r>
              <a:rPr dirty="0" err="1"/>
              <a:t>którzy</a:t>
            </a:r>
            <a:r>
              <a:rPr dirty="0"/>
              <a:t> </a:t>
            </a:r>
            <a:r>
              <a:rPr dirty="0" err="1"/>
              <a:t>są</a:t>
            </a:r>
            <a:r>
              <a:rPr dirty="0"/>
              <a:t> </a:t>
            </a:r>
            <a:r>
              <a:rPr dirty="0" err="1"/>
              <a:t>kierowcami</a:t>
            </a:r>
            <a:r>
              <a:rPr dirty="0"/>
              <a:t>. </a:t>
            </a:r>
            <a:r>
              <a:rPr dirty="0" err="1"/>
              <a:t>Moim</a:t>
            </a:r>
            <a:r>
              <a:rPr dirty="0"/>
              <a:t> </a:t>
            </a:r>
            <a:r>
              <a:rPr dirty="0" err="1"/>
              <a:t>zdaniem</a:t>
            </a:r>
            <a:r>
              <a:rPr dirty="0"/>
              <a:t> </a:t>
            </a:r>
            <a:r>
              <a:rPr dirty="0" err="1"/>
              <a:t>zwiększenie</a:t>
            </a:r>
            <a:r>
              <a:rPr dirty="0"/>
              <a:t> </a:t>
            </a:r>
            <a:r>
              <a:rPr dirty="0" err="1"/>
              <a:t>ruchu</a:t>
            </a:r>
            <a:r>
              <a:rPr dirty="0"/>
              <a:t> </a:t>
            </a:r>
            <a:r>
              <a:rPr dirty="0" err="1"/>
              <a:t>samochodowego</a:t>
            </a:r>
            <a:r>
              <a:rPr dirty="0"/>
              <a:t> </a:t>
            </a:r>
            <a:r>
              <a:rPr dirty="0" err="1"/>
              <a:t>powinno</a:t>
            </a:r>
            <a:r>
              <a:rPr dirty="0"/>
              <a:t> </a:t>
            </a:r>
            <a:r>
              <a:rPr dirty="0" err="1"/>
              <a:t>prowadzić</a:t>
            </a:r>
            <a:r>
              <a:rPr dirty="0"/>
              <a:t> do </a:t>
            </a:r>
            <a:r>
              <a:rPr dirty="0" err="1"/>
              <a:t>rozwoju</a:t>
            </a:r>
            <a:r>
              <a:rPr dirty="0"/>
              <a:t> </a:t>
            </a:r>
            <a:r>
              <a:rPr dirty="0" err="1"/>
              <a:t>infrastruktury</a:t>
            </a:r>
            <a:r>
              <a:rPr dirty="0"/>
              <a:t> </a:t>
            </a:r>
            <a:r>
              <a:rPr dirty="0" err="1"/>
              <a:t>drogowej</a:t>
            </a:r>
            <a:r>
              <a:rPr dirty="0"/>
              <a:t>, w </a:t>
            </a:r>
            <a:r>
              <a:rPr dirty="0" err="1"/>
              <a:t>szczególności</a:t>
            </a:r>
            <a:r>
              <a:rPr dirty="0"/>
              <a:t> </a:t>
            </a:r>
            <a:r>
              <a:rPr dirty="0" err="1"/>
              <a:t>zaś</a:t>
            </a:r>
            <a:r>
              <a:rPr dirty="0"/>
              <a:t> </a:t>
            </a:r>
            <a:r>
              <a:rPr dirty="0" err="1"/>
              <a:t>parkingowej</a:t>
            </a:r>
            <a:r>
              <a:rPr dirty="0" smtClean="0"/>
              <a:t>”.</a:t>
            </a:r>
            <a:endParaRPr lang="pl-PL" dirty="0" smtClean="0"/>
          </a:p>
          <a:p>
            <a:pPr algn="just"/>
            <a:r>
              <a:rPr lang="pl-PL" dirty="0"/>
              <a:t>„- Rower miejski. W mieście z tak doskonałą infrastrukturą rowerową jest to priorytet. Rowery miejskie są popularne w każdym większym mieście, umożliwia często darmowe wypożyczenie na czas ok. 30 minut żeby szybko, zdrowo i ekologicznie przemieścić się z punktu A do B. Miasto już teraz powinno szukać operatora na to</a:t>
            </a:r>
            <a:r>
              <a:rPr lang="pl-PL" dirty="0" smtClean="0"/>
              <a:t>!”.</a:t>
            </a:r>
          </a:p>
          <a:p>
            <a:pPr algn="just"/>
            <a:r>
              <a:rPr lang="pl-PL" dirty="0"/>
              <a:t>„Zdecydowanie opowiadam się za wariantem zorientowanym na mieszkańców, który w największym stopniu przyczyni się do poprawy bezpieczeństwa, ograniczenia zbędnych podróży samochodami, poprawi odbiór i estetykę miasta oraz wyeliminuje czynniki stresogenne. Jest ona również najbardziej zgodna z aktualnymi ogólnoświatowymi trendami wynikającymi z najnowszego stanu wiedzy i badań</a:t>
            </a:r>
            <a:r>
              <a:rPr lang="pl-PL" dirty="0" smtClean="0"/>
              <a:t>”.</a:t>
            </a:r>
            <a:endParaRPr dirty="0"/>
          </a:p>
        </p:txBody>
      </p:sp>
      <p:sp>
        <p:nvSpPr>
          <p:cNvPr id="782" name="107"/>
          <p:cNvSpPr txBox="1"/>
          <p:nvPr/>
        </p:nvSpPr>
        <p:spPr>
          <a:xfrm>
            <a:off x="23366634" y="12793456"/>
            <a:ext cx="555499" cy="419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a:solidFill>
                  <a:srgbClr val="FFFFFF"/>
                </a:solidFill>
                <a:latin typeface="Sora Regular Regular"/>
                <a:ea typeface="Sora Regular Regular"/>
                <a:cs typeface="Sora Regular Regular"/>
                <a:sym typeface="Sora Regular Regular"/>
              </a:defRPr>
            </a:lvl1pPr>
          </a:lstStyle>
          <a:p>
            <a:r>
              <a:t>107</a:t>
            </a:r>
          </a:p>
        </p:txBody>
      </p:sp>
      <p:sp>
        <p:nvSpPr>
          <p:cNvPr id="8" name="Co powiedzieli mieszkańcy?…"/>
          <p:cNvSpPr txBox="1">
            <a:spLocks noGrp="1"/>
          </p:cNvSpPr>
          <p:nvPr>
            <p:ph type="title"/>
          </p:nvPr>
        </p:nvSpPr>
        <p:spPr>
          <a:xfrm>
            <a:off x="942081" y="1077359"/>
            <a:ext cx="22927224" cy="2029586"/>
          </a:xfrm>
          <a:prstGeom prst="rect">
            <a:avLst/>
          </a:prstGeom>
        </p:spPr>
        <p:txBody>
          <a:bodyPr/>
          <a:lstStyle/>
          <a:p>
            <a:pPr>
              <a:defRPr sz="7500" b="0" spc="-200">
                <a:solidFill>
                  <a:srgbClr val="ED7052"/>
                </a:solidFill>
                <a:latin typeface="Sora Regular Bold"/>
                <a:ea typeface="Sora Regular Bold"/>
                <a:cs typeface="Sora Regular Bold"/>
                <a:sym typeface="Sora Regular Bold"/>
              </a:defRPr>
            </a:pPr>
            <a:r>
              <a:rPr dirty="0"/>
              <a:t>Co </a:t>
            </a:r>
            <a:r>
              <a:rPr dirty="0" err="1"/>
              <a:t>powiedzieli</a:t>
            </a:r>
            <a:r>
              <a:rPr dirty="0"/>
              <a:t> </a:t>
            </a:r>
            <a:r>
              <a:rPr dirty="0" err="1"/>
              <a:t>mieszkańcy</a:t>
            </a:r>
            <a:r>
              <a:rPr dirty="0"/>
              <a:t>?</a:t>
            </a:r>
            <a:endParaRPr spc="-150" dirty="0"/>
          </a:p>
          <a:p>
            <a:pPr>
              <a:defRPr sz="5000" b="0" spc="-100">
                <a:solidFill>
                  <a:srgbClr val="ED7052"/>
                </a:solidFill>
                <a:latin typeface="Sora Regular Bold"/>
                <a:ea typeface="Sora Regular Bold"/>
                <a:cs typeface="Sora Regular Bold"/>
                <a:sym typeface="Sora Regular Bold"/>
              </a:defRPr>
            </a:pPr>
            <a:r>
              <a:rPr dirty="0" err="1" smtClean="0"/>
              <a:t>Przykładow</a:t>
            </a:r>
            <a:r>
              <a:rPr lang="pl-PL" dirty="0" smtClean="0"/>
              <a:t>e</a:t>
            </a:r>
            <a:r>
              <a:rPr dirty="0" smtClean="0"/>
              <a:t> </a:t>
            </a:r>
            <a:r>
              <a:rPr lang="pl-PL" dirty="0" smtClean="0"/>
              <a:t>e-</a:t>
            </a:r>
            <a:r>
              <a:rPr dirty="0" smtClean="0"/>
              <a:t>mail</a:t>
            </a:r>
            <a:r>
              <a:rPr lang="pl-PL" dirty="0" smtClean="0"/>
              <a:t>e:</a:t>
            </a:r>
            <a:endParaRPr dirty="0"/>
          </a:p>
        </p:txBody>
      </p:sp>
    </p:spTree>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21_BasicWhite">
  <a:themeElements>
    <a:clrScheme name="21_BasicWhite">
      <a:dk1>
        <a:srgbClr val="5E5E5E"/>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258</TotalTime>
  <Words>16636</Words>
  <Application>Microsoft Office PowerPoint</Application>
  <PresentationFormat>Niestandardowy</PresentationFormat>
  <Paragraphs>966</Paragraphs>
  <Slides>118</Slides>
  <Notes>0</Notes>
  <HiddenSlides>0</HiddenSlides>
  <MMClips>0</MMClips>
  <ScaleCrop>false</ScaleCrop>
  <HeadingPairs>
    <vt:vector size="6" baseType="variant">
      <vt:variant>
        <vt:lpstr>Używane czcionki</vt:lpstr>
      </vt:variant>
      <vt:variant>
        <vt:i4>7</vt:i4>
      </vt:variant>
      <vt:variant>
        <vt:lpstr>Motyw</vt:lpstr>
      </vt:variant>
      <vt:variant>
        <vt:i4>1</vt:i4>
      </vt:variant>
      <vt:variant>
        <vt:lpstr>Tytuły slajdów</vt:lpstr>
      </vt:variant>
      <vt:variant>
        <vt:i4>118</vt:i4>
      </vt:variant>
    </vt:vector>
  </HeadingPairs>
  <TitlesOfParts>
    <vt:vector size="126" baseType="lpstr">
      <vt:lpstr>Helvetica Neue</vt:lpstr>
      <vt:lpstr>Helvetica Neue Medium</vt:lpstr>
      <vt:lpstr>Sora Regular Bold</vt:lpstr>
      <vt:lpstr>Sora Regular ExtraLight</vt:lpstr>
      <vt:lpstr>Sora Regular Regular</vt:lpstr>
      <vt:lpstr>Sora Regular SemiBold</vt:lpstr>
      <vt:lpstr>Times New Roman</vt:lpstr>
      <vt:lpstr>21_BasicWhite</vt:lpstr>
      <vt:lpstr>Raport z konsultacji społecznych Twój Ruch dotyczących  Koncepcji Systemu Zarządzania Ruchem w Świnoujściu </vt:lpstr>
      <vt:lpstr>Założenia konsultacji społecznych</vt:lpstr>
      <vt:lpstr>Trzy scenariusze rozwoju   Na podstawie prognoz dotyczących wzrostu ruchu wynikających z modelu ruchu oraz analiz dokumentów analiz strategicznych wyróżniono trzy scenariuszy rozwoju miasta:  1. Zachowawczy (scenariusz „A”) – bez dodatkowych zmian w odniesieniu do już planowanych i realizowanych inwestycji. Zakłada on priorytet dla komunikacji indywidualnej, w tym dla samochodów wykorzystywanych przez mieszkańców oraz marginalizację innych form transportu. Zakłada brak dodatkowych inwestycji w mieście poza tymi, które są w realizacji lub będą planowane.  2. Zrównoważony (scenariusz „B”) – proponujący działania, mające na celu zrównoważenie wykorzystania środków transportu. Zakłada równomierne wykorzystanie wszystkich form transportu przez mieszkańców ze wskazaniem lekkiej przewagi dla samochodu osobowego, jako podstawowego środka transportu w podróżach. W scenariuszu tym należy wziąć pod uwagę konieczność inwestycji w transport zbiorowy i rowerowy, a także udogodnienia dla pieszych.   3. Zorientowany na mieszkańców (scenariusz „C”) – proponujący zmiany korzystne dla mieszkańców. Scenariusz ten zakłada priorytet dla mieszkańców poruszających się po Świnoujściu. Dodatkowo proponuje działania inwestycyjne w transport alternatywny dla samochodu osobowego, dzięki czemu będą rozwijane i modernizowane ciągi piesze, rowerowe oraz transport zbiorowy.   Scenariusze określają tylko główne kierunki. Wybór konkretnego scenariusza pozwoli na dalsze działania zmierzające do przygotowania i wdrożenia rozwiązań zgodnych z wybranym kierunkiem.          </vt:lpstr>
      <vt:lpstr>Ogłoszenie konsultacji</vt:lpstr>
      <vt:lpstr>Publikacja artykułów</vt:lpstr>
      <vt:lpstr>Publikacja artykułów Przykłady</vt:lpstr>
      <vt:lpstr>Publikacja artykułów Przykłady</vt:lpstr>
      <vt:lpstr>Publikacja artykułów Przykłady</vt:lpstr>
      <vt:lpstr>Publikacja artykułów Przykłady</vt:lpstr>
      <vt:lpstr>Publikacja artykułów Przykłady</vt:lpstr>
      <vt:lpstr>Publikacja artykułów Przykłady</vt:lpstr>
      <vt:lpstr>Publikacja artykułów Przykłady</vt:lpstr>
      <vt:lpstr>Publikacja artykułów Przykłady</vt:lpstr>
      <vt:lpstr>Publikacja artykułów Przykłady</vt:lpstr>
      <vt:lpstr>Publikacja artykułów Przykłady</vt:lpstr>
      <vt:lpstr>Publikacja artykułów Przykłady</vt:lpstr>
      <vt:lpstr>Publikacja artykułów Przykłady</vt:lpstr>
      <vt:lpstr>Publikacja artykułów Przykłady</vt:lpstr>
      <vt:lpstr>Publikacja artykułów Przykłady</vt:lpstr>
      <vt:lpstr>Publikacja artykułów Przykłady</vt:lpstr>
      <vt:lpstr>Publikacja artykułów Przykłady</vt:lpstr>
      <vt:lpstr>Publikacja artykułów Przykłady</vt:lpstr>
      <vt:lpstr>Publikacja artykułów Przykłady</vt:lpstr>
      <vt:lpstr>Publikacja artykułów Przykłady</vt:lpstr>
      <vt:lpstr>Publikacja artykułów Przykłady</vt:lpstr>
      <vt:lpstr>Publikacja artykułów Przykłady</vt:lpstr>
      <vt:lpstr>Publikacja artykułów Przykłady</vt:lpstr>
      <vt:lpstr>Publikacja artykułów Przykłady</vt:lpstr>
      <vt:lpstr>Publikacja artykułów Przykłady</vt:lpstr>
      <vt:lpstr>Publikacja artykułów Przykłady</vt:lpstr>
      <vt:lpstr>Publikacja artykułów Przykłady</vt:lpstr>
      <vt:lpstr>Publikacja artykułów Przykłady</vt:lpstr>
      <vt:lpstr>Publikacja artykułów Przykłady</vt:lpstr>
      <vt:lpstr>Publikacja artykułów Przykłady</vt:lpstr>
      <vt:lpstr>Publikacja artykułów Przykłady</vt:lpstr>
      <vt:lpstr>Publikacja artykułów Przykłady</vt:lpstr>
      <vt:lpstr>Publikacja artykułów Przykłady</vt:lpstr>
      <vt:lpstr>Publikacja artykułów Przykłady</vt:lpstr>
      <vt:lpstr>Publikacja artykułów Przykłady</vt:lpstr>
      <vt:lpstr>Publikacja artykułów Przykłady</vt:lpstr>
      <vt:lpstr>Publikacja artykułów Przykłady</vt:lpstr>
      <vt:lpstr>Publikacja artykułów Przykłady</vt:lpstr>
      <vt:lpstr>Publikacja artykułów Przykłady</vt:lpstr>
      <vt:lpstr>Publikacja artykułów Przykłady</vt:lpstr>
      <vt:lpstr>Publikacja artykułów Przykłady</vt:lpstr>
      <vt:lpstr>Publikacja artykułów Przykłady</vt:lpstr>
      <vt:lpstr>Publikacja artykułów Przykłady</vt:lpstr>
      <vt:lpstr>Publikacja artykułów Przykłady</vt:lpstr>
      <vt:lpstr>Publikacja artykułów Przykłady</vt:lpstr>
      <vt:lpstr>Publikacja artykułów Przykłady</vt:lpstr>
      <vt:lpstr>Publikacja artykułów Przykłady</vt:lpstr>
      <vt:lpstr>Wywiady z ekspertami i specjalistami </vt:lpstr>
      <vt:lpstr>Wywiad z ekspertem </vt:lpstr>
      <vt:lpstr>Wywiad ze specjalistą  </vt:lpstr>
      <vt:lpstr>Wywiad z ekspertem </vt:lpstr>
      <vt:lpstr>Wywiad ze specjalistą </vt:lpstr>
      <vt:lpstr>Wywiad z ekspertem </vt:lpstr>
      <vt:lpstr>Efekt</vt:lpstr>
      <vt:lpstr>Spotkania z mieszkańcami</vt:lpstr>
      <vt:lpstr>Efekt</vt:lpstr>
      <vt:lpstr>Spotkanie z zarządcami nieruchomości:  25.08.2021 r.</vt:lpstr>
      <vt:lpstr>Spotkanie z zarządcami nieruchomości:  25.08.2021 r.</vt:lpstr>
      <vt:lpstr>Spotkanie z zarządcami nieruchomości:  25.08.2021 r.</vt:lpstr>
      <vt:lpstr>Spotkanie z przedstawicielami Uniwersytetu Trzeciego Wieku, Stowarzyszeniem Pomocy Osobom Niepełnosprawnym, Polskim Stowarzyszeniem Na Rzecz Osób z Niepełnosprawnością Intelektualną  oraz Polskim Związkiem Niewidomych 17.09.2021 r.</vt:lpstr>
      <vt:lpstr>Spotkanie z przedstawicielami Uniwersytetu Trzeciego Wieku, Stowarzyszeniem Pomocy Osobom Niepełnosprawnym, Polskim Stowarzyszeniem Na Rzecz Osób z Niepełnosprawnością Intelektualną  oraz Polskim Związkiem Niewidomych 17.09.2021 r.</vt:lpstr>
      <vt:lpstr>Spotkanie z przedstawicielami przewoźników  22 września 2021 r.</vt:lpstr>
      <vt:lpstr>Spotkanie z przedstawicielami przewoźników  22 września 2021 r.</vt:lpstr>
      <vt:lpstr>Spotkanie z przedstawicielami Północnej Izby Gospodarczej i Świnoujskiej Organizacji Turystycznej 20.09.2021 r.</vt:lpstr>
      <vt:lpstr>Spotkanie z przedstawicielami Północnej Izby Gospodarczej i Świnoujskiej Organizacji Turystycznej 20.09.2021 r.</vt:lpstr>
      <vt:lpstr>Spotkanie z mieszkańcami Lewobrzeża 18.10.2021 r.</vt:lpstr>
      <vt:lpstr>Spotkanie z mieszkańcami Karsiboru 20.10.2021 r.</vt:lpstr>
      <vt:lpstr>Spotkanie z mieszkańcami Karsiboru 20.10.2021 r.</vt:lpstr>
      <vt:lpstr>Spotkanie z mieszkańcami Karsiboru 20.10.2021 r.</vt:lpstr>
      <vt:lpstr>Spotkanie z mieszkańcami Warszowa-Ognicy 25.10.2021 r.</vt:lpstr>
      <vt:lpstr>Spotkanie z mieszkańcami Warszowa-Ognicy 25.10.2021 r.</vt:lpstr>
      <vt:lpstr>Spotkanie z mieszkańcami Warszowa-Ognicy 25.10.2021 r.</vt:lpstr>
      <vt:lpstr>Spotkanie z mieszkańcami Przytoru-Łunowa 27.10.2021 r.</vt:lpstr>
      <vt:lpstr>Badanie ankietowe</vt:lpstr>
      <vt:lpstr>Europejski Tydzień Zrównoważonego Transportu </vt:lpstr>
      <vt:lpstr>Webinar</vt:lpstr>
      <vt:lpstr>Webinar</vt:lpstr>
      <vt:lpstr>Webinar</vt:lpstr>
      <vt:lpstr>Webinar</vt:lpstr>
      <vt:lpstr>Webinar Odpowiedzi na pytania widzów TV Słowianin i internautów </vt:lpstr>
      <vt:lpstr>Webinar Odpowiedzi na pytania widzów TV Słowianin i internautów </vt:lpstr>
      <vt:lpstr>Webinar Odpowiedzi na pytania widzów TV Słowianin i internautów  </vt:lpstr>
      <vt:lpstr>Efekt</vt:lpstr>
      <vt:lpstr>Gazeta informacyjna</vt:lpstr>
      <vt:lpstr>Emisja spotów w radiu i telewizji</vt:lpstr>
      <vt:lpstr>Efekt</vt:lpstr>
      <vt:lpstr>Konsultacje społeczne w mediach</vt:lpstr>
      <vt:lpstr>Konsultacje społeczne w mediach</vt:lpstr>
      <vt:lpstr>Konsultacje społeczne w mediach</vt:lpstr>
      <vt:lpstr>Konsultacje społeczne w mediach</vt:lpstr>
      <vt:lpstr>Konsultacje społeczne w mediach</vt:lpstr>
      <vt:lpstr>Przykładowe komentarze w social mediach</vt:lpstr>
      <vt:lpstr>Przykładowe komentarze w social mediach</vt:lpstr>
      <vt:lpstr>Co powiedzieli mieszkańcy? Przykładowe e-maile:</vt:lpstr>
      <vt:lpstr>Co powiedzieli mieszkańcy? Przykładowe e-maile:</vt:lpstr>
      <vt:lpstr>Załącznik Nr 1 </vt:lpstr>
      <vt:lpstr>Załącznik Nr 1 </vt:lpstr>
      <vt:lpstr>Załącznik Nr 1 </vt:lpstr>
      <vt:lpstr>Załącznik Nr 1 </vt:lpstr>
      <vt:lpstr>Załącznik Nr 1 - odpowiedź </vt:lpstr>
      <vt:lpstr>Załącznik Nr 2 </vt:lpstr>
      <vt:lpstr>Załącznik Nr 2 - odpowiedź </vt:lpstr>
      <vt:lpstr>Załącznik Nr 3 </vt:lpstr>
      <vt:lpstr>Załącznik Nr 3 </vt:lpstr>
      <vt:lpstr>Załącznik Nr 3 </vt:lpstr>
      <vt:lpstr>Załącznik Nr 3 </vt:lpstr>
      <vt:lpstr>Załącznik Nr 3 </vt:lpstr>
      <vt:lpstr>Załącznik Nr 3 - odpowiedź </vt:lpstr>
      <vt:lpstr>Załącznik Nr 3 - odpowiedź </vt:lpstr>
      <vt:lpstr>Załącznik Nr 3 - odpowiedź </vt:lpstr>
      <vt:lpstr>Dodatkowa informacja: przed rozpoczęciem konsultacji społecznych Twój Ruch  w kwietniu 2021 r. przeprowadzone zostały konsultacje społeczne na temat węzła przesiadkowego kolejowo-promowo-autobusowego. Poniżej tekst i zaproszenie do konsultacji społecznych.</vt:lpstr>
      <vt:lpstr>Dodatkowa informacja: przed rozpoczęciem konsultacji społecznych Twój Ruch  w kwietniu 2021 r. przeprowadzone zostały konsultacje społeczne na temat węzła przesiadkowego kolejowo-promowo-autobusowego. </vt:lpstr>
      <vt:lpstr>Dodatkowa informacja: przed rozpoczęciem konsultacji społecznych Twój Ruch  w kwietniu 2021 r. przeprowadzone zostały konsultacje społeczne na temat węzła przesiadkowego kolejowo-promowo-autobusowego. </vt:lpstr>
      <vt:lpstr>Dodatkowa informacja: przed rozpoczęciem konsultacji społecznych Twój Ruch  w kwietniu 2021 r. przeprowadzone zostały konsultacje społeczne na temat węzła przesiadkowego kolejowo-promowo-autobusowego.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Konsultacje społeczne „Twój Ruch”</dc:title>
  <dc:creator>Spychała Aleksandra</dc:creator>
  <cp:lastModifiedBy>Spychała Aleksandra</cp:lastModifiedBy>
  <cp:revision>63</cp:revision>
  <dcterms:modified xsi:type="dcterms:W3CDTF">2021-11-19T20:55:18Z</dcterms:modified>
</cp:coreProperties>
</file>